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7" r:id="rId2"/>
    <p:sldId id="322" r:id="rId3"/>
    <p:sldId id="396" r:id="rId4"/>
    <p:sldId id="400" r:id="rId5"/>
    <p:sldId id="406" r:id="rId6"/>
    <p:sldId id="401" r:id="rId7"/>
    <p:sldId id="393" r:id="rId8"/>
    <p:sldId id="397" r:id="rId9"/>
    <p:sldId id="402" r:id="rId10"/>
    <p:sldId id="399" r:id="rId11"/>
    <p:sldId id="408" r:id="rId12"/>
    <p:sldId id="410" r:id="rId13"/>
    <p:sldId id="405" r:id="rId14"/>
    <p:sldId id="373" r:id="rId15"/>
    <p:sldId id="409" r:id="rId16"/>
    <p:sldId id="41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2" autoAdjust="0"/>
    <p:restoredTop sz="77445" autoAdjust="0"/>
  </p:normalViewPr>
  <p:slideViewPr>
    <p:cSldViewPr>
      <p:cViewPr varScale="1">
        <p:scale>
          <a:sx n="86" d="100"/>
          <a:sy n="86" d="100"/>
        </p:scale>
        <p:origin x="2610" y="96"/>
      </p:cViewPr>
      <p:guideLst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B429D6-F269-4520-A838-B9275EDF1319}" type="datetimeFigureOut">
              <a:rPr lang="en-GB"/>
              <a:pPr>
                <a:defRPr/>
              </a:pPr>
              <a:t>13/11/2017</a:t>
            </a:fld>
            <a:endParaRPr lang="en-GB" dirty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99D8F6-35BE-4A6B-9214-E8EFD2F259A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063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6576099-5A96-4CEB-B99B-10787EFF369B}" type="datetimeFigureOut">
              <a:rPr lang="en-US"/>
              <a:pPr>
                <a:defRPr/>
              </a:pPr>
              <a:t>11/13/2017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BD5421A-E030-4E63-A6F6-93ACC9BE69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69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421A-E030-4E63-A6F6-93ACC9BE690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213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421A-E030-4E63-A6F6-93ACC9BE69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859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421A-E030-4E63-A6F6-93ACC9BE690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6990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421A-E030-4E63-A6F6-93ACC9BE690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260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421A-E030-4E63-A6F6-93ACC9BE690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091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421A-E030-4E63-A6F6-93ACC9BE690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3150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421A-E030-4E63-A6F6-93ACC9BE690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6410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421A-E030-4E63-A6F6-93ACC9BE690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182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421A-E030-4E63-A6F6-93ACC9BE69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038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421A-E030-4E63-A6F6-93ACC9BE69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233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421A-E030-4E63-A6F6-93ACC9BE69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273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421A-E030-4E63-A6F6-93ACC9BE69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88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421A-E030-4E63-A6F6-93ACC9BE69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757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r-Latn-RS" sz="12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Za utvrđivanje identiteta u elektronskom poslovanju mogu se koristiti šeme elektronske identifikacije koje su upisane u registar iz člana 19. ovog zakona, kao i šeme elektronske identifikacije koje nisu upisane u registar.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421A-E030-4E63-A6F6-93ACC9BE69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276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421A-E030-4E63-A6F6-93ACC9BE69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1865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421A-E030-4E63-A6F6-93ACC9BE69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639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CF2AF-44A5-4707-A751-2DDA5DFC1B85}" type="datetimeFigureOut">
              <a:rPr lang="en-US"/>
              <a:pPr>
                <a:defRPr/>
              </a:pPr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6FC94-BEF9-40DB-A9F5-88F0046BB3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CB33D-E6AB-471B-ACE5-1E615BAC9435}" type="datetimeFigureOut">
              <a:rPr lang="en-US"/>
              <a:pPr>
                <a:defRPr/>
              </a:pPr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2759B-7E08-43CC-B9B9-C6345B041F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D26EA-2FB4-4E9A-AC0C-B2516F3C1752}" type="datetimeFigureOut">
              <a:rPr lang="en-US"/>
              <a:pPr>
                <a:defRPr/>
              </a:pPr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F861D-E25E-48CB-BC6B-7B79E408AA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B973F-21CC-4F74-93E3-4AD3A303D45A}" type="datetimeFigureOut">
              <a:rPr lang="en-US"/>
              <a:pPr>
                <a:defRPr/>
              </a:pPr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D7F21-1C00-43B6-AC29-DD182B794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44C17-FABD-4F94-8286-23D3ED5D011E}" type="datetimeFigureOut">
              <a:rPr lang="en-US"/>
              <a:pPr>
                <a:defRPr/>
              </a:pPr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7CB9C-738A-440F-890D-8C303A86D7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F8984-8E97-49F8-BF2D-106C303ACF77}" type="datetimeFigureOut">
              <a:rPr lang="en-US"/>
              <a:pPr>
                <a:defRPr/>
              </a:pPr>
              <a:t>11/13/2017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B9FAF-B97C-4639-9A62-DF8EA21490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64161-D84C-499D-894F-E3E56D3B1906}" type="datetimeFigureOut">
              <a:rPr lang="en-US"/>
              <a:pPr>
                <a:defRPr/>
              </a:pPr>
              <a:t>11/13/2017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36577-2776-4A12-9E09-38C0E0A4EA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B4EFA-E6DE-40AE-A415-7FD917D586FE}" type="datetimeFigureOut">
              <a:rPr lang="en-US"/>
              <a:pPr>
                <a:defRPr/>
              </a:pPr>
              <a:t>11/13/2017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1B560-9531-4CD6-BE44-20CD3F5E8D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97843-AE5D-4286-87EF-A0E73753D1BA}" type="datetimeFigureOut">
              <a:rPr lang="en-US"/>
              <a:pPr>
                <a:defRPr/>
              </a:pPr>
              <a:t>11/13/2017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2EB0C-19E4-46B2-9158-974E2053C3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9B1B5-6EDE-4F7C-8586-370FCE19DFFA}" type="datetimeFigureOut">
              <a:rPr lang="en-US"/>
              <a:pPr>
                <a:defRPr/>
              </a:pPr>
              <a:t>11/13/2017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686F3-2E84-46A7-966E-F3A4FC2A0C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04390-9C90-471F-BC27-A99275CED509}" type="datetimeFigureOut">
              <a:rPr lang="en-US"/>
              <a:pPr>
                <a:defRPr/>
              </a:pPr>
              <a:t>11/13/2017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5FA09-5EED-4D78-AD80-B490E3596F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A8B5F0-224F-42AE-BE02-37D965243317}" type="datetimeFigureOut">
              <a:rPr lang="en-US"/>
              <a:pPr>
                <a:defRPr/>
              </a:pPr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BC7A62-696D-40F1-819E-A75D2F8921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8"/>
          <p:cNvPicPr>
            <a:picLocks noChangeAspect="1"/>
          </p:cNvPicPr>
          <p:nvPr userDrawn="1"/>
        </p:nvPicPr>
        <p:blipFill>
          <a:blip r:embed="rId13"/>
          <a:srcRect l="12552" r="12753" b="3606"/>
          <a:stretch>
            <a:fillRect/>
          </a:stretch>
        </p:blipFill>
        <p:spPr bwMode="auto">
          <a:xfrm>
            <a:off x="219075" y="150813"/>
            <a:ext cx="627063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eur-lex.europa.eu/LexUriServ/LexUriServ.do?uri=CELEX:31999L0093:EN:HTML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/>
          </p:cNvSpPr>
          <p:nvPr>
            <p:ph type="ctrTitle"/>
          </p:nvPr>
        </p:nvSpPr>
        <p:spPr>
          <a:xfrm>
            <a:off x="914400" y="152400"/>
            <a:ext cx="7772400" cy="609600"/>
          </a:xfrm>
        </p:spPr>
        <p:txBody>
          <a:bodyPr/>
          <a:lstStyle/>
          <a:p>
            <a:pPr algn="l"/>
            <a:r>
              <a:rPr lang="sr-Latn-RS" sz="2000" b="1" dirty="0">
                <a:latin typeface="Cambria" panose="02040503050406030204" pitchFamily="18" charset="0"/>
              </a:rPr>
              <a:t/>
            </a:r>
            <a:br>
              <a:rPr lang="sr-Latn-RS" sz="2000" b="1" dirty="0">
                <a:latin typeface="Cambria" panose="02040503050406030204" pitchFamily="18" charset="0"/>
              </a:rPr>
            </a:br>
            <a:r>
              <a:rPr lang="sr-Latn-RS" sz="2000" b="1" dirty="0">
                <a:latin typeface="Cambria" panose="02040503050406030204" pitchFamily="18" charset="0"/>
              </a:rPr>
              <a:t/>
            </a:r>
            <a:br>
              <a:rPr lang="sr-Latn-RS" sz="2000" b="1" dirty="0">
                <a:latin typeface="Cambria" panose="02040503050406030204" pitchFamily="18" charset="0"/>
              </a:rPr>
            </a:br>
            <a:r>
              <a:rPr lang="sr-Latn-RS" sz="2000" b="1" dirty="0">
                <a:latin typeface="Cambria" panose="02040503050406030204" pitchFamily="18" charset="0"/>
              </a:rPr>
              <a:t/>
            </a:r>
            <a:br>
              <a:rPr lang="sr-Latn-RS" sz="2000" b="1" dirty="0"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Ministarstvo trgovine, turizma i telekomunikacija</a:t>
            </a:r>
            <a:r>
              <a:rPr lang="sr-Latn-RS" sz="2000" b="1" dirty="0">
                <a:latin typeface="Cambria" panose="02040503050406030204" pitchFamily="18" charset="0"/>
              </a:rPr>
              <a:t/>
            </a:r>
            <a:br>
              <a:rPr lang="sr-Latn-RS" sz="2000" b="1" dirty="0">
                <a:latin typeface="Cambria" panose="02040503050406030204" pitchFamily="18" charset="0"/>
              </a:rPr>
            </a:br>
            <a:r>
              <a:rPr lang="sr-Latn-RS" sz="2000" b="1" dirty="0">
                <a:latin typeface="Cambria" panose="02040503050406030204" pitchFamily="18" charset="0"/>
              </a:rPr>
              <a:t/>
            </a:r>
            <a:br>
              <a:rPr lang="sr-Latn-RS" sz="2000" b="1" dirty="0">
                <a:latin typeface="Cambria" panose="02040503050406030204" pitchFamily="18" charset="0"/>
              </a:rPr>
            </a:br>
            <a:r>
              <a:rPr lang="sr-Latn-RS" sz="2000" b="1" dirty="0">
                <a:latin typeface="Cambria" panose="02040503050406030204" pitchFamily="18" charset="0"/>
              </a:rPr>
              <a:t/>
            </a:r>
            <a:br>
              <a:rPr lang="sr-Latn-RS" sz="2000" b="1" dirty="0">
                <a:latin typeface="Cambria" panose="02040503050406030204" pitchFamily="18" charset="0"/>
              </a:rPr>
            </a:br>
            <a:endParaRPr lang="sr-Cyrl-CS" sz="1600" b="1" dirty="0">
              <a:latin typeface="Cambria" panose="02040503050406030204" pitchFamily="18" charset="0"/>
            </a:endParaRPr>
          </a:p>
        </p:txBody>
      </p:sp>
      <p:sp>
        <p:nvSpPr>
          <p:cNvPr id="15362" name="Rectangle 5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534400" cy="5486400"/>
          </a:xfrm>
        </p:spPr>
        <p:txBody>
          <a:bodyPr/>
          <a:lstStyle/>
          <a:p>
            <a:pPr marL="0" lvl="1" algn="r">
              <a:lnSpc>
                <a:spcPct val="80000"/>
              </a:lnSpc>
            </a:pPr>
            <a:endParaRPr lang="sr-Latn-RS" sz="3200" b="1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0" lvl="1">
              <a:lnSpc>
                <a:spcPct val="80000"/>
              </a:lnSpc>
            </a:pPr>
            <a:endParaRPr lang="sr-Latn-RS" sz="3200" b="1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0" lvl="1">
              <a:lnSpc>
                <a:spcPct val="80000"/>
              </a:lnSpc>
            </a:pPr>
            <a:endParaRPr lang="sr-Latn-RS" sz="3200" b="1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0" lvl="1">
              <a:lnSpc>
                <a:spcPct val="80000"/>
              </a:lnSpc>
            </a:pPr>
            <a:r>
              <a:rPr lang="sr-Latn-RS" sz="32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Zakon o elektronskom dokumentu, elektronskoj identifikaciji i uslugama od poverenja u elektronskom poslovanju</a:t>
            </a:r>
            <a:endParaRPr lang="sr-Latn-RS" sz="3200" b="1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0" lvl="1" algn="l">
              <a:lnSpc>
                <a:spcPct val="80000"/>
              </a:lnSpc>
            </a:pPr>
            <a:endParaRPr lang="sr-Latn-RS" sz="1800" b="1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lvl="0">
              <a:spcBef>
                <a:spcPts val="0"/>
              </a:spcBef>
            </a:pPr>
            <a:endParaRPr lang="en-GB" sz="1400" dirty="0">
              <a:solidFill>
                <a:srgbClr val="000000"/>
              </a:solidFill>
              <a:latin typeface="Cambria" panose="02040503050406030204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914400" y="304800"/>
            <a:ext cx="7924800" cy="609600"/>
          </a:xfrm>
        </p:spPr>
        <p:txBody>
          <a:bodyPr/>
          <a:lstStyle/>
          <a:p>
            <a:pPr algn="l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/>
            </a:r>
            <a:b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Ministarstvo trgovine, turizma i telekomunikacija</a:t>
            </a: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endParaRPr lang="en-US" sz="28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304800" y="2286000"/>
            <a:ext cx="8191500" cy="4199260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Zakon uređuje uslove za kvalifikovanu elektronsku dostavu </a:t>
            </a: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Zakon </a:t>
            </a: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uređuje sadržaj potvrde o dostavi (potvrda o prijemu i potvrda o dostavljanju) </a:t>
            </a: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Potvrda </a:t>
            </a: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dostave putem ove usluge smatra se dostavnicom u upravnom postupku, pri čemu se datumom i vremenom dostave smatra trenutak kada je dokument dostavljen pružaocu usluge </a:t>
            </a:r>
            <a:endParaRPr lang="sr-Latn-RS" sz="2400" dirty="0" smtClean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Datum i vreme prijema podneska u upravnom postupku – trenutak kada je </a:t>
            </a:r>
            <a:r>
              <a:rPr lang="sr-Latn-RS" sz="2400" dirty="0" err="1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pružalac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 usluge primio podnesak stranke</a:t>
            </a: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Ministarstvo uspostavlja Centralni sistem za razmenu podataka kvalifikovane elektronske dostave  </a:t>
            </a:r>
            <a:endParaRPr lang="sr-Latn-RS" sz="24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8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72434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>Kvalifikovana elektronska </a:t>
            </a:r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dostava</a:t>
            </a:r>
          </a:p>
          <a:p>
            <a:pPr lvl="0" algn="ctr"/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(član 54. i 55.) </a:t>
            </a:r>
            <a:endParaRPr lang="sr-Cyrl-R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373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914400" y="304800"/>
            <a:ext cx="7924800" cy="609600"/>
          </a:xfrm>
        </p:spPr>
        <p:txBody>
          <a:bodyPr/>
          <a:lstStyle/>
          <a:p>
            <a:pPr algn="l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/>
            </a:r>
            <a:b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Ministarstvo trgovine, turizma i telekomunikacija</a:t>
            </a: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endParaRPr lang="en-US" sz="28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304800" y="2286000"/>
            <a:ext cx="8191500" cy="4199260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Zakon uređuje uslove 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za pripremu dokumenata za pouzdano elektronsko čuvanje i uslugu kvalifikovanog elektronskog čuvanja dokumenta. </a:t>
            </a: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4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Ako se dokument čuva u okviru usluge kvalifikovanog elektronskog čuvanja </a:t>
            </a:r>
            <a:r>
              <a:rPr lang="sr-Latn-RS" sz="2400" dirty="0" err="1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dokumeta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 tako da period čuvanja predviđen tom uslugom obuhvata propisani period čuvanja datog dokumenta, izvorni dokument može biti uništen, osim ako nije drugačije uređeno. </a:t>
            </a:r>
            <a:endParaRPr lang="sr-Latn-RS" sz="24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8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72434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Elektronsko čuvanje</a:t>
            </a:r>
            <a:endParaRPr lang="sr-Latn-RS" sz="2800" b="1" dirty="0" smtClean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lvl="0" algn="ctr"/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(član </a:t>
            </a:r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60. </a:t>
            </a:r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i </a:t>
            </a:r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61.) </a:t>
            </a:r>
            <a:endParaRPr lang="sr-Cyrl-R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093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914400" y="304800"/>
            <a:ext cx="7924800" cy="609600"/>
          </a:xfrm>
        </p:spPr>
        <p:txBody>
          <a:bodyPr/>
          <a:lstStyle/>
          <a:p>
            <a:pPr algn="l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/>
            </a:r>
            <a:b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Ministarstvo trgovine, turizma i telekomunikacija</a:t>
            </a: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endParaRPr lang="en-US" sz="28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304800" y="2286000"/>
            <a:ext cx="8191500" cy="4199260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dirty="0" err="1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Pružaoci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 usluga moraju da pribave izveštaj o ispunjenosti usaglašenosti od strane akreditovanog tela, u skladu sa Zakonom o akreditaciji. </a:t>
            </a: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4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Do imenovanja prvog tela za ocenu usaglašenosti, Ministarstvo će vršiti ocenjivanje usaglašenosti. </a:t>
            </a:r>
            <a:endParaRPr lang="sr-Latn-RS" sz="24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8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72434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Registrovanje </a:t>
            </a:r>
            <a:r>
              <a:rPr lang="sr-Latn-RS" sz="28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pružaoca</a:t>
            </a:r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usluga od poverenja</a:t>
            </a:r>
            <a:endParaRPr lang="sr-Cyrl-R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009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914400" y="304800"/>
            <a:ext cx="7924800" cy="609600"/>
          </a:xfrm>
        </p:spPr>
        <p:txBody>
          <a:bodyPr/>
          <a:lstStyle/>
          <a:p>
            <a:pPr algn="l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/>
            </a:r>
            <a:b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Ministarstvo trgovine, turizma i telekomunikacija</a:t>
            </a: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endParaRPr lang="en-US" sz="28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304800" y="1688373"/>
            <a:ext cx="8191500" cy="4199260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Vlada/Ministarstvo će 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doneti 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podzakonske akte kojima će se bliže urediti: </a:t>
            </a: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Uslovi za šeme elektronske identifikacije </a:t>
            </a: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Uslovi za pružanje kvalifikovanih usluga od poverenja (opšti uslovi i uslovi za pojedine usluge)</a:t>
            </a: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Lista standarda koje moraju da ispunjavaju tela za ocenu usaglašenosti </a:t>
            </a: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Sadržaj registra koje vodi Ministarstvo (šeme elektronske identifikacije, kvalifikovane usluge od poverenja, kvalifikovana sredstva). </a:t>
            </a:r>
            <a:endParaRPr lang="sr-Latn-RS" sz="28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72434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Podzakonska akta </a:t>
            </a:r>
            <a:endParaRPr lang="sr-Cyrl-R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498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533400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defRPr/>
            </a:pPr>
            <a:r>
              <a:rPr lang="sr-Latn-R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Ministarstvo trgovine, turizma i telekomunikacija</a:t>
            </a: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endParaRPr lang="en-US" sz="28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152400" y="1676400"/>
            <a:ext cx="8534400" cy="4648200"/>
          </a:xfrm>
        </p:spPr>
        <p:txBody>
          <a:bodyPr/>
          <a:lstStyle/>
          <a:p>
            <a:pPr lvl="0" eaLnBrk="1" hangingPunct="1">
              <a:lnSpc>
                <a:spcPct val="95000"/>
              </a:lnSpc>
              <a:spcBef>
                <a:spcPct val="0"/>
              </a:spcBef>
              <a:buClr>
                <a:srgbClr val="1F497D"/>
              </a:buClr>
              <a:buFont typeface="Wingdings" pitchFamily="2" charset="2"/>
              <a:buChar char="§"/>
              <a:defRPr/>
            </a:pPr>
            <a:endParaRPr lang="sr-Latn-RS" sz="1800" u="sng" dirty="0">
              <a:solidFill>
                <a:srgbClr val="632523"/>
              </a:solidFill>
              <a:latin typeface="Cambria" pitchFamily="18" charset="0"/>
              <a:ea typeface="Calibri" pitchFamily="34" charset="0"/>
              <a:cs typeface="Times New Roman" pitchFamily="18" charset="0"/>
              <a:hlinkClick r:id="rId3"/>
            </a:endParaRPr>
          </a:p>
          <a:p>
            <a:pPr marL="0" lvl="0" indent="0">
              <a:spcBef>
                <a:spcPts val="0"/>
              </a:spcBef>
              <a:buClr>
                <a:srgbClr val="1F497D"/>
              </a:buClr>
              <a:buNone/>
            </a:pPr>
            <a:endParaRPr lang="sr-Latn-RS" sz="2400" b="1" dirty="0">
              <a:solidFill>
                <a:prstClr val="black"/>
              </a:solidFill>
              <a:latin typeface="Cambria" pitchFamily="18" charset="0"/>
              <a:cs typeface="Arial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400" b="1" dirty="0">
              <a:solidFill>
                <a:prstClr val="black"/>
              </a:solidFill>
              <a:latin typeface="Cambria" pitchFamily="18" charset="0"/>
              <a:ea typeface="Calibri"/>
              <a:cs typeface="Arial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400" b="1" dirty="0">
              <a:solidFill>
                <a:prstClr val="black"/>
              </a:solidFill>
              <a:latin typeface="Cambria" pitchFamily="18" charset="0"/>
              <a:ea typeface="Calibri"/>
              <a:cs typeface="Arial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400" b="1" dirty="0">
              <a:solidFill>
                <a:prstClr val="black"/>
              </a:solidFill>
              <a:latin typeface="Cambria" pitchFamily="18" charset="0"/>
              <a:ea typeface="Calibri"/>
              <a:cs typeface="Arial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400" b="1" dirty="0">
              <a:solidFill>
                <a:prstClr val="black"/>
              </a:solidFill>
              <a:latin typeface="Cambria" pitchFamily="18" charset="0"/>
              <a:ea typeface="Calibri"/>
              <a:cs typeface="Arial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400" b="1" dirty="0">
              <a:solidFill>
                <a:prstClr val="black"/>
              </a:solidFill>
              <a:latin typeface="Cambria" pitchFamily="18" charset="0"/>
              <a:ea typeface="Calibri"/>
              <a:cs typeface="Arial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400" b="1" dirty="0">
              <a:solidFill>
                <a:prstClr val="black"/>
              </a:solidFill>
              <a:latin typeface="Cambria" pitchFamily="18" charset="0"/>
              <a:ea typeface="Calibri"/>
              <a:cs typeface="Arial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400" b="1" dirty="0">
              <a:solidFill>
                <a:prstClr val="black"/>
              </a:solidFill>
              <a:latin typeface="Cambria" pitchFamily="18" charset="0"/>
              <a:ea typeface="Calibri"/>
              <a:cs typeface="Arial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400" b="1" dirty="0">
              <a:solidFill>
                <a:prstClr val="black"/>
              </a:solidFill>
              <a:latin typeface="Cambria" pitchFamily="18" charset="0"/>
              <a:ea typeface="Calibri"/>
              <a:cs typeface="Arial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400" b="1" dirty="0">
              <a:solidFill>
                <a:prstClr val="black"/>
              </a:solidFill>
              <a:latin typeface="Cambria" pitchFamily="18" charset="0"/>
              <a:ea typeface="Calibri"/>
              <a:cs typeface="Arial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400" b="1" dirty="0">
              <a:solidFill>
                <a:prstClr val="black"/>
              </a:solidFill>
              <a:latin typeface="Cambria" pitchFamily="18" charset="0"/>
              <a:ea typeface="Calibri"/>
              <a:cs typeface="Arial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Cyrl-RS" sz="2800" dirty="0">
              <a:latin typeface="Cambria" pitchFamily="18" charset="0"/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538490"/>
            <a:ext cx="7747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r-Latn-RS" sz="28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Sertifikaciona</a:t>
            </a:r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tela u Srbiji</a:t>
            </a:r>
            <a:endParaRPr lang="sr-Cyrl-R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1059391"/>
            <a:ext cx="7366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hangingPunct="0">
              <a:spcBef>
                <a:spcPct val="30000"/>
              </a:spcBef>
            </a:pPr>
            <a:r>
              <a:rPr lang="sr-Latn-RS" sz="2800" dirty="0">
                <a:solidFill>
                  <a:prstClr val="black"/>
                </a:solidFill>
                <a:latin typeface="Cambria" pitchFamily="18" charset="0"/>
                <a:ea typeface="+mj-ea"/>
                <a:cs typeface="Arial" charset="0"/>
              </a:rPr>
              <a:t>Registrovana</a:t>
            </a:r>
            <a:r>
              <a:rPr lang="sr-Latn-RS" sz="2800" dirty="0">
                <a:solidFill>
                  <a:srgbClr val="0070C0"/>
                </a:solidFill>
                <a:latin typeface="Cambria" pitchFamily="18" charset="0"/>
                <a:ea typeface="+mj-ea"/>
                <a:cs typeface="Arial" charset="0"/>
              </a:rPr>
              <a:t> </a:t>
            </a:r>
            <a:r>
              <a:rPr lang="sr-Latn-RS" sz="2800" b="1" dirty="0">
                <a:solidFill>
                  <a:srgbClr val="0070C0"/>
                </a:solidFill>
                <a:latin typeface="Cambria" pitchFamily="18" charset="0"/>
                <a:ea typeface="+mj-ea"/>
                <a:cs typeface="Arial" charset="0"/>
              </a:rPr>
              <a:t>6</a:t>
            </a:r>
            <a:r>
              <a:rPr lang="sr-Latn-RS" sz="2800" dirty="0">
                <a:solidFill>
                  <a:srgbClr val="0070C0"/>
                </a:solidFill>
                <a:latin typeface="Cambria" pitchFamily="18" charset="0"/>
                <a:ea typeface="+mj-ea"/>
                <a:cs typeface="Arial" charset="0"/>
              </a:rPr>
              <a:t> </a:t>
            </a:r>
            <a:r>
              <a:rPr lang="sr-Latn-RS" sz="2800" dirty="0" err="1">
                <a:solidFill>
                  <a:prstClr val="black"/>
                </a:solidFill>
                <a:latin typeface="Cambria" pitchFamily="18" charset="0"/>
                <a:ea typeface="+mj-ea"/>
                <a:cs typeface="Arial" charset="0"/>
              </a:rPr>
              <a:t>sertifikaciona</a:t>
            </a:r>
            <a:r>
              <a:rPr lang="sr-Latn-RS" sz="2800" dirty="0">
                <a:solidFill>
                  <a:prstClr val="black"/>
                </a:solidFill>
                <a:latin typeface="Cambria" pitchFamily="18" charset="0"/>
                <a:ea typeface="+mj-ea"/>
                <a:cs typeface="Arial" charset="0"/>
              </a:rPr>
              <a:t> tela u RS: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0" y="2050722"/>
            <a:ext cx="3962400" cy="430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1F497D"/>
              </a:buClr>
              <a:buFont typeface="+mj-lt"/>
              <a:buAutoNum type="arabicPeriod"/>
            </a:pPr>
            <a:r>
              <a:rPr lang="sr-Latn-RS" b="1" dirty="0" err="1">
                <a:solidFill>
                  <a:prstClr val="black"/>
                </a:solidFill>
                <a:latin typeface="Cambria" pitchFamily="18" charset="0"/>
              </a:rPr>
              <a:t>Sertifikaciono</a:t>
            </a:r>
            <a:r>
              <a:rPr lang="sr-Latn-RS" b="1" dirty="0">
                <a:solidFill>
                  <a:prstClr val="black"/>
                </a:solidFill>
                <a:latin typeface="Cambria" pitchFamily="18" charset="0"/>
              </a:rPr>
              <a:t> telo JP „Pošta Srbije“</a:t>
            </a:r>
            <a:endParaRPr lang="en-US" b="1" dirty="0">
              <a:solidFill>
                <a:prstClr val="black"/>
              </a:solidFill>
              <a:latin typeface="Cambria" pitchFamily="18" charset="0"/>
            </a:endParaRPr>
          </a:p>
          <a:p>
            <a:pPr lvl="0" eaLnBrk="0" hangingPunct="0">
              <a:spcBef>
                <a:spcPct val="20000"/>
              </a:spcBef>
              <a:buClr>
                <a:srgbClr val="1F497D"/>
              </a:buClr>
              <a:tabLst>
                <a:tab pos="360000" algn="l"/>
              </a:tabLst>
            </a:pP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	</a:t>
            </a:r>
            <a:r>
              <a:rPr lang="en-US" dirty="0" err="1">
                <a:solidFill>
                  <a:schemeClr val="tx2"/>
                </a:solidFill>
                <a:latin typeface="Cambria" pitchFamily="18" charset="0"/>
              </a:rPr>
              <a:t>CePP</a:t>
            </a:r>
            <a:r>
              <a:rPr lang="en-US" dirty="0">
                <a:solidFill>
                  <a:schemeClr val="tx2"/>
                </a:solidFill>
                <a:latin typeface="Cambria" pitchFamily="18" charset="0"/>
              </a:rPr>
              <a:t> – </a:t>
            </a:r>
            <a:r>
              <a:rPr lang="en-US" dirty="0" err="1">
                <a:solidFill>
                  <a:schemeClr val="tx2"/>
                </a:solidFill>
                <a:latin typeface="Cambria" pitchFamily="18" charset="0"/>
              </a:rPr>
              <a:t>Setifikaciono</a:t>
            </a:r>
            <a:r>
              <a:rPr lang="en-US" dirty="0">
                <a:solidFill>
                  <a:schemeClr val="tx2"/>
                </a:solidFill>
                <a:latin typeface="Cambria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Cambria" pitchFamily="18" charset="0"/>
              </a:rPr>
              <a:t>telo</a:t>
            </a:r>
            <a:r>
              <a:rPr lang="en-US" dirty="0">
                <a:solidFill>
                  <a:schemeClr val="tx2"/>
                </a:solidFill>
                <a:latin typeface="Cambria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Cambria" pitchFamily="18" charset="0"/>
              </a:rPr>
              <a:t>po</a:t>
            </a:r>
            <a:r>
              <a:rPr lang="sr-Latn-RS" dirty="0" err="1">
                <a:solidFill>
                  <a:schemeClr val="tx2"/>
                </a:solidFill>
                <a:latin typeface="Cambria" pitchFamily="18" charset="0"/>
              </a:rPr>
              <a:t>šte</a:t>
            </a:r>
            <a:r>
              <a:rPr lang="sr-Latn-RS" dirty="0">
                <a:solidFill>
                  <a:prstClr val="black"/>
                </a:solidFill>
                <a:latin typeface="Cambria" pitchFamily="18" charset="0"/>
              </a:rPr>
              <a:t>	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1F497D"/>
              </a:buClr>
              <a:buFont typeface="+mj-lt"/>
              <a:buAutoNum type="arabicPeriod" startAt="2"/>
            </a:pPr>
            <a:r>
              <a:rPr lang="sr-Latn-RS" b="1" dirty="0">
                <a:solidFill>
                  <a:prstClr val="black"/>
                </a:solidFill>
                <a:latin typeface="Cambria" pitchFamily="18" charset="0"/>
              </a:rPr>
              <a:t>Privredna komora Srbije</a:t>
            </a:r>
            <a:endParaRPr lang="en-US" b="1" dirty="0">
              <a:solidFill>
                <a:prstClr val="black"/>
              </a:solidFill>
              <a:latin typeface="Cambria" pitchFamily="18" charset="0"/>
            </a:endParaRPr>
          </a:p>
          <a:p>
            <a:pPr lvl="0" eaLnBrk="0" hangingPunct="0">
              <a:spcBef>
                <a:spcPct val="20000"/>
              </a:spcBef>
              <a:buClr>
                <a:srgbClr val="1F497D"/>
              </a:buClr>
              <a:tabLst>
                <a:tab pos="360000" algn="l"/>
              </a:tabLst>
            </a:pP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	</a:t>
            </a:r>
            <a:r>
              <a:rPr lang="en-US" dirty="0">
                <a:solidFill>
                  <a:schemeClr val="tx2"/>
                </a:solidFill>
                <a:latin typeface="Cambria" pitchFamily="18" charset="0"/>
              </a:rPr>
              <a:t>PKS CA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	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1F497D"/>
              </a:buClr>
              <a:buFont typeface="+mj-lt"/>
              <a:buAutoNum type="arabicPeriod" startAt="3"/>
              <a:tabLst>
                <a:tab pos="360000" algn="l"/>
              </a:tabLst>
            </a:pPr>
            <a:r>
              <a:rPr lang="en-US" b="1" dirty="0" err="1">
                <a:solidFill>
                  <a:prstClr val="black"/>
                </a:solidFill>
                <a:latin typeface="Cambria" pitchFamily="18" charset="0"/>
              </a:rPr>
              <a:t>Halcom</a:t>
            </a:r>
            <a:r>
              <a:rPr lang="en-US" b="1" dirty="0">
                <a:solidFill>
                  <a:prstClr val="black"/>
                </a:solidFill>
                <a:latin typeface="Cambria" pitchFamily="18" charset="0"/>
              </a:rPr>
              <a:t> BG CA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	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1F497D"/>
              </a:buClr>
              <a:buFont typeface="+mj-lt"/>
              <a:buAutoNum type="arabicPeriod" startAt="4"/>
              <a:tabLst>
                <a:tab pos="360000" algn="l"/>
              </a:tabLst>
            </a:pPr>
            <a:r>
              <a:rPr lang="en-US" b="1" dirty="0">
                <a:solidFill>
                  <a:prstClr val="black"/>
                </a:solidFill>
                <a:latin typeface="Cambria" pitchFamily="18" charset="0"/>
              </a:rPr>
              <a:t>E Smart Systems</a:t>
            </a:r>
          </a:p>
          <a:p>
            <a:pPr lvl="0" eaLnBrk="0" hangingPunct="0">
              <a:spcBef>
                <a:spcPct val="20000"/>
              </a:spcBef>
              <a:buClr>
                <a:srgbClr val="1F497D"/>
              </a:buClr>
              <a:tabLst>
                <a:tab pos="360000" algn="l"/>
              </a:tabLst>
            </a:pP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	</a:t>
            </a:r>
            <a:r>
              <a:rPr lang="en-US" dirty="0">
                <a:solidFill>
                  <a:schemeClr val="tx2"/>
                </a:solidFill>
                <a:latin typeface="Cambria" pitchFamily="18" charset="0"/>
              </a:rPr>
              <a:t>ESS QCA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	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1F497D"/>
              </a:buClr>
              <a:buFont typeface="+mj-lt"/>
              <a:buAutoNum type="arabicPeriod" startAt="5"/>
              <a:tabLst>
                <a:tab pos="360000" algn="l"/>
              </a:tabLst>
            </a:pPr>
            <a:r>
              <a:rPr lang="sr-Latn-RS" b="1" dirty="0">
                <a:solidFill>
                  <a:prstClr val="black"/>
                </a:solidFill>
                <a:latin typeface="Cambria" pitchFamily="18" charset="0"/>
              </a:rPr>
              <a:t>Ministarstvo </a:t>
            </a:r>
          </a:p>
          <a:p>
            <a:pPr lvl="0" eaLnBrk="0" hangingPunct="0">
              <a:spcBef>
                <a:spcPct val="20000"/>
              </a:spcBef>
              <a:buClr>
                <a:srgbClr val="1F497D"/>
              </a:buClr>
              <a:tabLst>
                <a:tab pos="360000" algn="l"/>
              </a:tabLst>
            </a:pPr>
            <a:r>
              <a:rPr lang="sr-Latn-RS" b="1" dirty="0">
                <a:solidFill>
                  <a:prstClr val="black"/>
                </a:solidFill>
                <a:latin typeface="Cambria" pitchFamily="18" charset="0"/>
              </a:rPr>
              <a:t>	unutrašnjih poslova</a:t>
            </a:r>
            <a:endParaRPr lang="en-US" b="1" dirty="0">
              <a:solidFill>
                <a:prstClr val="black"/>
              </a:solidFill>
              <a:latin typeface="Cambria" pitchFamily="18" charset="0"/>
            </a:endParaRPr>
          </a:p>
          <a:p>
            <a:pPr lvl="0" eaLnBrk="0" hangingPunct="0">
              <a:spcBef>
                <a:spcPct val="20000"/>
              </a:spcBef>
              <a:buClr>
                <a:srgbClr val="1F497D"/>
              </a:buClr>
              <a:tabLst>
                <a:tab pos="360000" algn="l"/>
              </a:tabLst>
            </a:pP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	</a:t>
            </a:r>
            <a:r>
              <a:rPr lang="en-US" dirty="0">
                <a:solidFill>
                  <a:schemeClr val="tx2"/>
                </a:solidFill>
                <a:latin typeface="Cambria" pitchFamily="18" charset="0"/>
              </a:rPr>
              <a:t>MUP CA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1F497D">
                  <a:lumMod val="75000"/>
                </a:srgbClr>
              </a:buClr>
              <a:buFont typeface="+mj-lt"/>
              <a:buAutoNum type="arabicPeriod" startAt="6"/>
              <a:tabLst>
                <a:tab pos="360000" algn="l"/>
              </a:tabLst>
            </a:pPr>
            <a:r>
              <a:rPr lang="sr-Latn-RS" b="1" dirty="0" err="1">
                <a:solidFill>
                  <a:prstClr val="black"/>
                </a:solidFill>
                <a:latin typeface="Cambria" pitchFamily="18" charset="0"/>
              </a:rPr>
              <a:t>Sertifikaciono</a:t>
            </a:r>
            <a:r>
              <a:rPr lang="sr-Latn-RS" b="1" dirty="0">
                <a:solidFill>
                  <a:prstClr val="black"/>
                </a:solidFill>
                <a:latin typeface="Cambria" pitchFamily="18" charset="0"/>
              </a:rPr>
              <a:t>  telo </a:t>
            </a:r>
          </a:p>
          <a:p>
            <a:pPr lvl="0" eaLnBrk="0" hangingPunct="0">
              <a:spcBef>
                <a:spcPct val="20000"/>
              </a:spcBef>
              <a:buClr>
                <a:srgbClr val="1F497D">
                  <a:lumMod val="75000"/>
                </a:srgbClr>
              </a:buClr>
              <a:tabLst>
                <a:tab pos="360000" algn="l"/>
              </a:tabLst>
            </a:pPr>
            <a:r>
              <a:rPr lang="sr-Latn-RS" b="1" dirty="0">
                <a:solidFill>
                  <a:prstClr val="black"/>
                </a:solidFill>
                <a:latin typeface="Cambria" pitchFamily="18" charset="0"/>
              </a:rPr>
              <a:t>	Ministarstva odbrane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7913" y="1582611"/>
            <a:ext cx="4511703" cy="18949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2471" y="3338090"/>
            <a:ext cx="2249619" cy="14753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34060" y="2763026"/>
            <a:ext cx="3499407" cy="9327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69337" y="3592219"/>
            <a:ext cx="2670279" cy="12741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79947" y="5008279"/>
            <a:ext cx="4791871" cy="98763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44833" y="6237096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>
                <a:solidFill>
                  <a:schemeClr val="tx2"/>
                </a:solidFill>
                <a:latin typeface="Cambria" pitchFamily="18" charset="0"/>
              </a:rPr>
              <a:t>Ukupno izdato oko </a:t>
            </a:r>
            <a:r>
              <a:rPr lang="sr-Latn-RS" b="1" dirty="0" smtClean="0">
                <a:solidFill>
                  <a:schemeClr val="tx2"/>
                </a:solidFill>
                <a:latin typeface="Cambria" pitchFamily="18" charset="0"/>
              </a:rPr>
              <a:t>340.000 </a:t>
            </a:r>
            <a:r>
              <a:rPr lang="sr-Latn-RS" b="1" dirty="0" err="1" smtClean="0">
                <a:solidFill>
                  <a:schemeClr val="tx2"/>
                </a:solidFill>
                <a:latin typeface="Cambria" pitchFamily="18" charset="0"/>
              </a:rPr>
              <a:t>sertfiikata</a:t>
            </a:r>
            <a:r>
              <a:rPr lang="sr-Latn-RS" b="1" dirty="0" smtClean="0">
                <a:solidFill>
                  <a:schemeClr val="tx2"/>
                </a:solidFill>
                <a:latin typeface="Cambria" pitchFamily="18" charset="0"/>
              </a:rPr>
              <a:t> do 31.12.2016. godine(oko 300.000 važećih) </a:t>
            </a:r>
            <a:endParaRPr lang="en-US" b="1" dirty="0">
              <a:solidFill>
                <a:schemeClr val="tx2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155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914400" y="304800"/>
            <a:ext cx="7924800" cy="609600"/>
          </a:xfrm>
        </p:spPr>
        <p:txBody>
          <a:bodyPr/>
          <a:lstStyle/>
          <a:p>
            <a:pPr algn="l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/>
            </a:r>
            <a:b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Ministarstvo trgovine, turizma i telekomunikacija</a:t>
            </a: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endParaRPr lang="en-US" sz="28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304800" y="1688373"/>
            <a:ext cx="8191500" cy="4199260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dirty="0" err="1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Sertifikaciona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tela 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koja su registrovana na osnovu prethodno važećeg zakona </a:t>
            </a: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dužni su da u roku od 12 meseci od dana stupanja na snagu 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novog </a:t>
            </a: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zakona usklade svoje poslovanje sa odredbama ovog zakona i dostave Ministarstvu izveštaj o ocenjivanju 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usaglašenosti. </a:t>
            </a: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8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72434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Rok za usklađivanje sa zakonom</a:t>
            </a:r>
            <a:endParaRPr lang="sr-Cyrl-R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620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914400" y="304800"/>
            <a:ext cx="7924800" cy="609600"/>
          </a:xfrm>
        </p:spPr>
        <p:txBody>
          <a:bodyPr/>
          <a:lstStyle/>
          <a:p>
            <a:pPr algn="l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/>
            </a:r>
            <a:b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Ministarstvo trgovine, turizma i telekomunikacija</a:t>
            </a: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endParaRPr lang="en-US" sz="28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304800" y="1688373"/>
            <a:ext cx="8191500" cy="4199260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800" dirty="0" smtClean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8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800" dirty="0" smtClean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lvl="0" indent="0" algn="ctr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8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Hvala na pažnji! </a:t>
            </a:r>
            <a:endParaRPr lang="sr-Latn-RS" sz="2800" dirty="0">
              <a:solidFill>
                <a:srgbClr val="0000FF"/>
              </a:solidFill>
              <a:latin typeface="Cambria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31276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914400" y="304800"/>
            <a:ext cx="7924800" cy="609600"/>
          </a:xfrm>
        </p:spPr>
        <p:txBody>
          <a:bodyPr/>
          <a:lstStyle/>
          <a:p>
            <a:pPr algn="l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/>
            </a:r>
            <a:b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Ministarstvo trgovine, turizma i telekomunikacija</a:t>
            </a: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endParaRPr lang="en-US" sz="28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381000" y="2286000"/>
            <a:ext cx="8039100" cy="4343400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Zakon uređuje:</a:t>
            </a:r>
            <a:endParaRPr lang="sr-Latn-RS" sz="24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Elektronski dokument (punovažnost, dokazna snaga, overa)</a:t>
            </a: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Elektronska identifikacija (šeme identifikacije, dejstvo), </a:t>
            </a:r>
            <a:endParaRPr lang="sr-Latn-RS" sz="24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Usluge od poverenja u elektronskom poslovanju (elektronski potpis, elektronski pečat, elektronska dostava, vremenski žig, elektronsko čuvanje)</a:t>
            </a:r>
            <a:endParaRPr lang="sr-Latn-RS" sz="24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400" dirty="0" smtClean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Zakon </a:t>
            </a: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je 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u potpunosti usklađen </a:t>
            </a:r>
            <a:r>
              <a:rPr lang="sr-Latn-RS" sz="2400" dirty="0" err="1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eIDAS</a:t>
            </a: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regulativom</a:t>
            </a:r>
            <a:endParaRPr lang="sr-Latn-RS" sz="24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724344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Zakon </a:t>
            </a:r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>o elektronskom dokumentu, elektronskoj identifikaciji i uslugama od poverenja u elektronskom poslovanju </a:t>
            </a:r>
            <a:endParaRPr lang="sr-Cyrl-R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462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914400" y="304800"/>
            <a:ext cx="7924800" cy="609600"/>
          </a:xfrm>
        </p:spPr>
        <p:txBody>
          <a:bodyPr/>
          <a:lstStyle/>
          <a:p>
            <a:pPr algn="l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/>
            </a:r>
            <a:b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Ministarstvo trgovine, turizma i telekomunikacija</a:t>
            </a: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endParaRPr lang="en-US" sz="28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609600" y="2286000"/>
            <a:ext cx="7886700" cy="4199260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8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en-US" sz="2400" dirty="0" err="1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Elektronski</a:t>
            </a:r>
            <a:r>
              <a:rPr lang="en-U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dokument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– 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punovažnost, pravna snaga i pismena forma</a:t>
            </a:r>
            <a:endParaRPr lang="sr-Latn-RS" sz="24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4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Elektronskom dokumentu ne može se osporiti punovažnost, dokazna snaga, kao ni pismena forma samo zato što je u elektronskom obliku.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724344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Elektronski dokument – punovažnost i pravna snaga (član 7.)</a:t>
            </a:r>
            <a:endParaRPr lang="sr-Cyrl-R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018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914400" y="304800"/>
            <a:ext cx="7924800" cy="609600"/>
          </a:xfrm>
        </p:spPr>
        <p:txBody>
          <a:bodyPr/>
          <a:lstStyle/>
          <a:p>
            <a:pPr algn="l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/>
            </a:r>
            <a:b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Ministarstvo trgovine, turizma i telekomunikacija</a:t>
            </a: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endParaRPr lang="en-US" sz="28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7886700" cy="5037460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0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Digitalizovani akt ima istu pravnu snagu kao originalni dokument ukoliko je </a:t>
            </a:r>
            <a:r>
              <a:rPr lang="sr-Latn-RS" sz="20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digitalizovan pod nadzorom: </a:t>
            </a:r>
          </a:p>
          <a:p>
            <a:pPr marL="457200" lvl="0" indent="-457200" algn="just">
              <a:spcAft>
                <a:spcPts val="0"/>
              </a:spcAft>
              <a:buClr>
                <a:srgbClr val="0070C0"/>
              </a:buClr>
              <a:buAutoNum type="arabicParenBoth"/>
              <a:tabLst>
                <a:tab pos="457200" algn="l"/>
              </a:tabLst>
            </a:pPr>
            <a:r>
              <a:rPr lang="sr-Latn-RS" sz="20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Lica čiji je to akt</a:t>
            </a:r>
          </a:p>
          <a:p>
            <a:pPr marL="457200" lvl="0" indent="-457200" algn="just">
              <a:spcAft>
                <a:spcPts val="0"/>
              </a:spcAft>
              <a:buClr>
                <a:srgbClr val="0070C0"/>
              </a:buClr>
              <a:buAutoNum type="arabicParenBoth"/>
              <a:tabLst>
                <a:tab pos="457200" algn="l"/>
              </a:tabLst>
            </a:pPr>
            <a:r>
              <a:rPr lang="sr-Latn-RS" sz="20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Lica ovlašćenog za overu potpisa, rukopisa i prepisa </a:t>
            </a:r>
          </a:p>
          <a:p>
            <a:pPr marL="457200" lvl="0" indent="-457200" algn="just">
              <a:spcAft>
                <a:spcPts val="0"/>
              </a:spcAft>
              <a:buClr>
                <a:srgbClr val="0070C0"/>
              </a:buClr>
              <a:buAutoNum type="arabicParenBoth"/>
              <a:tabLst>
                <a:tab pos="457200" algn="l"/>
              </a:tabLst>
            </a:pPr>
            <a:r>
              <a:rPr lang="sr-Latn-RS" sz="20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Lica koje je posebnim zakonom ovlašćeno za overu digitalizovanu akt </a:t>
            </a: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0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I istovetnost digitalizovanog akta je potvrđena </a:t>
            </a:r>
            <a:r>
              <a:rPr lang="sr-Latn-RS" sz="2000" dirty="0" err="1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kval.elektronskim</a:t>
            </a:r>
            <a:r>
              <a:rPr lang="sr-Latn-RS" sz="20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 pečatom ili potpisom lica 1-3. </a:t>
            </a: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0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0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Organi javne vlasti u postupcima koje sprovode mogu izvršiti overu akta na gore naveden način. </a:t>
            </a:r>
            <a:endParaRPr lang="sr-Latn-RS" sz="20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724344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>Digitalizacija </a:t>
            </a:r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dokumenta (član 11.) </a:t>
            </a:r>
            <a:endParaRPr lang="sr-Cyrl-R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902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914400" y="304800"/>
            <a:ext cx="7924800" cy="609600"/>
          </a:xfrm>
        </p:spPr>
        <p:txBody>
          <a:bodyPr/>
          <a:lstStyle/>
          <a:p>
            <a:pPr algn="l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/>
            </a:r>
            <a:b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Ministarstvo trgovine, turizma i telekomunikacija</a:t>
            </a: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endParaRPr lang="en-US" sz="28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598967" y="1832945"/>
            <a:ext cx="7886700" cy="5037460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0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Odštampani primerak </a:t>
            </a:r>
            <a:r>
              <a:rPr lang="sr-Latn-RS" sz="2000" dirty="0" err="1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el.dokumenta</a:t>
            </a:r>
            <a:r>
              <a:rPr lang="sr-Latn-RS" sz="20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sr-Latn-RS" sz="20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ima istu </a:t>
            </a:r>
            <a:r>
              <a:rPr lang="sr-Latn-RS" sz="20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dokaznu </a:t>
            </a:r>
            <a:r>
              <a:rPr lang="sr-Latn-RS" sz="20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snagu kao originalni dokument </a:t>
            </a:r>
            <a:r>
              <a:rPr lang="sr-Latn-RS" sz="20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pod sledećim uslovima:</a:t>
            </a: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0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- Štampanje je izvršeno pod nadzorom </a:t>
            </a:r>
          </a:p>
          <a:p>
            <a:pPr marL="457200" lvl="0" indent="-457200" algn="just">
              <a:spcAft>
                <a:spcPts val="0"/>
              </a:spcAft>
              <a:buClr>
                <a:srgbClr val="0070C0"/>
              </a:buClr>
              <a:buAutoNum type="arabicParenBoth"/>
              <a:tabLst>
                <a:tab pos="457200" algn="l"/>
              </a:tabLst>
            </a:pPr>
            <a:r>
              <a:rPr lang="sr-Latn-RS" sz="20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Lica čiji je to akt</a:t>
            </a:r>
          </a:p>
          <a:p>
            <a:pPr marL="457200" lvl="0" indent="-457200" algn="just">
              <a:spcAft>
                <a:spcPts val="0"/>
              </a:spcAft>
              <a:buClr>
                <a:srgbClr val="0070C0"/>
              </a:buClr>
              <a:buAutoNum type="arabicParenBoth"/>
              <a:tabLst>
                <a:tab pos="457200" algn="l"/>
              </a:tabLst>
            </a:pPr>
            <a:r>
              <a:rPr lang="sr-Latn-RS" sz="20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Lica ovlašćenog za overu potpisa, rukopisa i prepisa </a:t>
            </a: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0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- istovetnost je potvrđena svojeručnim potpisom/pečatom od strane lica 1-2.</a:t>
            </a: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0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0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Organi javne vlasti u postupcima koje sprovode mogu izvršiti overu odštampanog primerka elektronskog dokumenta akta na gore naveden način. </a:t>
            </a:r>
            <a:endParaRPr lang="sr-Latn-RS" sz="20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724344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Overa odštampanog primerka </a:t>
            </a:r>
            <a:r>
              <a:rPr lang="sr-Latn-RS" sz="28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el.dokumenta</a:t>
            </a:r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(član 12.) </a:t>
            </a:r>
            <a:endParaRPr lang="sr-Cyrl-R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311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914400" y="304800"/>
            <a:ext cx="7924800" cy="609600"/>
          </a:xfrm>
        </p:spPr>
        <p:txBody>
          <a:bodyPr/>
          <a:lstStyle/>
          <a:p>
            <a:pPr algn="l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/>
            </a:r>
            <a:b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Ministarstvo trgovine, turizma i telekomunikacija</a:t>
            </a: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endParaRPr lang="en-US" sz="28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609600" y="2286000"/>
            <a:ext cx="7886700" cy="4199260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Može da se vrši: </a:t>
            </a: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4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Elektronskom poštom </a:t>
            </a: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Kvalifikovanom elektronskom dostavom </a:t>
            </a: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Na drugi 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način u skladu sa propisom </a:t>
            </a: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(preko Portala npr.) </a:t>
            </a: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endParaRPr lang="sr-Latn-RS" sz="24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r>
              <a:rPr lang="sr-Latn-R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  <a:ea typeface="Calibri"/>
                <a:cs typeface="Times New Roman"/>
              </a:rPr>
              <a:t>Član 16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: Na </a:t>
            </a: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iste načine može da se vrši dostavljanje između organa javne vlasti, plus preko servisne magistrale organa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724344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>Dostavljanje e-dokumenata između organa javne vlasti i </a:t>
            </a:r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stranaka (član 15.) </a:t>
            </a:r>
            <a:endParaRPr lang="sr-Cyrl-R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618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914400" y="304800"/>
            <a:ext cx="7924800" cy="609600"/>
          </a:xfrm>
        </p:spPr>
        <p:txBody>
          <a:bodyPr/>
          <a:lstStyle/>
          <a:p>
            <a:pPr algn="l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/>
            </a:r>
            <a:b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Ministarstvo trgovine, turizma i telekomunikacija</a:t>
            </a: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endParaRPr lang="en-US" sz="28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7886700" cy="4732660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Tri 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nivoa (</a:t>
            </a:r>
            <a:r>
              <a:rPr lang="sr-Latn-R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  <a:ea typeface="Calibri"/>
                <a:cs typeface="Times New Roman"/>
              </a:rPr>
              <a:t>član 18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.): </a:t>
            </a:r>
            <a:endParaRPr lang="sr-Latn-RS" sz="24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Osnovni</a:t>
            </a: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Srednji</a:t>
            </a: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Visok </a:t>
            </a: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endParaRPr lang="sr-Latn-RS" sz="24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r>
              <a:rPr lang="sr-Latn-R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  <a:ea typeface="Calibri"/>
                <a:cs typeface="Times New Roman"/>
              </a:rPr>
              <a:t>Član 20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.: Identifikacija </a:t>
            </a: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na osnovu šeme visokog nivoa pouzdanosti upisane u Registar zamenjuje potpis stranke na podnesku u opštenju sa organima javne 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vlasti </a:t>
            </a:r>
            <a:endParaRPr lang="sr-Latn-RS" sz="24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  <a:buClr>
                <a:srgbClr val="0070C0"/>
              </a:buClr>
              <a:tabLst>
                <a:tab pos="457200" algn="l"/>
              </a:tabLst>
            </a:pPr>
            <a:r>
              <a:rPr lang="sr-Latn-R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  <a:ea typeface="Calibri"/>
                <a:cs typeface="Times New Roman"/>
              </a:rPr>
              <a:t>Član </a:t>
            </a:r>
            <a:r>
              <a:rPr lang="sr-Latn-R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  <a:ea typeface="Calibri"/>
                <a:cs typeface="Times New Roman"/>
              </a:rPr>
              <a:t>24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.: </a:t>
            </a:r>
            <a:r>
              <a:rPr lang="sr-Latn-RS" sz="24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Šeme iz registra prijavljuju se EU (po pristupanju EU, ili pre pristupanja, na osnovu zaključenog sporazuma)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724344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>Šeme elektronske </a:t>
            </a:r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identifikacije </a:t>
            </a:r>
          </a:p>
          <a:p>
            <a:pPr lvl="0" algn="ctr"/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(čl. 17-24.) </a:t>
            </a:r>
            <a:endParaRPr lang="sr-Cyrl-R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259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914400" y="304800"/>
            <a:ext cx="7924800" cy="609600"/>
          </a:xfrm>
        </p:spPr>
        <p:txBody>
          <a:bodyPr/>
          <a:lstStyle/>
          <a:p>
            <a:pPr algn="l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/>
            </a:r>
            <a:b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Ministarstvo trgovine, turizma i telekomunikacija</a:t>
            </a: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endParaRPr lang="en-US" sz="28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381000" y="1644071"/>
            <a:ext cx="8115300" cy="4199260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  <a:ea typeface="Calibri"/>
                <a:cs typeface="Times New Roman"/>
              </a:rPr>
              <a:t>Član </a:t>
            </a:r>
            <a:r>
              <a:rPr lang="sr-Latn-R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  <a:ea typeface="Calibri"/>
                <a:cs typeface="Times New Roman"/>
              </a:rPr>
              <a:t>41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.: </a:t>
            </a:r>
            <a:r>
              <a:rPr lang="sr-Latn-RS" sz="2400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Usluge </a:t>
            </a:r>
            <a:r>
              <a:rPr lang="sr-Latn-RS" sz="24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 poverenja u elektronskom poslovanju: </a:t>
            </a:r>
          </a:p>
          <a:p>
            <a:pPr marL="514350" lvl="0" indent="-514350" algn="just">
              <a:spcAft>
                <a:spcPts val="0"/>
              </a:spcAft>
              <a:buClr>
                <a:srgbClr val="0070C0"/>
              </a:buClr>
              <a:buAutoNum type="arabicPeriod"/>
              <a:tabLst>
                <a:tab pos="457200" algn="l"/>
              </a:tabLst>
            </a:pPr>
            <a:r>
              <a:rPr lang="sr-Latn-RS" sz="24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Elektronski potpis i elektronski pečat</a:t>
            </a:r>
          </a:p>
          <a:p>
            <a:pPr marL="514350" lvl="0" indent="-514350" algn="just">
              <a:spcAft>
                <a:spcPts val="0"/>
              </a:spcAft>
              <a:buClr>
                <a:srgbClr val="0070C0"/>
              </a:buClr>
              <a:buAutoNum type="arabicPeriod"/>
              <a:tabLst>
                <a:tab pos="457200" algn="l"/>
              </a:tabLst>
            </a:pPr>
            <a:r>
              <a:rPr lang="sr-Latn-RS" sz="24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Elektronski vremenski žig</a:t>
            </a:r>
          </a:p>
          <a:p>
            <a:pPr marL="514350" lvl="0" indent="-514350" algn="just">
              <a:spcAft>
                <a:spcPts val="0"/>
              </a:spcAft>
              <a:buClr>
                <a:srgbClr val="0070C0"/>
              </a:buClr>
              <a:buAutoNum type="arabicPeriod"/>
              <a:tabLst>
                <a:tab pos="457200" algn="l"/>
              </a:tabLst>
            </a:pPr>
            <a:r>
              <a:rPr lang="sr-Latn-RS" sz="24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Elektronska dostava</a:t>
            </a:r>
          </a:p>
          <a:p>
            <a:pPr marL="514350" lvl="0" indent="-514350" algn="just">
              <a:spcAft>
                <a:spcPts val="0"/>
              </a:spcAft>
              <a:buClr>
                <a:srgbClr val="0070C0"/>
              </a:buClr>
              <a:buAutoNum type="arabicPeriod"/>
              <a:tabLst>
                <a:tab pos="457200" algn="l"/>
              </a:tabLst>
            </a:pPr>
            <a:r>
              <a:rPr lang="sr-Latn-RS" sz="24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Autentikacija</a:t>
            </a:r>
            <a:r>
              <a:rPr lang="sr-Latn-RS" sz="24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veb sajtova</a:t>
            </a:r>
          </a:p>
          <a:p>
            <a:pPr marL="514350" lvl="0" indent="-514350" algn="just">
              <a:spcAft>
                <a:spcPts val="0"/>
              </a:spcAft>
              <a:buClr>
                <a:srgbClr val="0070C0"/>
              </a:buClr>
              <a:buAutoNum type="arabicPeriod"/>
              <a:tabLst>
                <a:tab pos="457200" algn="l"/>
              </a:tabLst>
            </a:pPr>
            <a:r>
              <a:rPr lang="sr-Latn-RS" sz="24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Elektronsko čuvanje </a:t>
            </a:r>
            <a:r>
              <a:rPr lang="sr-Latn-RS" sz="2400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dokumenata</a:t>
            </a: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  <a:ea typeface="Calibri"/>
                <a:cs typeface="Times New Roman"/>
              </a:rPr>
              <a:t>Član </a:t>
            </a:r>
            <a:r>
              <a:rPr lang="sr-Latn-R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  <a:ea typeface="Calibri"/>
                <a:cs typeface="Times New Roman"/>
              </a:rPr>
              <a:t>34</a:t>
            </a:r>
            <a:r>
              <a:rPr lang="sr-Latn-RS" sz="24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.: </a:t>
            </a:r>
            <a:r>
              <a:rPr lang="sr-Latn-RS" sz="2400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Ispunjenost uslova proverava Telo za ocenjivanje usaglašenosti koje je akreditovano u skladu sa Zakonom o akreditaciji</a:t>
            </a:r>
            <a:endParaRPr lang="sr-Latn-RS" sz="24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4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Kvalifikovanim uslugama od poverenja </a:t>
            </a:r>
            <a:r>
              <a:rPr lang="sr-Latn-RS" sz="24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 može se osporiti punovažnost i pravno dejstvo samo zato što su u elektronskom obliku. </a:t>
            </a:r>
            <a:endParaRPr lang="en-US" sz="2400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endParaRPr lang="sr-Latn-RS" sz="28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72434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>Usluge od poverenja</a:t>
            </a:r>
            <a:endParaRPr lang="sr-Cyrl-R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45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914400" y="304800"/>
            <a:ext cx="7924800" cy="609600"/>
          </a:xfrm>
        </p:spPr>
        <p:txBody>
          <a:bodyPr/>
          <a:lstStyle/>
          <a:p>
            <a:pPr algn="l"/>
            <a: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/>
            </a:r>
            <a:br>
              <a:rPr lang="sr-Latn-RS" sz="2800" b="1" dirty="0">
                <a:solidFill>
                  <a:srgbClr val="0070C0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Ministarstvo trgovine, turizma i telekomunikacija</a:t>
            </a: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  <a:t/>
            </a:r>
            <a:br>
              <a:rPr lang="sr-Latn-RS" sz="2000" b="1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endParaRPr lang="en-US" sz="28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381000" y="2286000"/>
            <a:ext cx="8115300" cy="4199260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Clr>
                <a:srgbClr val="0070C0"/>
              </a:buClr>
              <a:buNone/>
              <a:tabLst>
                <a:tab pos="457200" algn="l"/>
              </a:tabLst>
            </a:pPr>
            <a:r>
              <a:rPr lang="sr-Latn-R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  <a:ea typeface="Calibri"/>
                <a:cs typeface="Times New Roman"/>
              </a:rPr>
              <a:t>Član </a:t>
            </a:r>
            <a:r>
              <a:rPr lang="sr-Latn-R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  <a:ea typeface="Calibri"/>
                <a:cs typeface="Times New Roman"/>
              </a:rPr>
              <a:t>46 stav 3</a:t>
            </a:r>
            <a:r>
              <a:rPr lang="sr-Latn-RS" sz="28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.: </a:t>
            </a:r>
            <a:r>
              <a:rPr lang="sr-Latn-RS" sz="2800" dirty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Zakon </a:t>
            </a:r>
            <a:r>
              <a:rPr lang="sr-Latn-RS" sz="28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predviđa novu uslugu od poverenja – kvalifikovani elektronski potpis u </a:t>
            </a:r>
            <a:r>
              <a:rPr lang="sr-Latn-RS" sz="2800" dirty="0" err="1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klaudu</a:t>
            </a:r>
            <a:r>
              <a:rPr lang="sr-Latn-RS" sz="2800" dirty="0" smtClean="0">
                <a:solidFill>
                  <a:prstClr val="black"/>
                </a:solidFill>
                <a:latin typeface="Cambria" pitchFamily="18" charset="0"/>
                <a:ea typeface="Calibri"/>
                <a:cs typeface="Times New Roman"/>
              </a:rPr>
              <a:t> </a:t>
            </a:r>
            <a:endParaRPr lang="sr-Latn-RS" sz="2800" dirty="0">
              <a:solidFill>
                <a:prstClr val="black"/>
              </a:solidFill>
              <a:latin typeface="Cambria" pitchFamily="18" charset="0"/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72434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8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Elektronski</a:t>
            </a:r>
            <a:r>
              <a:rPr lang="en-U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sr-Latn-RS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potpis u </a:t>
            </a:r>
            <a:r>
              <a:rPr lang="sr-Latn-RS" sz="28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klaudu</a:t>
            </a:r>
            <a:endParaRPr lang="sr-Cyrl-R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734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10268</TotalTime>
  <Words>866</Words>
  <Application>Microsoft Office PowerPoint</Application>
  <PresentationFormat>On-screen Show (4:3)</PresentationFormat>
  <Paragraphs>147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</vt:lpstr>
      <vt:lpstr>Times New Roman</vt:lpstr>
      <vt:lpstr>Wingdings</vt:lpstr>
      <vt:lpstr>Office Theme</vt:lpstr>
      <vt:lpstr>   Ministarstvo trgovine, turizma i telekomunikacija   </vt:lpstr>
      <vt:lpstr> Ministarstvo trgovine, turizma i telekomunikacija  </vt:lpstr>
      <vt:lpstr> Ministarstvo trgovine, turizma i telekomunikacija  </vt:lpstr>
      <vt:lpstr> Ministarstvo trgovine, turizma i telekomunikacija  </vt:lpstr>
      <vt:lpstr> Ministarstvo trgovine, turizma i telekomunikacija  </vt:lpstr>
      <vt:lpstr> Ministarstvo trgovine, turizma i telekomunikacija  </vt:lpstr>
      <vt:lpstr> Ministarstvo trgovine, turizma i telekomunikacija  </vt:lpstr>
      <vt:lpstr> Ministarstvo trgovine, turizma i telekomunikacija  </vt:lpstr>
      <vt:lpstr> Ministarstvo trgovine, turizma i telekomunikacija  </vt:lpstr>
      <vt:lpstr> Ministarstvo trgovine, turizma i telekomunikacija  </vt:lpstr>
      <vt:lpstr> Ministarstvo trgovine, turizma i telekomunikacija  </vt:lpstr>
      <vt:lpstr> Ministarstvo trgovine, turizma i telekomunikacija  </vt:lpstr>
      <vt:lpstr> Ministarstvo trgovine, turizma i telekomunikacija  </vt:lpstr>
      <vt:lpstr>Ministarstvo trgovine, turizma i telekomunikacija  </vt:lpstr>
      <vt:lpstr> Ministarstvo trgovine, turizma i telekomunikacija  </vt:lpstr>
      <vt:lpstr> Ministarstvo trgovine, turizma i telekomunikacija 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smajstorovic</dc:creator>
  <cp:lastModifiedBy>Milan Vojvodic</cp:lastModifiedBy>
  <cp:revision>513</cp:revision>
  <cp:lastPrinted>2014-10-13T07:39:07Z</cp:lastPrinted>
  <dcterms:created xsi:type="dcterms:W3CDTF">2013-10-07T14:35:25Z</dcterms:created>
  <dcterms:modified xsi:type="dcterms:W3CDTF">2017-11-13T07:58:06Z</dcterms:modified>
</cp:coreProperties>
</file>