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22"/>
  </p:notesMasterIdLst>
  <p:sldIdLst>
    <p:sldId id="259" r:id="rId3"/>
    <p:sldId id="268" r:id="rId4"/>
    <p:sldId id="269" r:id="rId5"/>
    <p:sldId id="270" r:id="rId6"/>
    <p:sldId id="273" r:id="rId7"/>
    <p:sldId id="277" r:id="rId8"/>
    <p:sldId id="281" r:id="rId9"/>
    <p:sldId id="279" r:id="rId10"/>
    <p:sldId id="271" r:id="rId11"/>
    <p:sldId id="280" r:id="rId12"/>
    <p:sldId id="275" r:id="rId13"/>
    <p:sldId id="284" r:id="rId14"/>
    <p:sldId id="276" r:id="rId15"/>
    <p:sldId id="285" r:id="rId16"/>
    <p:sldId id="266" r:id="rId17"/>
    <p:sldId id="265" r:id="rId18"/>
    <p:sldId id="283" r:id="rId19"/>
    <p:sldId id="282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6CA3-03CE-4BF6-8BF3-B825B270FD3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652C-D711-4387-B17A-FC2ECB350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36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3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sr-Cyrl-CS" dirty="0" smtClean="0"/>
              <a:t>Адресни регистар обухвата утврђивање кућних бројева за стамбене и пословне зграде, као и за катастарске парцеле које су урбанистичким планом предвиђене за изградњу (у даљем тексту: катастарска парцела), означавање зграда и катастарских парцела кућним бројевима и означавање назива насељених места, улица и тргова и вођење података о кућним бројевима, улицама и трговима.</a:t>
            </a:r>
          </a:p>
          <a:p>
            <a:pPr>
              <a:defRPr/>
            </a:pPr>
            <a:r>
              <a:rPr lang="en-US" dirty="0" smtClean="0"/>
              <a:t>O</a:t>
            </a:r>
            <a:r>
              <a:rPr lang="sr-Cyrl-CS" dirty="0" smtClean="0"/>
              <a:t>државање адресног регистра јесте прикупљање, утврђивање и провођење насталих промена у бази података катастра непокретности које се односе на кућне бројеве и називе улица и тргова, као и означавање зграда и катастарских парцела кућним бројевима и означавање назива насељених места, улица и тргова.</a:t>
            </a:r>
          </a:p>
          <a:p>
            <a:pPr>
              <a:defRPr/>
            </a:pPr>
            <a:r>
              <a:rPr lang="ru-RU" dirty="0" smtClean="0"/>
              <a:t>Адресни регистар садржи следеће податке:</a:t>
            </a:r>
            <a:endParaRPr lang="sr-Latn-R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матични број и назив општине;</a:t>
            </a:r>
            <a:endParaRPr lang="sr-Latn-R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матични број и назив насељеног места;</a:t>
            </a:r>
            <a:endParaRPr lang="sr-Latn-R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матични број и назив катастарске општине;</a:t>
            </a:r>
            <a:endParaRPr lang="sr-Latn-R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матични број улице и назив улице, односно трга;</a:t>
            </a:r>
            <a:endParaRPr lang="sr-Latn-R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ранији назив улице, односно трга са датумом настале промене;</a:t>
            </a:r>
            <a:endParaRPr lang="sr-Latn-R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кућни број у насељеном месту; </a:t>
            </a:r>
            <a:endParaRPr lang="sr-Latn-R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кућни број у улици, односно </a:t>
            </a:r>
            <a:r>
              <a:rPr lang="sr-Cyrl-CS" dirty="0" smtClean="0"/>
              <a:t>на </a:t>
            </a:r>
            <a:r>
              <a:rPr lang="ru-RU" dirty="0" smtClean="0"/>
              <a:t>тргу;</a:t>
            </a:r>
            <a:endParaRPr lang="sr-Latn-R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преузети кућни број са датумом преузимања;</a:t>
            </a:r>
            <a:endParaRPr lang="sr-Latn-R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r-Cyrl-RS" dirty="0" smtClean="0"/>
              <a:t>број</a:t>
            </a:r>
            <a:r>
              <a:rPr lang="en-US" dirty="0" smtClean="0"/>
              <a:t> </a:t>
            </a:r>
            <a:r>
              <a:rPr lang="sr-Cyrl-RS" dirty="0" smtClean="0"/>
              <a:t>катастарске парцеле</a:t>
            </a:r>
            <a:r>
              <a:rPr lang="sr-Cyrl-CS" dirty="0" smtClean="0"/>
              <a:t>; базе података катастра непокретности</a:t>
            </a:r>
            <a:endParaRPr lang="sr-Latn-RS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r-Cyrl-CS" dirty="0" smtClean="0"/>
              <a:t>број дела катастарске парцеле под објектом.</a:t>
            </a: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en-US" altLang="sr-Latn-RS" dirty="0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60800" y="9445625"/>
            <a:ext cx="295433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75" tIns="0" rIns="19275" bIns="0" anchor="b"/>
          <a:lstStyle>
            <a:lvl1pPr defTabSz="9255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A078382-29A9-457E-A45B-654F454B3773}" type="slidenum">
              <a:rPr lang="sr-Latn-CS" altLang="sr-Latn-RS" i="1">
                <a:latin typeface="Futura Bk BT" pitchFamily="34" charset="0"/>
              </a:rPr>
              <a:pPr algn="r">
                <a:spcBef>
                  <a:spcPct val="0"/>
                </a:spcBef>
              </a:pPr>
              <a:t>11</a:t>
            </a:fld>
            <a:endParaRPr lang="sr-Latn-CS" altLang="sr-Latn-RS" i="1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6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Катастар непокретности је основни и јавни регистар о непокретностима и стварним правима на њима. </a:t>
            </a:r>
          </a:p>
          <a:p>
            <a:r>
              <a:rPr lang="ru-RU" altLang="en-US" smtClean="0">
                <a:latin typeface="Arial" panose="020B0604020202020204" pitchFamily="34" charset="0"/>
              </a:rPr>
              <a:t>Катастар непокретности заснива се на подацима државног премера. Катастар непокретности састоји се од: елабората премера, збирке исправа, базе података катастра непокретности. </a:t>
            </a:r>
          </a:p>
          <a:p>
            <a:r>
              <a:rPr lang="ru-RU" altLang="en-US" smtClean="0">
                <a:latin typeface="Arial" panose="020B0604020202020204" pitchFamily="34" charset="0"/>
              </a:rPr>
              <a:t>Елаборат премера јесте скуп докумената и података насталих у поступку пројектовања и реализације катастарског, комасационог премера или постојећег премера, на основу којих се оснива или обнавља катастар непокретности. Елаборат премера чува се трајно. </a:t>
            </a:r>
          </a:p>
          <a:p>
            <a:r>
              <a:rPr lang="ru-RU" altLang="en-US" smtClean="0">
                <a:latin typeface="Arial" panose="020B0604020202020204" pitchFamily="34" charset="0"/>
              </a:rPr>
              <a:t>Збирка исправа јесте скуп исправа на основу којих је извршен упис или брисање уписа на непокретностима. Збирка исправа чува се трајно. </a:t>
            </a:r>
          </a:p>
          <a:p>
            <a:r>
              <a:rPr lang="ru-RU" altLang="en-US" smtClean="0">
                <a:latin typeface="Arial" panose="020B0604020202020204" pitchFamily="34" charset="0"/>
              </a:rPr>
              <a:t>База података катастра непокретности јесте скуп геопросторних и других података о непокретностима и стварним правима на њима, и нарочито садржи податке о: парцелама, објектима, посебним деловима објеката, имаоцима стварних права на непокретностима. У бази података катастра непокретности воде се подаци адресног регистра и регистра просторних јединица.</a:t>
            </a:r>
          </a:p>
          <a:p>
            <a:endParaRPr lang="en-US" altLang="sr-Latn-RS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60800" y="9445625"/>
            <a:ext cx="295433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75" tIns="0" rIns="19275" bIns="0" anchor="b"/>
          <a:lstStyle>
            <a:lvl1pPr defTabSz="9255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2EB2A35-7604-4F00-8E7B-B86E24A5B3C3}" type="slidenum">
              <a:rPr lang="sr-Latn-CS" altLang="sr-Latn-RS" i="1">
                <a:latin typeface="Futura Bk BT" pitchFamily="34" charset="0"/>
              </a:rPr>
              <a:pPr algn="r">
                <a:spcBef>
                  <a:spcPct val="0"/>
                </a:spcBef>
              </a:pPr>
              <a:t>13</a:t>
            </a:fld>
            <a:endParaRPr lang="sr-Latn-CS" altLang="sr-Latn-RS" i="1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0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708025"/>
          </a:xfrm>
          <a:prstGeom prst="rect">
            <a:avLst/>
          </a:prstGeom>
        </p:spPr>
        <p:txBody>
          <a:bodyPr/>
          <a:lstStyle>
            <a:lvl1pPr>
              <a:defRPr sz="3200" b="1" baseline="0"/>
            </a:lvl1pPr>
          </a:lstStyle>
          <a:p>
            <a:r>
              <a:rPr lang="sr-Cyrl-RS" dirty="0" smtClean="0"/>
              <a:t>НАСЛОВ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95800" y="5181600"/>
            <a:ext cx="4343400" cy="381000"/>
          </a:xfrm>
          <a:prstGeom prst="rect">
            <a:avLst/>
          </a:prstGeom>
        </p:spPr>
        <p:txBody>
          <a:bodyPr/>
          <a:lstStyle>
            <a:lvl1pPr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sr-Cyrl-RS" dirty="0" smtClean="0"/>
              <a:t>Аутори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5181600"/>
            <a:ext cx="41148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sr-Cyrl-RS" dirty="0" smtClean="0"/>
              <a:t>ПРОГРАМ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724400"/>
            <a:ext cx="1905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sr-Cyrl-RS" dirty="0" smtClean="0"/>
              <a:t>Датум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62000"/>
            <a:ext cx="82296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</a:lstStyle>
          <a:p>
            <a:pPr lvl="0"/>
            <a:r>
              <a:rPr lang="sr-Cyrl-RS" dirty="0" smtClean="0"/>
              <a:t>НАСЛОВ  ПРЕЗЕНТАЦИЈЕ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n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11188" y="260350"/>
            <a:ext cx="763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altLang="en-US" sz="1800" b="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033588"/>
            <a:ext cx="9144000" cy="46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en-GB" altLang="en-US" b="0" smtClean="0">
              <a:solidFill>
                <a:schemeClr val="tx1"/>
              </a:solidFill>
            </a:endParaRPr>
          </a:p>
        </p:txBody>
      </p:sp>
      <p:sp>
        <p:nvSpPr>
          <p:cNvPr id="3287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71538" y="2071678"/>
            <a:ext cx="7262812" cy="1609725"/>
          </a:xfrm>
        </p:spPr>
        <p:txBody>
          <a:bodyPr/>
          <a:lstStyle>
            <a:lvl1pPr>
              <a:defRPr sz="4200">
                <a:solidFill>
                  <a:srgbClr val="2E3192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87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00466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2E319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715250" y="6386513"/>
            <a:ext cx="1428750" cy="471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8DCE3A6-C21C-4AAC-B36A-08B466783382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17707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3366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rgbClr val="003366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rgbClr val="0033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en-GB" altLang="sr-Latn-R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Picture 7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3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0D35-25D3-4A47-9CBD-1B9092FB992F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0152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71378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91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CECE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CECE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CECE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CECE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CECEC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ECECEC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ECECEC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ECECEC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ECECEC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E3192"/>
        </a:buClr>
        <a:buSzPct val="80000"/>
        <a:buFont typeface="Wingdings" panose="05000000000000000000" pitchFamily="2" charset="2"/>
        <a:buChar char="l"/>
        <a:defRPr sz="2800">
          <a:solidFill>
            <a:srgbClr val="2E3192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A6593"/>
        </a:buClr>
        <a:buSzPct val="70000"/>
        <a:buFont typeface="Wingdings" panose="05000000000000000000" pitchFamily="2" charset="2"/>
        <a:buChar char="§"/>
        <a:defRPr sz="2100">
          <a:solidFill>
            <a:srgbClr val="2E3192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4DCA5"/>
        </a:buClr>
        <a:buSzPct val="65000"/>
        <a:buFont typeface="Wingdings" panose="05000000000000000000" pitchFamily="2" charset="2"/>
        <a:buChar char="l"/>
        <a:defRPr sz="2000">
          <a:solidFill>
            <a:srgbClr val="2E3192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4DCA5"/>
        </a:buClr>
        <a:buSzPct val="60000"/>
        <a:buFont typeface="Wingdings" panose="05000000000000000000" pitchFamily="2" charset="2"/>
        <a:buChar char="l"/>
        <a:defRPr sz="1900">
          <a:solidFill>
            <a:srgbClr val="2E3192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4DCA5"/>
        </a:buClr>
        <a:buSzPct val="40000"/>
        <a:buFont typeface="Wingdings" panose="05000000000000000000" pitchFamily="2" charset="2"/>
        <a:buChar char="l"/>
        <a:defRPr sz="2000">
          <a:solidFill>
            <a:srgbClr val="2E3192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4DCA5"/>
        </a:buClr>
        <a:buSzPct val="40000"/>
        <a:buFont typeface="Wingdings" pitchFamily="2" charset="2"/>
        <a:buChar char="l"/>
        <a:defRPr>
          <a:solidFill>
            <a:srgbClr val="28325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4DCA5"/>
        </a:buClr>
        <a:buSzPct val="40000"/>
        <a:buFont typeface="Wingdings" pitchFamily="2" charset="2"/>
        <a:buChar char="l"/>
        <a:defRPr>
          <a:solidFill>
            <a:srgbClr val="28325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4DCA5"/>
        </a:buClr>
        <a:buSzPct val="40000"/>
        <a:buFont typeface="Wingdings" pitchFamily="2" charset="2"/>
        <a:buChar char="l"/>
        <a:defRPr>
          <a:solidFill>
            <a:srgbClr val="28325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4DCA5"/>
        </a:buClr>
        <a:buSzPct val="40000"/>
        <a:buFont typeface="Wingdings" pitchFamily="2" charset="2"/>
        <a:buChar char="l"/>
        <a:defRPr>
          <a:solidFill>
            <a:srgbClr val="28325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478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</a:rPr>
              <a:t>Улога Републичког геодетског завода у обезбеђивању ажурних и квалитетних геопросторних података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10" descr="Резултат слика за partner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48138"/>
            <a:ext cx="4032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en-US" alt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GB" altLang="en-US" b="1" dirty="0" smtClean="0">
                <a:solidFill>
                  <a:srgbClr val="00326D"/>
                </a:solidFill>
              </a:rPr>
              <a:t/>
            </a:r>
            <a:br>
              <a:rPr lang="en-GB" altLang="en-US" b="1" dirty="0" smtClean="0">
                <a:solidFill>
                  <a:srgbClr val="00326D"/>
                </a:solidFill>
              </a:rPr>
            </a:br>
            <a:endParaRPr lang="en-GB" altLang="en-US" sz="36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774701" y="1598613"/>
            <a:ext cx="9577388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defTabSz="914400">
              <a:spcBef>
                <a:spcPts val="1200"/>
              </a:spcBef>
              <a:buClr>
                <a:srgbClr val="FF0000"/>
              </a:buClr>
              <a:buSzPct val="140000"/>
              <a:buFont typeface="Wingdings" panose="05000000000000000000" pitchFamily="2" charset="2"/>
              <a:buChar char=""/>
              <a:defRPr/>
            </a:pPr>
            <a:r>
              <a:rPr lang="sr-Latn-RS" altLang="en-US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sr-Cyrl-RS" altLang="en-US" sz="20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Пројекат Унапређење земљишне администрације у Србији</a:t>
            </a:r>
            <a:r>
              <a:rPr lang="sr-Latn-RS" altLang="en-US" sz="20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sr-Latn-RS" altLang="en-US" sz="20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sr-Latn-RS" altLang="en-US" b="1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(</a:t>
            </a:r>
            <a:r>
              <a:rPr lang="sr-Latn-RS" altLang="en-US" b="1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2015-2020)</a:t>
            </a:r>
            <a:r>
              <a:rPr lang="en-US" altLang="en-US" b="1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;</a:t>
            </a:r>
          </a:p>
          <a:p>
            <a:pPr marL="1162050">
              <a:spcBef>
                <a:spcPts val="600"/>
              </a:spcBef>
              <a:buClr>
                <a:srgbClr val="FF6600"/>
              </a:buClr>
              <a:buSzPct val="120000"/>
              <a:defRPr/>
            </a:pPr>
            <a:endParaRPr lang="sr-Cyrl-RS" altLang="en-US" b="1" dirty="0" smtClean="0">
              <a:solidFill>
                <a:srgbClr val="00326D"/>
              </a:solidFill>
              <a:latin typeface="Calibri" pitchFamily="34" charset="0"/>
              <a:cs typeface="Arial" charset="0"/>
            </a:endParaRPr>
          </a:p>
          <a:p>
            <a:pPr marL="1162050">
              <a:spcBef>
                <a:spcPts val="600"/>
              </a:spcBef>
              <a:buClr>
                <a:srgbClr val="FF6600"/>
              </a:buClr>
              <a:buSzPct val="120000"/>
              <a:defRPr/>
            </a:pPr>
            <a:r>
              <a:rPr lang="sr-Cyrl-RS" altLang="en-US" b="1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Циљ</a:t>
            </a:r>
            <a:r>
              <a:rPr lang="sr-Latn-RS" altLang="en-US" b="1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:  </a:t>
            </a:r>
            <a:r>
              <a:rPr lang="ru-RU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Унапреди </a:t>
            </a:r>
            <a:r>
              <a:rPr lang="ru-RU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ефикасност, транспарентност, доступност и поузданост система за управљање непокретностима у Републици Србији</a:t>
            </a:r>
            <a:r>
              <a:rPr lang="ru-RU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.</a:t>
            </a:r>
            <a:endParaRPr lang="sr-Latn-RS" dirty="0">
              <a:solidFill>
                <a:srgbClr val="00326D"/>
              </a:solidFill>
              <a:latin typeface="Calibri" pitchFamily="34" charset="0"/>
              <a:cs typeface="Arial" charset="0"/>
            </a:endParaRPr>
          </a:p>
          <a:p>
            <a:pPr marL="1162050">
              <a:spcBef>
                <a:spcPts val="600"/>
              </a:spcBef>
              <a:buClr>
                <a:srgbClr val="FF6600"/>
              </a:buClr>
              <a:buSzPct val="120000"/>
              <a:defRPr/>
            </a:pPr>
            <a:r>
              <a:rPr lang="sr-Latn-RS" altLang="en-US" b="1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 </a:t>
            </a:r>
            <a:endParaRPr lang="sr-Cyrl-RS" altLang="en-US" b="1" dirty="0" smtClean="0">
              <a:solidFill>
                <a:srgbClr val="00326D"/>
              </a:solidFill>
              <a:latin typeface="Calibri" pitchFamily="34" charset="0"/>
              <a:cs typeface="Arial" charset="0"/>
            </a:endParaRPr>
          </a:p>
          <a:p>
            <a:pPr marL="1162050">
              <a:spcBef>
                <a:spcPts val="600"/>
              </a:spcBef>
              <a:buClr>
                <a:srgbClr val="FF6600"/>
              </a:buClr>
              <a:buSzPct val="120000"/>
              <a:defRPr/>
            </a:pPr>
            <a:r>
              <a:rPr lang="sr-Cyrl-RS" altLang="en-US" b="1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Компоненте</a:t>
            </a:r>
            <a:r>
              <a:rPr lang="sr-Latn-RS" altLang="en-US" b="1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:</a:t>
            </a:r>
            <a:endParaRPr lang="sr-Latn-RS" altLang="en-US" b="1" dirty="0">
              <a:solidFill>
                <a:srgbClr val="00326D"/>
              </a:solidFill>
              <a:latin typeface="Calibri" pitchFamily="34" charset="0"/>
              <a:cs typeface="Arial" charset="0"/>
            </a:endParaRPr>
          </a:p>
          <a:p>
            <a:pPr marL="1162050" indent="6350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sr-Latn-RS" altLang="en-US" b="1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  </a:t>
            </a:r>
            <a:r>
              <a:rPr lang="sr-Latn-RS" altLang="en-US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A: </a:t>
            </a:r>
            <a:r>
              <a:rPr lang="ru-RU" altLang="en-US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Процена вредности и опорезивање непокретности</a:t>
            </a:r>
            <a:r>
              <a:rPr lang="sr-Latn-RS" altLang="en-US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;</a:t>
            </a:r>
            <a:endParaRPr lang="sr-Latn-RS" altLang="en-US" dirty="0">
              <a:solidFill>
                <a:srgbClr val="00326D"/>
              </a:solidFill>
              <a:latin typeface="Calibri" pitchFamily="34" charset="0"/>
              <a:cs typeface="Arial" charset="0"/>
            </a:endParaRPr>
          </a:p>
          <a:p>
            <a:pPr marL="1162050" indent="6350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sr-Latn-RS" altLang="en-US" b="1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  </a:t>
            </a:r>
            <a:r>
              <a:rPr lang="sr-Latn-RS" altLang="en-US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B: </a:t>
            </a:r>
            <a:r>
              <a:rPr lang="ru-RU" altLang="en-US" b="1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Е-управа за пружање приступа информацијама о непокретностима</a:t>
            </a:r>
            <a:endParaRPr lang="sr-Latn-RS" altLang="en-US" b="1" dirty="0">
              <a:solidFill>
                <a:srgbClr val="00326D"/>
              </a:solidFill>
              <a:latin typeface="Calibri" pitchFamily="34" charset="0"/>
              <a:cs typeface="Arial" charset="0"/>
            </a:endParaRPr>
          </a:p>
          <a:p>
            <a:pPr marL="1447800" indent="-285750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sr-Latn-RS" altLang="en-US" b="1" dirty="0" smtClean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</a:t>
            </a:r>
            <a:r>
              <a:rPr lang="sr-Latn-RS" altLang="en-US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:</a:t>
            </a:r>
            <a:r>
              <a:rPr lang="sr-Latn-RS" altLang="en-US" b="1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 </a:t>
            </a:r>
            <a:r>
              <a:rPr lang="sr-Latn-RS" altLang="en-US" b="1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 </a:t>
            </a:r>
            <a:r>
              <a:rPr lang="sr-Cyrl-RS" altLang="en-US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Институционални развој РГЗ-а</a:t>
            </a:r>
            <a:r>
              <a:rPr lang="sr-Latn-RS" altLang="en-US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;</a:t>
            </a:r>
            <a:endParaRPr lang="sr-Latn-RS" altLang="en-US" dirty="0">
              <a:solidFill>
                <a:srgbClr val="00326D"/>
              </a:solidFill>
              <a:latin typeface="Calibri" pitchFamily="34" charset="0"/>
              <a:cs typeface="Arial" charset="0"/>
            </a:endParaRPr>
          </a:p>
          <a:p>
            <a:pPr marL="1447800" indent="-285750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sr-Latn-RS" altLang="en-US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D:  </a:t>
            </a:r>
            <a:r>
              <a:rPr lang="ru-RU" altLang="en-US" dirty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Управљање пројектом и активности подршке</a:t>
            </a:r>
            <a:r>
              <a:rPr lang="sr-Latn-RS" altLang="en-US" dirty="0" smtClean="0">
                <a:solidFill>
                  <a:srgbClr val="00326D"/>
                </a:solidFill>
                <a:latin typeface="Calibri" pitchFamily="34" charset="0"/>
                <a:cs typeface="Arial" charset="0"/>
              </a:rPr>
              <a:t>.</a:t>
            </a:r>
            <a:endParaRPr lang="sr-Latn-RS" altLang="en-US" dirty="0">
              <a:solidFill>
                <a:srgbClr val="00326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AutoShape 2" descr="Резултат слика за world ban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3" name="AutoShape 4" descr="Резултат слика за world bank lo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4" name="AutoShape 6" descr="Резултат слика за world bank logo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7415" name="Picture 8" descr="Резултат слика за world bank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9792" r="6186" b="19096"/>
          <a:stretch>
            <a:fillRect/>
          </a:stretch>
        </p:blipFill>
        <p:spPr bwMode="auto">
          <a:xfrm>
            <a:off x="838200" y="981075"/>
            <a:ext cx="27336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4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4"/>
          <p:cNvSpPr>
            <a:spLocks noGrp="1"/>
          </p:cNvSpPr>
          <p:nvPr>
            <p:ph type="title"/>
          </p:nvPr>
        </p:nvSpPr>
        <p:spPr>
          <a:xfrm>
            <a:off x="61912" y="0"/>
            <a:ext cx="8015288" cy="765175"/>
          </a:xfrm>
        </p:spPr>
        <p:txBody>
          <a:bodyPr/>
          <a:lstStyle/>
          <a:p>
            <a:pPr eaLnBrk="1" hangingPunct="1"/>
            <a:r>
              <a:rPr lang="ru-RU" altLang="sr-Latn-RS" sz="2800" b="1" dirty="0" smtClean="0">
                <a:solidFill>
                  <a:schemeClr val="bg1"/>
                </a:solidFill>
              </a:rPr>
              <a:t>Адресни регистар</a:t>
            </a:r>
            <a:endParaRPr lang="sr-Latn-CS" altLang="sr-Latn-RS" sz="2800" b="1" dirty="0" smtClean="0">
              <a:solidFill>
                <a:schemeClr val="bg1"/>
              </a:solidFill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13788" cy="5327650"/>
          </a:xfrm>
        </p:spPr>
        <p:txBody>
          <a:bodyPr/>
          <a:lstStyle/>
          <a:p>
            <a:pPr eaLnBrk="1" hangingPunct="1"/>
            <a:r>
              <a:rPr lang="ru-RU" altLang="sr-Latn-RS" sz="2000" dirty="0" smtClean="0">
                <a:latin typeface="+mj-lt"/>
              </a:rPr>
              <a:t>Адресни регистар представља основну евиденцију за утврђивање:</a:t>
            </a:r>
          </a:p>
          <a:p>
            <a:pPr lvl="1" eaLnBrk="1" hangingPunct="1"/>
            <a:r>
              <a:rPr lang="sr-Cyrl-RS" altLang="sr-Latn-RS" sz="2000" dirty="0" smtClean="0">
                <a:latin typeface="+mj-lt"/>
              </a:rPr>
              <a:t>Назива улица</a:t>
            </a:r>
            <a:r>
              <a:rPr lang="sr-Latn-CS" altLang="sr-Latn-RS" sz="2000" dirty="0" smtClean="0">
                <a:latin typeface="+mj-lt"/>
              </a:rPr>
              <a:t>,</a:t>
            </a:r>
          </a:p>
          <a:p>
            <a:pPr lvl="1" eaLnBrk="1" hangingPunct="1"/>
            <a:r>
              <a:rPr lang="ru-RU" altLang="sr-Latn-RS" sz="2000" dirty="0" smtClean="0">
                <a:latin typeface="+mj-lt"/>
              </a:rPr>
              <a:t>Кућних бројева (за стамбене, пословне, привредне, јавне и друге зграде),</a:t>
            </a:r>
          </a:p>
          <a:p>
            <a:pPr lvl="1" eaLnBrk="1" hangingPunct="1"/>
            <a:r>
              <a:rPr lang="ru-RU" altLang="sr-Latn-RS" sz="2000" dirty="0" smtClean="0">
                <a:latin typeface="+mj-lt"/>
              </a:rPr>
              <a:t>Кућних бројева (за катастарске парцеле које су урбанистичким планом предвиђене за изградњу)</a:t>
            </a:r>
            <a:r>
              <a:rPr lang="sr-Cyrl-CS" altLang="sr-Latn-RS" sz="2000" dirty="0" smtClean="0">
                <a:latin typeface="+mj-lt"/>
              </a:rPr>
              <a:t>;</a:t>
            </a:r>
            <a:endParaRPr lang="sr-Latn-CS" altLang="sr-Latn-RS" sz="2000" dirty="0" smtClean="0">
              <a:latin typeface="+mj-lt"/>
            </a:endParaRPr>
          </a:p>
          <a:p>
            <a:pPr eaLnBrk="1" hangingPunct="1"/>
            <a:endParaRPr lang="ru-RU" altLang="sr-Latn-RS" sz="2200" dirty="0"/>
          </a:p>
          <a:p>
            <a:pPr eaLnBrk="1" hangingPunct="1"/>
            <a:r>
              <a:rPr lang="ru-RU" altLang="sr-Latn-RS" sz="2000" dirty="0">
                <a:latin typeface="+mj-lt"/>
              </a:rPr>
              <a:t>2.676.898 грађана живи у улици без назива и без броја </a:t>
            </a:r>
          </a:p>
          <a:p>
            <a:pPr eaLnBrk="1" hangingPunct="1"/>
            <a:r>
              <a:rPr lang="ru-RU" altLang="sr-Latn-RS" sz="2000" dirty="0">
                <a:latin typeface="+mj-lt"/>
              </a:rPr>
              <a:t>3.028.020 грађана живи у улици без броја </a:t>
            </a:r>
          </a:p>
          <a:p>
            <a:pPr eaLnBrk="1" hangingPunct="1"/>
            <a:endParaRPr lang="ru-RU" altLang="sr-Latn-RS" sz="2000" dirty="0">
              <a:latin typeface="+mj-lt"/>
            </a:endParaRPr>
          </a:p>
          <a:p>
            <a:pPr eaLnBrk="1" hangingPunct="1"/>
            <a:r>
              <a:rPr lang="ru-RU" altLang="sr-Latn-RS" sz="2000" dirty="0">
                <a:latin typeface="+mj-lt"/>
              </a:rPr>
              <a:t>Процена је да  у Републици Србији недостаје именовање око 4.500 улица</a:t>
            </a:r>
          </a:p>
          <a:p>
            <a:pPr eaLnBrk="1" hangingPunct="1"/>
            <a:endParaRPr lang="en-GB" altLang="sr-Latn-RS" sz="2200" dirty="0" smtClean="0"/>
          </a:p>
          <a:p>
            <a:pPr eaLnBrk="1" hangingPunct="1"/>
            <a:endParaRPr lang="sr-Latn-CS" altLang="sr-Latn-RS" sz="2200" dirty="0" smtClean="0"/>
          </a:p>
        </p:txBody>
      </p:sp>
      <p:sp>
        <p:nvSpPr>
          <p:cNvPr id="12291" name="Slide Number Placeholder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5A6593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A6593"/>
              </a:buClr>
              <a:buSzPct val="70000"/>
              <a:buFont typeface="Wingdings" panose="05000000000000000000" pitchFamily="2" charset="2"/>
              <a:buChar char="§"/>
              <a:defRPr sz="2100"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A6593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A6593"/>
              </a:buClr>
              <a:buSzPct val="60000"/>
              <a:buFont typeface="Wingdings" panose="05000000000000000000" pitchFamily="2" charset="2"/>
              <a:buChar char="§"/>
              <a:defRPr sz="1900"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A6593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6593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6593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6593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6593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4D792DA-0876-496A-84BA-FD532642861B}" type="slidenum">
              <a:rPr lang="sr-Latn-CS" altLang="sr-Latn-RS"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sr-Latn-CS" altLang="sr-Latn-RS" sz="1000">
              <a:solidFill>
                <a:schemeClr val="tx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9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sr-Latn-RS" sz="2800" b="1" dirty="0">
                <a:solidFill>
                  <a:schemeClr val="bg1"/>
                </a:solidFill>
              </a:rPr>
              <a:t>Адресни регистар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713788" cy="3914890"/>
          </a:xfrm>
        </p:spPr>
      </p:pic>
    </p:spTree>
    <p:extLst>
      <p:ext uri="{BB962C8B-B14F-4D97-AF65-F5344CB8AC3E}">
        <p14:creationId xmlns:p14="http://schemas.microsoft.com/office/powerpoint/2010/main" val="100697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sr-Latn-RS" sz="3200" dirty="0" smtClean="0">
                <a:solidFill>
                  <a:schemeClr val="bg1"/>
                </a:solidFill>
              </a:rPr>
              <a:t>Катастар непокретности</a:t>
            </a:r>
            <a:endParaRPr lang="sr-Latn-CS" altLang="sr-Latn-RS" sz="3200" dirty="0" smtClean="0">
              <a:solidFill>
                <a:schemeClr val="bg1"/>
              </a:solidFill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RS" altLang="sr-Latn-RS" sz="2200" dirty="0" smtClean="0"/>
              <a:t>Катастар непокретности</a:t>
            </a:r>
            <a:endParaRPr lang="sr-Latn-CS" altLang="sr-Latn-RS" sz="2200" dirty="0" smtClean="0"/>
          </a:p>
          <a:p>
            <a:pPr lvl="1" eaLnBrk="1" hangingPunct="1"/>
            <a:r>
              <a:rPr lang="sr-Cyrl-RS" altLang="sr-Latn-RS" sz="1800" dirty="0" smtClean="0"/>
              <a:t>Представља основни </a:t>
            </a:r>
            <a:r>
              <a:rPr lang="ru-RU" altLang="sr-Latn-RS" sz="1800" dirty="0" smtClean="0"/>
              <a:t>и јавни регистар о непокретностима и стварним правима на њима</a:t>
            </a:r>
            <a:r>
              <a:rPr lang="sr-Cyrl-CS" altLang="sr-Latn-RS" sz="1800" dirty="0" smtClean="0"/>
              <a:t>;</a:t>
            </a:r>
            <a:endParaRPr lang="sr-Latn-CS" altLang="sr-Latn-RS" sz="1800" dirty="0" smtClean="0"/>
          </a:p>
          <a:p>
            <a:pPr eaLnBrk="1" hangingPunct="1"/>
            <a:r>
              <a:rPr lang="sr-Cyrl-RS" altLang="sr-Latn-RS" sz="2200" dirty="0" smtClean="0"/>
              <a:t>Катастар</a:t>
            </a:r>
            <a:r>
              <a:rPr lang="ru-RU" altLang="sr-Latn-RS" sz="2200" dirty="0" smtClean="0"/>
              <a:t> непокретности састоји се од: </a:t>
            </a:r>
            <a:endParaRPr lang="sr-Latn-CS" altLang="sr-Latn-RS" sz="2200" dirty="0" smtClean="0"/>
          </a:p>
          <a:p>
            <a:pPr lvl="1" eaLnBrk="1" hangingPunct="1"/>
            <a:r>
              <a:rPr lang="sr-Cyrl-RS" altLang="sr-Latn-RS" sz="1800" dirty="0" smtClean="0"/>
              <a:t>Елабората</a:t>
            </a:r>
            <a:r>
              <a:rPr lang="sr-Cyrl-BA" altLang="sr-Latn-RS" sz="1800" dirty="0" smtClean="0"/>
              <a:t> премера</a:t>
            </a:r>
            <a:r>
              <a:rPr lang="sr-Latn-CS" altLang="sr-Latn-RS" sz="1800" dirty="0" smtClean="0"/>
              <a:t>,</a:t>
            </a:r>
          </a:p>
          <a:p>
            <a:pPr lvl="1" eaLnBrk="1" hangingPunct="1"/>
            <a:r>
              <a:rPr lang="sr-Cyrl-RS" altLang="en-US" sz="1800" dirty="0" smtClean="0"/>
              <a:t>Збирке</a:t>
            </a:r>
            <a:r>
              <a:rPr lang="ru-RU" altLang="en-US" sz="1800" dirty="0" smtClean="0"/>
              <a:t> исправа</a:t>
            </a:r>
            <a:r>
              <a:rPr lang="sr-Latn-CS" altLang="sr-Latn-RS" sz="1800" dirty="0" smtClean="0"/>
              <a:t>,</a:t>
            </a:r>
          </a:p>
          <a:p>
            <a:pPr lvl="1" eaLnBrk="1" hangingPunct="1"/>
            <a:r>
              <a:rPr lang="sr-Cyrl-RS" altLang="sr-Latn-RS" sz="1800" dirty="0" smtClean="0"/>
              <a:t>Базе података катастра непокретности</a:t>
            </a:r>
            <a:r>
              <a:rPr lang="sr-Cyrl-CS" altLang="sr-Latn-RS" sz="1800" dirty="0" smtClean="0"/>
              <a:t>;</a:t>
            </a:r>
            <a:endParaRPr lang="sr-Latn-CS" altLang="sr-Latn-RS" sz="1800" dirty="0" smtClean="0"/>
          </a:p>
          <a:p>
            <a:pPr eaLnBrk="1" hangingPunct="1"/>
            <a:r>
              <a:rPr lang="ru-RU" altLang="en-US" sz="2200" dirty="0" smtClean="0"/>
              <a:t>База података катастра непокретности јесте скуп геопросторних и других података о непокретностима и стварним правима</a:t>
            </a:r>
          </a:p>
          <a:p>
            <a:pPr eaLnBrk="1" hangingPunct="1"/>
            <a:r>
              <a:rPr lang="ru-RU" altLang="en-US" sz="2200" dirty="0" smtClean="0"/>
              <a:t>База података катастра непокретности нарочито садржи податке: </a:t>
            </a:r>
          </a:p>
          <a:p>
            <a:pPr lvl="1" eaLnBrk="1" hangingPunct="1"/>
            <a:r>
              <a:rPr lang="ru-RU" altLang="en-US" sz="1800" dirty="0" smtClean="0"/>
              <a:t>парцелама</a:t>
            </a:r>
            <a:r>
              <a:rPr lang="sr-Latn-CS" altLang="sr-Latn-RS" sz="1800" dirty="0" smtClean="0"/>
              <a:t>,</a:t>
            </a:r>
          </a:p>
          <a:p>
            <a:pPr lvl="1" eaLnBrk="1" hangingPunct="1"/>
            <a:r>
              <a:rPr lang="ru-RU" altLang="en-US" sz="1800" dirty="0" smtClean="0"/>
              <a:t>објектима</a:t>
            </a:r>
            <a:r>
              <a:rPr lang="sr-Latn-CS" altLang="sr-Latn-RS" sz="1800" dirty="0" smtClean="0"/>
              <a:t>,</a:t>
            </a:r>
          </a:p>
          <a:p>
            <a:pPr lvl="1" eaLnBrk="1" hangingPunct="1"/>
            <a:r>
              <a:rPr lang="ru-RU" altLang="en-US" sz="1800" dirty="0" smtClean="0"/>
              <a:t>посебним деловима објеката</a:t>
            </a:r>
            <a:r>
              <a:rPr lang="sr-Cyrl-CS" altLang="en-US" sz="1800" dirty="0" smtClean="0"/>
              <a:t>,</a:t>
            </a:r>
          </a:p>
          <a:p>
            <a:pPr lvl="1" eaLnBrk="1" hangingPunct="1"/>
            <a:r>
              <a:rPr lang="ru-RU" altLang="en-US" sz="1800" dirty="0" smtClean="0"/>
              <a:t>имаоцима стварних права на непокретностима;</a:t>
            </a:r>
            <a:endParaRPr lang="sr-Latn-CS" altLang="sr-Latn-RS" sz="1800" dirty="0" smtClean="0"/>
          </a:p>
          <a:p>
            <a:pPr eaLnBrk="1" hangingPunct="1"/>
            <a:endParaRPr lang="sr-Latn-CS" altLang="sr-Latn-RS" sz="2200" dirty="0" smtClean="0"/>
          </a:p>
        </p:txBody>
      </p:sp>
      <p:sp>
        <p:nvSpPr>
          <p:cNvPr id="10243" name="Slide Number Placeholder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5A6593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A6593"/>
              </a:buClr>
              <a:buSzPct val="70000"/>
              <a:buFont typeface="Wingdings" panose="05000000000000000000" pitchFamily="2" charset="2"/>
              <a:buChar char="§"/>
              <a:defRPr sz="2100"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A6593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A6593"/>
              </a:buClr>
              <a:buSzPct val="60000"/>
              <a:buFont typeface="Wingdings" panose="05000000000000000000" pitchFamily="2" charset="2"/>
              <a:buChar char="§"/>
              <a:defRPr sz="1900"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A6593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6593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6593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6593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6593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2832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08C70E0-A046-4234-91E7-CBFE50986D74}" type="slidenum">
              <a:rPr lang="sr-Latn-CS" altLang="sr-Latn-RS"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sr-Latn-CS" altLang="sr-Latn-RS" sz="1000">
              <a:solidFill>
                <a:schemeClr val="tx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1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Информациони систем КН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63" y="2197099"/>
            <a:ext cx="11310612" cy="729953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pro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824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23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-3243" y="683841"/>
            <a:ext cx="8229600" cy="533400"/>
          </a:xfrm>
        </p:spPr>
        <p:txBody>
          <a:bodyPr/>
          <a:lstStyle/>
          <a:p>
            <a:pPr algn="ctr"/>
            <a:r>
              <a:rPr lang="sr-Cyrl-RS" sz="2000" b="1" dirty="0">
                <a:latin typeface="Times New Roman" pitchFamily="18" charset="0"/>
              </a:rPr>
              <a:t>Пример неслагања: </a:t>
            </a:r>
            <a:r>
              <a:rPr lang="sr-Cyrl-RS" sz="2000" b="1" dirty="0">
                <a:solidFill>
                  <a:srgbClr val="C00000"/>
                </a:solidFill>
                <a:latin typeface="Times New Roman" pitchFamily="18" charset="0"/>
              </a:rPr>
              <a:t>КО </a:t>
            </a:r>
            <a:r>
              <a:rPr lang="sr-Cyrl-RS" sz="2000" b="1" dirty="0" smtClean="0">
                <a:solidFill>
                  <a:srgbClr val="C00000"/>
                </a:solidFill>
                <a:latin typeface="Times New Roman" pitchFamily="18" charset="0"/>
              </a:rPr>
              <a:t>ОРЛОВАТ - ГРАД ЗРЕЊАНИН</a:t>
            </a:r>
          </a:p>
          <a:p>
            <a:pPr algn="ctr"/>
            <a:r>
              <a:rPr lang="sr-Cyrl-RS" sz="2000" b="1" dirty="0" smtClean="0">
                <a:latin typeface="Times New Roman" pitchFamily="18" charset="0"/>
              </a:rPr>
              <a:t>Проценат неслагања 60%</a:t>
            </a:r>
            <a:endParaRPr lang="en-US" sz="2000" b="1" dirty="0" smtClean="0">
              <a:latin typeface="Times New Roman" pitchFamily="18" charset="0"/>
            </a:endParaRPr>
          </a:p>
          <a:p>
            <a:pPr algn="ctr"/>
            <a:r>
              <a:rPr lang="sr-Cyrl-RS" sz="1200" b="1" dirty="0" smtClean="0">
                <a:latin typeface="Times New Roman" pitchFamily="18" charset="0"/>
              </a:rPr>
              <a:t>.</a:t>
            </a:r>
            <a:endParaRPr lang="en-US" sz="1200" b="1" dirty="0" smtClean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pic>
        <p:nvPicPr>
          <p:cNvPr id="11" name="Content Placeholder 10" descr="Orlovat_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96940" y="1752600"/>
            <a:ext cx="6934200" cy="5029200"/>
          </a:xfrm>
        </p:spPr>
      </p:pic>
      <p:grpSp>
        <p:nvGrpSpPr>
          <p:cNvPr id="24" name="Group 23"/>
          <p:cNvGrpSpPr/>
          <p:nvPr/>
        </p:nvGrpSpPr>
        <p:grpSpPr>
          <a:xfrm>
            <a:off x="107950" y="1558317"/>
            <a:ext cx="1752600" cy="1752600"/>
            <a:chOff x="31750" y="1558317"/>
            <a:chExt cx="1752600" cy="1752600"/>
          </a:xfrm>
        </p:grpSpPr>
        <p:sp>
          <p:nvSpPr>
            <p:cNvPr id="7" name="TextBox 6"/>
            <p:cNvSpPr txBox="1"/>
            <p:nvPr/>
          </p:nvSpPr>
          <p:spPr>
            <a:xfrm>
              <a:off x="31750" y="1558317"/>
              <a:ext cx="1752600" cy="1752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 cmpd="sng">
              <a:solidFill>
                <a:srgbClr val="C00000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sr-Cyrl-RS" sz="1400" b="1" dirty="0" smtClean="0">
                  <a:latin typeface="Times New Roman" pitchFamily="18" charset="0"/>
                </a:rPr>
                <a:t>Подаци из Регистра објеката</a:t>
              </a:r>
              <a:r>
                <a:rPr lang="sr-Cyrl-RS" sz="1600" dirty="0" smtClean="0">
                  <a:latin typeface="Times New Roman" pitchFamily="18" charset="0"/>
                </a:rPr>
                <a:t/>
              </a:r>
              <a:br>
                <a:rPr lang="sr-Cyrl-RS" sz="1600" dirty="0" smtClean="0">
                  <a:latin typeface="Times New Roman" pitchFamily="18" charset="0"/>
                </a:rPr>
              </a:br>
              <a:r>
                <a:rPr lang="sr-Cyrl-RS" sz="1200" dirty="0" smtClean="0">
                  <a:latin typeface="Times New Roman" pitchFamily="18" charset="0"/>
                </a:rPr>
                <a:t>               </a:t>
              </a:r>
            </a:p>
            <a:p>
              <a:endParaRPr lang="sr-Cyrl-RS" sz="1200" dirty="0" smtClean="0">
                <a:latin typeface="Times New Roman" pitchFamily="18" charset="0"/>
              </a:endParaRPr>
            </a:p>
            <a:p>
              <a:r>
                <a:rPr lang="sr-Cyrl-RS" sz="1200" dirty="0" smtClean="0">
                  <a:latin typeface="Times New Roman" pitchFamily="18" charset="0"/>
                </a:rPr>
                <a:t>Нови објекти - 2494</a:t>
              </a:r>
              <a:br>
                <a:rPr lang="sr-Cyrl-RS" sz="1200" dirty="0" smtClean="0">
                  <a:latin typeface="Times New Roman" pitchFamily="18" charset="0"/>
                </a:rPr>
              </a:br>
              <a:endParaRPr lang="sr-Cyrl-RS" sz="1200" dirty="0" smtClean="0">
                <a:latin typeface="Times New Roman" pitchFamily="18" charset="0"/>
              </a:endParaRPr>
            </a:p>
            <a:p>
              <a:r>
                <a:rPr lang="sr-Cyrl-RS" sz="1200" dirty="0" smtClean="0">
                  <a:latin typeface="Times New Roman" pitchFamily="18" charset="0"/>
                </a:rPr>
                <a:t>Порушени  - 327</a:t>
              </a:r>
              <a:br>
                <a:rPr lang="sr-Cyrl-RS" sz="1200" dirty="0" smtClean="0">
                  <a:latin typeface="Times New Roman" pitchFamily="18" charset="0"/>
                </a:rPr>
              </a:br>
              <a:endParaRPr lang="sr-Cyrl-RS" sz="1200" dirty="0" smtClean="0">
                <a:latin typeface="Times New Roman" pitchFamily="18" charset="0"/>
              </a:endParaRPr>
            </a:p>
            <a:p>
              <a:r>
                <a:rPr lang="sr-Cyrl-RS" sz="1200" dirty="0" smtClean="0">
                  <a:latin typeface="Times New Roman" pitchFamily="18" charset="0"/>
                </a:rPr>
                <a:t>Објекти ДКП - 653</a:t>
              </a:r>
              <a:endParaRPr lang="en-US" sz="1200" dirty="0">
                <a:latin typeface="Times New Roman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6200" y="2286000"/>
              <a:ext cx="304800" cy="0"/>
            </a:xfrm>
            <a:prstGeom prst="line">
              <a:avLst/>
            </a:prstGeom>
            <a:ln cmpd="sng">
              <a:solidFill>
                <a:srgbClr val="FFFF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6200" y="2667000"/>
              <a:ext cx="304800" cy="0"/>
            </a:xfrm>
            <a:prstGeom prst="line">
              <a:avLst/>
            </a:prstGeom>
            <a:ln cmpd="sng">
              <a:solidFill>
                <a:srgbClr val="00FFCC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200" y="3048000"/>
              <a:ext cx="304800" cy="0"/>
            </a:xfrm>
            <a:prstGeom prst="line">
              <a:avLst/>
            </a:prstGeom>
            <a:ln cmpd="sng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62000"/>
            <a:ext cx="8077200" cy="609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sr-Cyrl-RS" b="1" dirty="0">
                <a:latin typeface="Times New Roman" pitchFamily="18" charset="0"/>
              </a:rPr>
              <a:t>Пример неслагања: </a:t>
            </a:r>
            <a:r>
              <a:rPr lang="sr-Cyrl-RS" b="1" dirty="0">
                <a:solidFill>
                  <a:srgbClr val="C00000"/>
                </a:solidFill>
                <a:latin typeface="Times New Roman" pitchFamily="18" charset="0"/>
              </a:rPr>
              <a:t>КО </a:t>
            </a: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</a:rPr>
              <a:t>ОРЛОВАТ-ГРАД ЗРЕЊАНИН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sr-Cyrl-RS" sz="1500" b="1" dirty="0" smtClean="0">
                <a:latin typeface="Times New Roman" pitchFamily="18" charset="0"/>
              </a:rPr>
              <a:t>      </a:t>
            </a:r>
            <a:r>
              <a:rPr lang="sr-Cyrl-RS" b="1" dirty="0" smtClean="0">
                <a:latin typeface="Times New Roman" pitchFamily="18" charset="0"/>
              </a:rPr>
              <a:t>Преглед нових објеката - подаци из Регистра објеката.</a:t>
            </a:r>
            <a:endParaRPr lang="en-US" b="1" dirty="0">
              <a:latin typeface="Times New Roman" pitchFamily="18" charset="0"/>
            </a:endParaRPr>
          </a:p>
        </p:txBody>
      </p:sp>
      <p:pic>
        <p:nvPicPr>
          <p:cNvPr id="5" name="Content Placeholder 4" descr="Orlovat_4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24038" y="1371600"/>
            <a:ext cx="7319962" cy="5181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Дигитална платформа НИГП-а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1800" dirty="0" smtClean="0"/>
              <a:t>Геосрбија је ВебГИС решење.Прилагођена је за дистрибуирање садржаја, преузимање података и </a:t>
            </a:r>
            <a:r>
              <a:rPr lang="en-GB" sz="1800" dirty="0" smtClean="0"/>
              <a:t>online</a:t>
            </a:r>
            <a:r>
              <a:rPr lang="sr-Cyrl-RS" sz="1800" dirty="0" smtClean="0"/>
              <a:t> анализе, као и за измену и прикупљање података.</a:t>
            </a:r>
          </a:p>
          <a:p>
            <a:r>
              <a:rPr lang="sr-Cyrl-RS" sz="1800" dirty="0" smtClean="0"/>
              <a:t>Омогућена је </a:t>
            </a:r>
            <a:r>
              <a:rPr lang="en-GB" sz="1800" dirty="0" err="1" smtClean="0"/>
              <a:t>CrowdSourcing</a:t>
            </a:r>
            <a:r>
              <a:rPr lang="en-GB" sz="1800" dirty="0" smtClean="0"/>
              <a:t> </a:t>
            </a:r>
            <a:r>
              <a:rPr lang="sr-Cyrl-RS" sz="1800" dirty="0" smtClean="0"/>
              <a:t>функционалност</a:t>
            </a:r>
            <a:r>
              <a:rPr lang="en-GB" sz="1800" dirty="0" smtClean="0"/>
              <a:t> – </a:t>
            </a:r>
            <a:r>
              <a:rPr lang="sr-Cyrl-RS" sz="1800" dirty="0" smtClean="0"/>
              <a:t>ефикасан начин за прикупљање нових и ажурирање постојећих података</a:t>
            </a:r>
            <a:r>
              <a:rPr lang="en-GB" sz="1800" dirty="0" smtClean="0"/>
              <a:t> </a:t>
            </a:r>
          </a:p>
          <a:p>
            <a:r>
              <a:rPr lang="sr-Cyrl-RS" sz="1800" dirty="0" smtClean="0"/>
              <a:t>Базирана је на</a:t>
            </a:r>
            <a:r>
              <a:rPr lang="en-GB" sz="1800" dirty="0" smtClean="0"/>
              <a:t> </a:t>
            </a:r>
            <a:r>
              <a:rPr lang="en-GB" sz="1800" dirty="0" err="1" smtClean="0"/>
              <a:t>OpenSource</a:t>
            </a:r>
            <a:r>
              <a:rPr lang="en-GB" sz="1800" dirty="0" smtClean="0"/>
              <a:t> </a:t>
            </a:r>
            <a:r>
              <a:rPr lang="sr-Cyrl-RS" sz="1800" dirty="0" smtClean="0"/>
              <a:t>решењима</a:t>
            </a:r>
            <a:r>
              <a:rPr lang="sr-Latn-RS" sz="1800" dirty="0" smtClean="0"/>
              <a:t>: MapServer, Lucene, Open Leyers, Sencha...</a:t>
            </a:r>
          </a:p>
          <a:p>
            <a:r>
              <a:rPr lang="sr-Cyrl-RS" sz="1800" dirty="0" smtClean="0"/>
              <a:t>Унапређење</a:t>
            </a:r>
            <a:r>
              <a:rPr lang="sr-Latn-RS" sz="1800" dirty="0" smtClean="0"/>
              <a:t>:</a:t>
            </a:r>
          </a:p>
          <a:p>
            <a:pPr lvl="1"/>
            <a:r>
              <a:rPr lang="sr-Cyrl-RS" sz="1400" dirty="0" smtClean="0"/>
              <a:t>Унапређене перформансе</a:t>
            </a:r>
            <a:endParaRPr lang="sr-Latn-RS" sz="1400" dirty="0" smtClean="0"/>
          </a:p>
          <a:p>
            <a:pPr lvl="1"/>
            <a:r>
              <a:rPr lang="sr-Cyrl-RS" sz="1400" dirty="0" smtClean="0"/>
              <a:t>Унапређена претрага/индексирање</a:t>
            </a:r>
            <a:endParaRPr lang="sr-Latn-RS" sz="1400" dirty="0" smtClean="0"/>
          </a:p>
          <a:p>
            <a:pPr lvl="1"/>
            <a:r>
              <a:rPr lang="sr-Cyrl-RS" sz="1400" dirty="0" smtClean="0"/>
              <a:t>Функција преузимања података</a:t>
            </a:r>
            <a:endParaRPr lang="sr-Latn-RS" sz="1400" dirty="0" smtClean="0"/>
          </a:p>
          <a:p>
            <a:pPr lvl="1"/>
            <a:r>
              <a:rPr lang="sr-Cyrl-RS" sz="1400" dirty="0" smtClean="0"/>
              <a:t>Више података </a:t>
            </a:r>
            <a:r>
              <a:rPr lang="en-GB" sz="1400" dirty="0" smtClean="0"/>
              <a:t>on-line</a:t>
            </a:r>
            <a:endParaRPr lang="sr-Latn-RS" sz="1400" dirty="0" smtClean="0"/>
          </a:p>
          <a:p>
            <a:pPr lvl="1"/>
            <a:r>
              <a:rPr lang="sr-Cyrl-RS" sz="1400" dirty="0" smtClean="0"/>
              <a:t>Дигиталнизација</a:t>
            </a:r>
            <a:endParaRPr lang="sr-Latn-RS" sz="1400" dirty="0" smtClean="0"/>
          </a:p>
          <a:p>
            <a:pPr lvl="1"/>
            <a:r>
              <a:rPr lang="sr-Latn-RS" sz="1400" dirty="0" smtClean="0"/>
              <a:t>CrowSourcing</a:t>
            </a:r>
          </a:p>
          <a:p>
            <a:pPr lvl="1"/>
            <a:r>
              <a:rPr lang="sr-Cyrl-RS" sz="1400" dirty="0" smtClean="0"/>
              <a:t>Измена података</a:t>
            </a:r>
            <a:endParaRPr lang="sr-Latn-RS" sz="1400" dirty="0" smtClean="0"/>
          </a:p>
          <a:p>
            <a:pPr lvl="1"/>
            <a:r>
              <a:rPr lang="sr-Cyrl-RS" sz="1400" dirty="0" smtClean="0"/>
              <a:t>Импортовање екстерних података и Веб сервиса</a:t>
            </a:r>
            <a:endParaRPr lang="sr-Latn-RS" sz="1400" dirty="0" smtClean="0"/>
          </a:p>
          <a:p>
            <a:pPr lvl="1"/>
            <a:r>
              <a:rPr lang="sr-Cyrl-RS" sz="1400" dirty="0" smtClean="0"/>
              <a:t>Прилагодљиви извештаји анализа</a:t>
            </a:r>
            <a:endParaRPr lang="sr-Latn-RS" sz="1400" dirty="0" smtClean="0"/>
          </a:p>
          <a:p>
            <a:pPr lvl="1"/>
            <a:r>
              <a:rPr lang="sr-Cyrl-RS" sz="1400" dirty="0" smtClean="0"/>
              <a:t>Штампање</a:t>
            </a:r>
            <a:r>
              <a:rPr lang="sr-Latn-RS" sz="1400" dirty="0" smtClean="0"/>
              <a:t>/</a:t>
            </a:r>
            <a:r>
              <a:rPr lang="sr-Cyrl-RS" sz="1400" dirty="0" smtClean="0"/>
              <a:t>Чување</a:t>
            </a:r>
            <a:r>
              <a:rPr lang="sr-Latn-RS" sz="1400" dirty="0" smtClean="0"/>
              <a:t>/</a:t>
            </a:r>
            <a:r>
              <a:rPr lang="sr-Cyrl-RS" sz="1400" dirty="0" smtClean="0"/>
              <a:t>Уградне карте</a:t>
            </a:r>
            <a:endParaRPr lang="sr-Latn-RS" sz="1400" dirty="0" smtClean="0"/>
          </a:p>
          <a:p>
            <a:pPr lvl="1"/>
            <a:r>
              <a:rPr lang="sr-Latn-RS" sz="1400" dirty="0" smtClean="0"/>
              <a:t>....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24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Дигитална платформа НИГП-а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010393"/>
            <a:ext cx="7502102" cy="4219932"/>
          </a:xfrm>
        </p:spPr>
      </p:pic>
      <p:sp>
        <p:nvSpPr>
          <p:cNvPr id="5" name="TextBox 4"/>
          <p:cNvSpPr txBox="1"/>
          <p:nvPr/>
        </p:nvSpPr>
        <p:spPr>
          <a:xfrm>
            <a:off x="457200" y="5688568"/>
            <a:ext cx="208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www.geosrbija.rs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46" y="3279775"/>
            <a:ext cx="12954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43" y="1987550"/>
            <a:ext cx="1575205" cy="6096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43291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64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0825" y="2565400"/>
            <a:ext cx="8713788" cy="1474788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nl-BE" smtClean="0"/>
              <a:t>    </a:t>
            </a:r>
            <a:r>
              <a:rPr lang="sr-Cyrl-RS" altLang="nl-BE" smtClean="0"/>
              <a:t>„</a:t>
            </a:r>
            <a:r>
              <a:rPr lang="en-AU" altLang="nl-BE" smtClean="0"/>
              <a:t>90% </a:t>
            </a:r>
            <a:r>
              <a:rPr lang="sr-Cyrl-RS" altLang="nl-BE" smtClean="0"/>
              <a:t>свих одлука које се дон</a:t>
            </a:r>
            <a:r>
              <a:rPr lang="en-GB" altLang="nl-BE" smtClean="0"/>
              <a:t>o</a:t>
            </a:r>
            <a:r>
              <a:rPr lang="sr-Cyrl-RS" altLang="nl-BE" smtClean="0"/>
              <a:t>се на државном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sr-Cyrl-RS" altLang="nl-BE" smtClean="0"/>
              <a:t>  нивоу</a:t>
            </a:r>
            <a:r>
              <a:rPr lang="en-AU" altLang="nl-BE" smtClean="0"/>
              <a:t> </a:t>
            </a:r>
            <a:r>
              <a:rPr lang="sr-Cyrl-RS" altLang="nl-BE" smtClean="0"/>
              <a:t>дон</a:t>
            </a:r>
            <a:r>
              <a:rPr lang="en-GB" altLang="nl-BE" smtClean="0"/>
              <a:t>o</a:t>
            </a:r>
            <a:r>
              <a:rPr lang="sr-Cyrl-RS" altLang="nl-BE" smtClean="0"/>
              <a:t>се</a:t>
            </a:r>
            <a:r>
              <a:rPr lang="en-GB" altLang="nl-BE" smtClean="0"/>
              <a:t> </a:t>
            </a:r>
            <a:r>
              <a:rPr lang="sr-Cyrl-RS" altLang="nl-BE" smtClean="0"/>
              <a:t>се на основу просторних података“</a:t>
            </a:r>
            <a:endParaRPr lang="en-AU" altLang="nl-BE" smtClean="0"/>
          </a:p>
          <a:p>
            <a:endParaRPr lang="en-GB" altLang="en-US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040188"/>
            <a:ext cx="241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5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2838" y="5049838"/>
            <a:ext cx="2263775" cy="101282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2565400"/>
            <a:ext cx="87137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3192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rgbClr val="2E3192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6593"/>
              </a:buClr>
              <a:buSzPct val="70000"/>
              <a:buFont typeface="Wingdings" panose="05000000000000000000" pitchFamily="2" charset="2"/>
              <a:buChar char="§"/>
              <a:defRPr sz="2100">
                <a:solidFill>
                  <a:srgbClr val="2E3192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60000"/>
              <a:buFont typeface="Wingdings" panose="05000000000000000000" pitchFamily="2" charset="2"/>
              <a:buChar char="l"/>
              <a:defRPr sz="1900">
                <a:solidFill>
                  <a:srgbClr val="2E3192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itchFamily="2" charset="2"/>
              <a:buChar char="l"/>
              <a:defRPr>
                <a:solidFill>
                  <a:srgbClr val="28325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itchFamily="2" charset="2"/>
              <a:buChar char="l"/>
              <a:defRPr>
                <a:solidFill>
                  <a:srgbClr val="28325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itchFamily="2" charset="2"/>
              <a:buChar char="l"/>
              <a:defRPr>
                <a:solidFill>
                  <a:srgbClr val="28325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itchFamily="2" charset="2"/>
              <a:buChar char="l"/>
              <a:defRPr>
                <a:solidFill>
                  <a:srgbClr val="28325A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B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sr-Cyrl-RS" altLang="nl-B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</a:t>
            </a:r>
            <a:r>
              <a:rPr kumimoji="0" lang="en-AU" altLang="nl-B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80% </a:t>
            </a:r>
            <a:r>
              <a:rPr kumimoji="0" lang="sr-Cyrl-RS" altLang="nl-B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свих података привреде има просторну компоненту“</a:t>
            </a:r>
            <a:endParaRPr kumimoji="0" lang="en-AU" altLang="nl-BE" sz="2800" b="0" i="0" u="none" strike="noStrike" kern="0" cap="none" spc="0" normalizeH="0" baseline="0" noProof="0" dirty="0" smtClean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3192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endParaRPr kumimoji="0" lang="en-GB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3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2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12875"/>
            <a:ext cx="8985250" cy="5072063"/>
          </a:xfr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01600" y="1023938"/>
            <a:ext cx="907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E3192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rgbClr val="2E319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A6593"/>
              </a:buClr>
              <a:buSzPct val="70000"/>
              <a:buFont typeface="Wingdings" panose="05000000000000000000" pitchFamily="2" charset="2"/>
              <a:buChar char="§"/>
              <a:defRPr sz="2100">
                <a:solidFill>
                  <a:srgbClr val="2E319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4DCA5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4DCA5"/>
              </a:buClr>
              <a:buSzPct val="60000"/>
              <a:buFont typeface="Wingdings" panose="05000000000000000000" pitchFamily="2" charset="2"/>
              <a:buChar char="l"/>
              <a:defRPr sz="1900">
                <a:solidFill>
                  <a:srgbClr val="2E319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>
                <a:solidFill>
                  <a:srgbClr val="002060"/>
                </a:solidFill>
                <a:cs typeface="Arial" panose="020B0604020202020204" pitchFamily="34" charset="0"/>
              </a:rPr>
              <a:t>Примена геопросторних података у постизању глобалних циљева УН</a:t>
            </a:r>
            <a:endParaRPr lang="en-GB" altLang="en-US" sz="20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4138" y="2054225"/>
            <a:ext cx="1511300" cy="1439863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035675" y="2081213"/>
            <a:ext cx="1511300" cy="1439862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263" y="3529013"/>
            <a:ext cx="1511300" cy="144145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61075" y="3498850"/>
            <a:ext cx="1511300" cy="1439863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570413" y="3529013"/>
            <a:ext cx="1511300" cy="1439862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585075" y="3519488"/>
            <a:ext cx="1511300" cy="1439862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08138" y="3529013"/>
            <a:ext cx="1511300" cy="1439862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94225" y="4965700"/>
            <a:ext cx="1511300" cy="1439863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560513" y="2033588"/>
            <a:ext cx="1511300" cy="143986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71813" y="2055813"/>
            <a:ext cx="1511300" cy="143986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0413" y="2033588"/>
            <a:ext cx="1511300" cy="143986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543800" y="2074863"/>
            <a:ext cx="1511300" cy="143986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079750" y="3530600"/>
            <a:ext cx="1511300" cy="143986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500" y="4960938"/>
            <a:ext cx="1511300" cy="143986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597025" y="4953000"/>
            <a:ext cx="1511300" cy="14414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125788" y="4953000"/>
            <a:ext cx="1511300" cy="14414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61075" y="4981575"/>
            <a:ext cx="1511300" cy="143986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476375" y="6415088"/>
            <a:ext cx="2443163" cy="387350"/>
          </a:xfrm>
          <a:prstGeom prst="rect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513263" y="6407150"/>
            <a:ext cx="2444750" cy="387350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GB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16" name="TextBox 24"/>
          <p:cNvSpPr txBox="1">
            <a:spLocks noChangeArrowheads="1"/>
          </p:cNvSpPr>
          <p:nvPr/>
        </p:nvSpPr>
        <p:spPr bwMode="auto">
          <a:xfrm>
            <a:off x="2001838" y="6386513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E3192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rgbClr val="2E319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A6593"/>
              </a:buClr>
              <a:buSzPct val="70000"/>
              <a:buFont typeface="Wingdings" panose="05000000000000000000" pitchFamily="2" charset="2"/>
              <a:buChar char="§"/>
              <a:defRPr sz="2100">
                <a:solidFill>
                  <a:srgbClr val="2E319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4DCA5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4DCA5"/>
              </a:buClr>
              <a:buSzPct val="60000"/>
              <a:buFont typeface="Wingdings" panose="05000000000000000000" pitchFamily="2" charset="2"/>
              <a:buChar char="l"/>
              <a:defRPr sz="1900">
                <a:solidFill>
                  <a:srgbClr val="2E319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>
                <a:solidFill>
                  <a:srgbClr val="002060"/>
                </a:solidFill>
              </a:rPr>
              <a:t>Директни</a:t>
            </a:r>
            <a:endParaRPr lang="en-GB" altLang="en-US" sz="2000">
              <a:solidFill>
                <a:srgbClr val="002060"/>
              </a:solidFill>
            </a:endParaRPr>
          </a:p>
        </p:txBody>
      </p:sp>
      <p:sp>
        <p:nvSpPr>
          <p:cNvPr id="8217" name="TextBox 25"/>
          <p:cNvSpPr txBox="1">
            <a:spLocks noChangeArrowheads="1"/>
          </p:cNvSpPr>
          <p:nvPr/>
        </p:nvSpPr>
        <p:spPr bwMode="auto">
          <a:xfrm>
            <a:off x="4930775" y="6400800"/>
            <a:ext cx="170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E3192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rgbClr val="2E319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A6593"/>
              </a:buClr>
              <a:buSzPct val="70000"/>
              <a:buFont typeface="Wingdings" panose="05000000000000000000" pitchFamily="2" charset="2"/>
              <a:buChar char="§"/>
              <a:defRPr sz="2100">
                <a:solidFill>
                  <a:srgbClr val="2E319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4DCA5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4DCA5"/>
              </a:buClr>
              <a:buSzPct val="60000"/>
              <a:buFont typeface="Wingdings" panose="05000000000000000000" pitchFamily="2" charset="2"/>
              <a:buChar char="l"/>
              <a:defRPr sz="1900">
                <a:solidFill>
                  <a:srgbClr val="2E319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>
                <a:solidFill>
                  <a:srgbClr val="002060"/>
                </a:solidFill>
              </a:rPr>
              <a:t>Индиректни</a:t>
            </a:r>
            <a:endParaRPr lang="en-GB" altLang="en-US" sz="200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13" y="6409684"/>
            <a:ext cx="1037449" cy="4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2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0" y="914400"/>
            <a:ext cx="8907235" cy="5486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43600"/>
            <a:ext cx="167876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7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29514"/>
            <a:ext cx="2714587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67" y="1114314"/>
            <a:ext cx="3093975" cy="196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63355"/>
            <a:ext cx="2647287" cy="374271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" y="765175"/>
            <a:ext cx="2993861" cy="258076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95084"/>
            <a:ext cx="2941061" cy="29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1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6" y="765175"/>
            <a:ext cx="8093141" cy="3657917"/>
          </a:xfrm>
        </p:spPr>
      </p:pic>
      <p:sp>
        <p:nvSpPr>
          <p:cNvPr id="7" name="TextBox 6"/>
          <p:cNvSpPr txBox="1"/>
          <p:nvPr/>
        </p:nvSpPr>
        <p:spPr>
          <a:xfrm>
            <a:off x="170193" y="4557325"/>
            <a:ext cx="8578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1">
                    <a:lumMod val="90000"/>
                  </a:schemeClr>
                </a:solidFill>
              </a:rPr>
              <a:t>Како?</a:t>
            </a:r>
          </a:p>
          <a:p>
            <a:pPr algn="ctr"/>
            <a:endParaRPr lang="sr-Cyrl-RS" sz="2800" b="1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sr-Cyrl-RS" sz="2400" dirty="0" smtClean="0"/>
              <a:t>Интеграцијом геопросторних и статистичких података </a:t>
            </a:r>
          </a:p>
          <a:p>
            <a:pPr algn="ctr"/>
            <a:r>
              <a:rPr lang="sr-Cyrl-RS" sz="2400" dirty="0" smtClean="0"/>
              <a:t>у јединствену продукцијску инфраструктуру</a:t>
            </a:r>
          </a:p>
        </p:txBody>
      </p:sp>
    </p:spTree>
    <p:extLst>
      <p:ext uri="{BB962C8B-B14F-4D97-AF65-F5344CB8AC3E}">
        <p14:creationId xmlns:p14="http://schemas.microsoft.com/office/powerpoint/2010/main" val="67919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 smtClean="0"/>
              <a:t>НИГП</a:t>
            </a:r>
            <a:endParaRPr lang="en-GB" altLang="en-US" dirty="0" smtClean="0"/>
          </a:p>
        </p:txBody>
      </p:sp>
      <p:sp>
        <p:nvSpPr>
          <p:cNvPr id="11267" name="Platshållare för datum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E3192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rgbClr val="2E319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A6593"/>
              </a:buClr>
              <a:buSzPct val="70000"/>
              <a:buFont typeface="Wingdings" panose="05000000000000000000" pitchFamily="2" charset="2"/>
              <a:buChar char="§"/>
              <a:defRPr sz="2100">
                <a:solidFill>
                  <a:srgbClr val="2E319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4DCA5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4DCA5"/>
              </a:buClr>
              <a:buSzPct val="60000"/>
              <a:buFont typeface="Wingdings" panose="05000000000000000000" pitchFamily="2" charset="2"/>
              <a:buChar char="l"/>
              <a:defRPr sz="1900">
                <a:solidFill>
                  <a:srgbClr val="2E319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en-US" sz="1600">
              <a:solidFill>
                <a:srgbClr val="002060"/>
              </a:solidFill>
            </a:endParaRPr>
          </a:p>
        </p:txBody>
      </p:sp>
      <p:sp>
        <p:nvSpPr>
          <p:cNvPr id="11268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E3192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rgbClr val="2E319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A6593"/>
              </a:buClr>
              <a:buSzPct val="70000"/>
              <a:buFont typeface="Wingdings" panose="05000000000000000000" pitchFamily="2" charset="2"/>
              <a:buChar char="§"/>
              <a:defRPr sz="2100">
                <a:solidFill>
                  <a:srgbClr val="2E319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4DCA5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4DCA5"/>
              </a:buClr>
              <a:buSzPct val="60000"/>
              <a:buFont typeface="Wingdings" panose="05000000000000000000" pitchFamily="2" charset="2"/>
              <a:buChar char="l"/>
              <a:defRPr sz="1900">
                <a:solidFill>
                  <a:srgbClr val="2E319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DCA5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rgbClr val="2E319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FCF3CD-761C-42D2-98F1-C874DA734B28}" type="slidenum">
              <a:rPr lang="sv-SE" altLang="sv-SE" sz="1600">
                <a:solidFill>
                  <a:srgbClr val="00206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sv-SE" altLang="sv-SE" sz="1600">
              <a:solidFill>
                <a:srgbClr val="002060"/>
              </a:solidFill>
            </a:endParaRPr>
          </a:p>
        </p:txBody>
      </p:sp>
      <p:grpSp>
        <p:nvGrpSpPr>
          <p:cNvPr id="11269" name="Grupp 5"/>
          <p:cNvGrpSpPr>
            <a:grpSpLocks/>
          </p:cNvGrpSpPr>
          <p:nvPr/>
        </p:nvGrpSpPr>
        <p:grpSpPr bwMode="auto">
          <a:xfrm>
            <a:off x="1008063" y="776288"/>
            <a:ext cx="6551612" cy="5951537"/>
            <a:chOff x="1330563" y="721239"/>
            <a:chExt cx="6601871" cy="6004486"/>
          </a:xfrm>
        </p:grpSpPr>
        <p:sp>
          <p:nvSpPr>
            <p:cNvPr id="11270" name="Text Box 54"/>
            <p:cNvSpPr txBox="1">
              <a:spLocks noChangeArrowheads="1"/>
            </p:cNvSpPr>
            <p:nvPr/>
          </p:nvSpPr>
          <p:spPr bwMode="auto">
            <a:xfrm>
              <a:off x="1802607" y="1750219"/>
              <a:ext cx="1847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2E3192"/>
                </a:buClr>
                <a:buSzPct val="80000"/>
                <a:buFont typeface="Wingdings" panose="05000000000000000000" pitchFamily="2" charset="2"/>
                <a:buChar char="l"/>
                <a:defRPr sz="2800">
                  <a:solidFill>
                    <a:srgbClr val="2E319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6593"/>
                </a:buClr>
                <a:buSzPct val="70000"/>
                <a:buFont typeface="Wingdings" panose="05000000000000000000" pitchFamily="2" charset="2"/>
                <a:buChar char="§"/>
                <a:defRPr sz="2100">
                  <a:solidFill>
                    <a:srgbClr val="2E319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4DCA5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rgbClr val="2E319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4DCA5"/>
                </a:buClr>
                <a:buSzPct val="60000"/>
                <a:buFont typeface="Wingdings" panose="05000000000000000000" pitchFamily="2" charset="2"/>
                <a:buChar char="l"/>
                <a:defRPr sz="1900">
                  <a:solidFill>
                    <a:srgbClr val="2E319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4DCA5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rgbClr val="2E319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DCA5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rgbClr val="2E319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DCA5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rgbClr val="2E319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DCA5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rgbClr val="2E319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DCA5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rgbClr val="2E319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GB" altLang="sv-SE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Ellips 40"/>
            <p:cNvSpPr/>
            <p:nvPr/>
          </p:nvSpPr>
          <p:spPr>
            <a:xfrm>
              <a:off x="2339752" y="1124744"/>
              <a:ext cx="4865893" cy="4865893"/>
            </a:xfrm>
            <a:prstGeom prst="ellipse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softEdge rad="1270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2" name="Picture 2" descr="Kugghjul, Redskap, Kugghjulet, Koggen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732" y="2190887"/>
              <a:ext cx="2390973" cy="264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ktangel 42"/>
            <p:cNvSpPr/>
            <p:nvPr/>
          </p:nvSpPr>
          <p:spPr>
            <a:xfrm>
              <a:off x="3530932" y="2922561"/>
              <a:ext cx="2524337" cy="11234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r-Cyrl-RS" sz="5400" dirty="0">
                  <a:ln w="12700" cmpd="sng">
                    <a:solidFill>
                      <a:srgbClr val="00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НИГП</a:t>
              </a:r>
              <a:endParaRPr lang="sv-SE" sz="540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charset="0"/>
              </a:endParaRPr>
            </a:p>
          </p:txBody>
        </p:sp>
        <p:grpSp>
          <p:nvGrpSpPr>
            <p:cNvPr id="11276" name="Grupp 43"/>
            <p:cNvGrpSpPr>
              <a:grpSpLocks/>
            </p:cNvGrpSpPr>
            <p:nvPr/>
          </p:nvGrpSpPr>
          <p:grpSpPr bwMode="auto">
            <a:xfrm>
              <a:off x="4698218" y="721239"/>
              <a:ext cx="1983733" cy="1521500"/>
              <a:chOff x="4599223" y="1348855"/>
              <a:chExt cx="1983733" cy="1521500"/>
            </a:xfrm>
          </p:grpSpPr>
          <p:pic>
            <p:nvPicPr>
              <p:cNvPr id="45" name="Picture 2" descr="Möte, Förhållandet, Företag, Ingående, Kontak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9223" y="1348855"/>
                <a:ext cx="1983733" cy="141547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Rektangel 45"/>
              <p:cNvSpPr/>
              <p:nvPr/>
            </p:nvSpPr>
            <p:spPr>
              <a:xfrm>
                <a:off x="4737627" y="2383509"/>
                <a:ext cx="1504226" cy="4868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Cyrl-RS" sz="2000" spc="5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/>
                  </a:rPr>
                  <a:t>Сарадња</a:t>
                </a:r>
                <a:endParaRPr lang="sv-SE" sz="2000" spc="5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/>
                </a:endParaRPr>
              </a:p>
            </p:txBody>
          </p:sp>
        </p:grpSp>
        <p:grpSp>
          <p:nvGrpSpPr>
            <p:cNvPr id="11277" name="Grupp 46"/>
            <p:cNvGrpSpPr>
              <a:grpSpLocks/>
            </p:cNvGrpSpPr>
            <p:nvPr/>
          </p:nvGrpSpPr>
          <p:grpSpPr bwMode="auto">
            <a:xfrm>
              <a:off x="6263742" y="3427219"/>
              <a:ext cx="1668692" cy="1763378"/>
              <a:chOff x="6178835" y="3561721"/>
              <a:chExt cx="1668692" cy="1763378"/>
            </a:xfrm>
          </p:grpSpPr>
          <p:pic>
            <p:nvPicPr>
              <p:cNvPr id="48" name="Picture 2" descr="Förstoringsglas, Sök, Att Hitta, Att Titta, Öka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1012" y="3561721"/>
                <a:ext cx="1457926" cy="145792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Rektangel 48"/>
              <p:cNvSpPr/>
              <p:nvPr/>
            </p:nvSpPr>
            <p:spPr>
              <a:xfrm>
                <a:off x="6178835" y="4838254"/>
                <a:ext cx="1668692" cy="4868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Cyrl-RS" sz="2000" spc="5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/>
                  </a:rPr>
                  <a:t>Геопортал</a:t>
                </a:r>
                <a:endParaRPr lang="sv-SE" sz="2000" spc="5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/>
                </a:endParaRPr>
              </a:p>
            </p:txBody>
          </p:sp>
        </p:grpSp>
        <p:grpSp>
          <p:nvGrpSpPr>
            <p:cNvPr id="11278" name="Grupp 49"/>
            <p:cNvGrpSpPr>
              <a:grpSpLocks/>
            </p:cNvGrpSpPr>
            <p:nvPr/>
          </p:nvGrpSpPr>
          <p:grpSpPr bwMode="auto">
            <a:xfrm>
              <a:off x="1330563" y="1916832"/>
              <a:ext cx="2018378" cy="2043101"/>
              <a:chOff x="542117" y="2758363"/>
              <a:chExt cx="2018378" cy="2043101"/>
            </a:xfrm>
          </p:grpSpPr>
          <p:pic>
            <p:nvPicPr>
              <p:cNvPr id="51" name="Picture 4" descr="Bläddra, Sida, Bläddra Till, Bok, Boksidor, Papp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945" y="2758363"/>
                <a:ext cx="1585232" cy="158523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Rektangel 51"/>
              <p:cNvSpPr/>
              <p:nvPr/>
            </p:nvSpPr>
            <p:spPr>
              <a:xfrm>
                <a:off x="542117" y="4314619"/>
                <a:ext cx="2018378" cy="4868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Cyrl-RS" sz="2000" spc="5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/>
                  </a:rPr>
                  <a:t>Метаподаци</a:t>
                </a:r>
                <a:endParaRPr lang="sv-SE" sz="2000" spc="5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/>
                </a:endParaRPr>
              </a:p>
            </p:txBody>
          </p:sp>
        </p:grpSp>
        <p:grpSp>
          <p:nvGrpSpPr>
            <p:cNvPr id="11279" name="Grupp 52"/>
            <p:cNvGrpSpPr>
              <a:grpSpLocks/>
            </p:cNvGrpSpPr>
            <p:nvPr/>
          </p:nvGrpSpPr>
          <p:grpSpPr bwMode="auto">
            <a:xfrm>
              <a:off x="1487432" y="3939799"/>
              <a:ext cx="2222010" cy="1918327"/>
              <a:chOff x="1350525" y="4109518"/>
              <a:chExt cx="2222010" cy="1918327"/>
            </a:xfrm>
          </p:grpSpPr>
          <p:pic>
            <p:nvPicPr>
              <p:cNvPr id="54" name="Picture 2" descr="Horisontella, Rättvisa, Rätt, Lag, Auktion, Domar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48943" y="4109518"/>
                <a:ext cx="1559901" cy="155990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Rektangel 54"/>
              <p:cNvSpPr/>
              <p:nvPr/>
            </p:nvSpPr>
            <p:spPr>
              <a:xfrm>
                <a:off x="1350525" y="5541000"/>
                <a:ext cx="2222010" cy="4868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Cyrl-RS" sz="2000" spc="5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/>
                  </a:rPr>
                  <a:t>Правни оквир</a:t>
                </a:r>
                <a:endParaRPr lang="sv-SE" sz="2000" spc="5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/>
                </a:endParaRPr>
              </a:p>
            </p:txBody>
          </p:sp>
        </p:grpSp>
        <p:grpSp>
          <p:nvGrpSpPr>
            <p:cNvPr id="11280" name="Grupp 55"/>
            <p:cNvGrpSpPr>
              <a:grpSpLocks/>
            </p:cNvGrpSpPr>
            <p:nvPr/>
          </p:nvGrpSpPr>
          <p:grpSpPr bwMode="auto">
            <a:xfrm>
              <a:off x="5044071" y="4722088"/>
              <a:ext cx="1738909" cy="1732722"/>
              <a:chOff x="3360388" y="5138171"/>
              <a:chExt cx="1738909" cy="1732722"/>
            </a:xfrm>
          </p:grpSpPr>
          <p:pic>
            <p:nvPicPr>
              <p:cNvPr id="57" name="Picture 4" descr="Gåva, Förpackade, Packad, Överraskning, Omslagspapp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616" y="5138171"/>
                <a:ext cx="1376147" cy="137614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Rektangel 57"/>
              <p:cNvSpPr/>
              <p:nvPr/>
            </p:nvSpPr>
            <p:spPr>
              <a:xfrm>
                <a:off x="3360388" y="6384048"/>
                <a:ext cx="1738909" cy="4868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Cyrl-RS" sz="2000" spc="5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/>
                  </a:rPr>
                  <a:t>Геоподаци</a:t>
                </a:r>
                <a:endParaRPr lang="sv-SE" sz="2000" spc="5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/>
                </a:endParaRPr>
              </a:p>
            </p:txBody>
          </p:sp>
        </p:grpSp>
        <p:grpSp>
          <p:nvGrpSpPr>
            <p:cNvPr id="11281" name="Grupp 58"/>
            <p:cNvGrpSpPr>
              <a:grpSpLocks/>
            </p:cNvGrpSpPr>
            <p:nvPr/>
          </p:nvGrpSpPr>
          <p:grpSpPr bwMode="auto">
            <a:xfrm>
              <a:off x="3456661" y="4866108"/>
              <a:ext cx="1548821" cy="1859617"/>
              <a:chOff x="3348684" y="4644944"/>
              <a:chExt cx="1548821" cy="1859617"/>
            </a:xfrm>
          </p:grpSpPr>
          <p:pic>
            <p:nvPicPr>
              <p:cNvPr id="60" name="Picture 8" descr="Inline, Vespa, Leverans, Motorcykel, Enhete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684" y="4644944"/>
                <a:ext cx="1548821" cy="154882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Rektangel 60"/>
              <p:cNvSpPr/>
              <p:nvPr/>
            </p:nvSpPr>
            <p:spPr>
              <a:xfrm>
                <a:off x="3374885" y="6017716"/>
                <a:ext cx="1402800" cy="4868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Cyrl-RS" sz="2000" spc="5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/>
                  </a:rPr>
                  <a:t>Сервиси</a:t>
                </a:r>
                <a:endParaRPr lang="sv-SE" sz="2000" spc="5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/>
                </a:endParaRPr>
              </a:p>
            </p:txBody>
          </p:sp>
        </p:grpSp>
        <p:grpSp>
          <p:nvGrpSpPr>
            <p:cNvPr id="11282" name="Grupp 61"/>
            <p:cNvGrpSpPr>
              <a:grpSpLocks/>
            </p:cNvGrpSpPr>
            <p:nvPr/>
          </p:nvGrpSpPr>
          <p:grpSpPr bwMode="auto">
            <a:xfrm>
              <a:off x="6032278" y="1806148"/>
              <a:ext cx="1635611" cy="1662527"/>
              <a:chOff x="6155734" y="2342385"/>
              <a:chExt cx="1635611" cy="1662527"/>
            </a:xfrm>
          </p:grpSpPr>
          <p:sp>
            <p:nvSpPr>
              <p:cNvPr id="63" name="Rektangel 62"/>
              <p:cNvSpPr/>
              <p:nvPr/>
            </p:nvSpPr>
            <p:spPr>
              <a:xfrm>
                <a:off x="6155734" y="3518067"/>
                <a:ext cx="1635611" cy="4868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Cyrl-RS" sz="2000" spc="5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/>
                  </a:rPr>
                  <a:t>Стручност</a:t>
                </a:r>
                <a:endParaRPr lang="sv-SE" sz="2000" spc="5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/>
                </a:endParaRPr>
              </a:p>
            </p:txBody>
          </p:sp>
          <p:pic>
            <p:nvPicPr>
              <p:cNvPr id="64" name="Picture 12" descr="Lärare, Lära, Lär Dig, Förbättring, Utbildni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5322" y="2342385"/>
                <a:ext cx="1299238" cy="129923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283" name="Grupp 64"/>
            <p:cNvGrpSpPr>
              <a:grpSpLocks/>
            </p:cNvGrpSpPr>
            <p:nvPr/>
          </p:nvGrpSpPr>
          <p:grpSpPr bwMode="auto">
            <a:xfrm>
              <a:off x="2509001" y="883007"/>
              <a:ext cx="1758649" cy="1686382"/>
              <a:chOff x="2157442" y="1312211"/>
              <a:chExt cx="1758649" cy="1686382"/>
            </a:xfrm>
          </p:grpSpPr>
          <p:sp>
            <p:nvSpPr>
              <p:cNvPr id="66" name="Rektangel 65"/>
              <p:cNvSpPr/>
              <p:nvPr/>
            </p:nvSpPr>
            <p:spPr>
              <a:xfrm>
                <a:off x="2157442" y="2511748"/>
                <a:ext cx="1758649" cy="4868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Cyrl-RS" sz="2000" spc="5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/>
                  </a:rPr>
                  <a:t>Стандарди</a:t>
                </a:r>
                <a:endParaRPr lang="sv-SE" sz="2000" spc="5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/>
                </a:endParaRPr>
              </a:p>
            </p:txBody>
          </p:sp>
          <p:pic>
            <p:nvPicPr>
              <p:cNvPr id="67" name="Picture 14" descr="Idrott, Tåg, Aktiva, Fitnesscenter, Utbildni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3883" y="1312211"/>
                <a:ext cx="1359731" cy="135973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4480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smtClean="0"/>
              <a:t>Ко смо ми</a:t>
            </a:r>
            <a:r>
              <a:rPr lang="sr-Latn-RS" altLang="en-US" smtClean="0"/>
              <a:t>?</a:t>
            </a:r>
            <a:endParaRPr lang="en-GB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07950" y="2455863"/>
            <a:ext cx="8856663" cy="4781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813" eaLnBrk="1" hangingPunct="1">
              <a:spcBef>
                <a:spcPts val="1000"/>
              </a:spcBef>
              <a:buSzPct val="79000"/>
              <a:buFont typeface="Wingdings" panose="05000000000000000000" pitchFamily="2" charset="2"/>
              <a:buChar char="Ø"/>
              <a:defRPr/>
            </a:pPr>
            <a:r>
              <a:rPr lang="ru-RU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 Републички геодетски завод (РГЗ) је посебна организација Републике Србије</a:t>
            </a:r>
            <a:r>
              <a:rPr lang="en-GB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која врши послове државног премера, катастра непокретности</a:t>
            </a:r>
            <a:r>
              <a:rPr lang="en-GB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и управљањем геопросторним подацима на </a:t>
            </a:r>
            <a:r>
              <a:rPr lang="sr-Cyrl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н</a:t>
            </a:r>
            <a:r>
              <a:rPr lang="ru-RU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ационалном нивоу</a:t>
            </a:r>
            <a:r>
              <a:rPr lang="en-GB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.</a:t>
            </a:r>
          </a:p>
          <a:p>
            <a:pPr defTabSz="912813" eaLnBrk="1" hangingPunct="1">
              <a:spcBef>
                <a:spcPts val="1000"/>
              </a:spcBef>
              <a:buSzPct val="79000"/>
              <a:buFont typeface="Wingdings" panose="05000000000000000000" pitchFamily="2" charset="2"/>
              <a:buChar char="Ø"/>
              <a:defRPr/>
            </a:pPr>
            <a:r>
              <a:rPr lang="sr-Cyrl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 РГЗ је </a:t>
            </a:r>
            <a:r>
              <a:rPr lang="sr-Cyrl-RS" altLang="en-US" sz="20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лидер </a:t>
            </a:r>
            <a:r>
              <a:rPr lang="sr-Cyrl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у области геоинформација у Србији</a:t>
            </a:r>
            <a:endParaRPr lang="en-GB" altLang="en-US" sz="20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defTabSz="912813" eaLnBrk="1" hangingPunct="1">
              <a:spcBef>
                <a:spcPts val="1000"/>
              </a:spcBef>
              <a:buSzPct val="79000"/>
              <a:buFont typeface="Wingdings" panose="05000000000000000000" pitchFamily="2" charset="2"/>
              <a:buChar char="Ø"/>
              <a:defRPr/>
            </a:pPr>
            <a:r>
              <a:rPr lang="sr-Cyrl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 Национална контакт </a:t>
            </a:r>
            <a:r>
              <a:rPr lang="sr-Cyrl-RS" altLang="en-US" sz="20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тачка</a:t>
            </a:r>
            <a:r>
              <a:rPr lang="sr-Latn-RS" altLang="en-US" sz="20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INSPIRE</a:t>
            </a:r>
            <a:endParaRPr lang="en-GB" altLang="en-US" sz="20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defTabSz="912813" eaLnBrk="1" hangingPunct="1">
              <a:spcBef>
                <a:spcPts val="1000"/>
              </a:spcBef>
              <a:buSzPct val="79000"/>
              <a:buFont typeface="Wingdings" panose="05000000000000000000" pitchFamily="2" charset="2"/>
              <a:buChar char="Ø"/>
              <a:defRPr/>
            </a:pPr>
            <a:r>
              <a:rPr lang="sr-Cyrl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 Врши мониторинг имплементације </a:t>
            </a:r>
            <a:r>
              <a:rPr lang="en-GB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INSPIRE </a:t>
            </a:r>
            <a:r>
              <a:rPr lang="sr-Cyrl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директиве у Србији</a:t>
            </a:r>
            <a:endParaRPr lang="en-GB" altLang="en-US" sz="20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defTabSz="912813" eaLnBrk="1" hangingPunct="1">
              <a:spcBef>
                <a:spcPts val="1000"/>
              </a:spcBef>
              <a:buSzPct val="79000"/>
              <a:buFont typeface="Wingdings" panose="05000000000000000000" pitchFamily="2" charset="2"/>
              <a:buChar char="Ø"/>
              <a:defRPr/>
            </a:pPr>
            <a:r>
              <a:rPr lang="sr-Cyrl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 Успоставља</a:t>
            </a:r>
            <a:r>
              <a:rPr lang="en-GB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, </a:t>
            </a:r>
            <a:r>
              <a:rPr lang="sr-Cyrl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одржава и управља Националним геопорталом</a:t>
            </a:r>
            <a:endParaRPr lang="en-GB" altLang="en-US" sz="20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defTabSz="912813" eaLnBrk="1" hangingPunct="1">
              <a:spcBef>
                <a:spcPts val="1000"/>
              </a:spcBef>
              <a:buSzPct val="79000"/>
              <a:buFont typeface="Wingdings" panose="05000000000000000000" pitchFamily="2" charset="2"/>
              <a:buChar char="Ø"/>
              <a:defRPr/>
            </a:pPr>
            <a:r>
              <a:rPr lang="sr-Cyrl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 Одржава регистар субјеката</a:t>
            </a:r>
            <a:endParaRPr lang="en-GB" altLang="en-US" sz="20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defTabSz="912813" eaLnBrk="1" hangingPunct="1">
              <a:spcBef>
                <a:spcPts val="1000"/>
              </a:spcBef>
              <a:buSzPct val="79000"/>
              <a:buFont typeface="Wingdings" panose="05000000000000000000" pitchFamily="2" charset="2"/>
              <a:buChar char="Ø"/>
              <a:defRPr/>
            </a:pPr>
            <a:r>
              <a:rPr lang="sr-Cyrl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 Врши мониторинг развоја инфраструктуре просторних података на сви нивоима</a:t>
            </a:r>
            <a:endParaRPr lang="sr-Latn-RS" altLang="en-US" sz="20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defTabSz="912813" eaLnBrk="1" hangingPunct="1">
              <a:spcBef>
                <a:spcPts val="1000"/>
              </a:spcBef>
              <a:buSzPct val="79000"/>
              <a:buFont typeface="Wingdings" panose="05000000000000000000" pitchFamily="2" charset="2"/>
              <a:buChar char="Ø"/>
              <a:defRPr/>
            </a:pPr>
            <a:r>
              <a:rPr lang="sr-Latn-RS" altLang="en-US" sz="2000" dirty="0">
                <a:solidFill>
                  <a:srgbClr val="003366"/>
                </a:solidFill>
                <a:latin typeface="Calibri" panose="020F0502020204030204" pitchFamily="34" charset="0"/>
              </a:rPr>
              <a:t>.........</a:t>
            </a:r>
            <a:endParaRPr lang="en-GB" altLang="en-US" sz="20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defTabSz="912813" eaLnBrk="1" hangingPunct="1">
              <a:spcBef>
                <a:spcPts val="1000"/>
              </a:spcBef>
              <a:buSzPct val="79000"/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052513"/>
            <a:ext cx="91440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5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prezentacija-rgz">
  <a:themeElements>
    <a:clrScheme name="prezentacija-rgz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12_prezentacija-rgz">
      <a:majorFont>
        <a:latin typeface="Calibri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r-Latn-C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r-Latn-C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acija-rgz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-rgz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-rgz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-rgz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-rgz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-rgz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-rgz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-rgz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-rgz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-rgz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</TotalTime>
  <Words>843</Words>
  <Application>Microsoft Office PowerPoint</Application>
  <PresentationFormat>On-screen Show (4:3)</PresentationFormat>
  <Paragraphs>117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</vt:lpstr>
      <vt:lpstr>Futura Bk BT</vt:lpstr>
      <vt:lpstr>Myriad Pro</vt:lpstr>
      <vt:lpstr>Times New Roman</vt:lpstr>
      <vt:lpstr>Trebuchet MS</vt:lpstr>
      <vt:lpstr>Verdana</vt:lpstr>
      <vt:lpstr>Wingdings</vt:lpstr>
      <vt:lpstr>Office Theme</vt:lpstr>
      <vt:lpstr>12_prezentacija-rgz</vt:lpstr>
      <vt:lpstr>Улога Републичког геодетског завода у обезбеђивању ажурних и квалитетних геопросторних података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НИГП</vt:lpstr>
      <vt:lpstr>Ко смо ми?</vt:lpstr>
      <vt:lpstr>  </vt:lpstr>
      <vt:lpstr>Адресни регистар</vt:lpstr>
      <vt:lpstr>Адресни регистар</vt:lpstr>
      <vt:lpstr>Катастар непокретности</vt:lpstr>
      <vt:lpstr>Информациони систем КН</vt:lpstr>
      <vt:lpstr>PowerPoint Presentation</vt:lpstr>
      <vt:lpstr>PowerPoint Presentation</vt:lpstr>
      <vt:lpstr>Дигитална платформа НИГП-а</vt:lpstr>
      <vt:lpstr>Дигитална платформа НИГП-а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Наслов</dc:title>
  <dc:creator>Dragana Bogdanović</dc:creator>
  <cp:lastModifiedBy>Darko Vucetic</cp:lastModifiedBy>
  <cp:revision>214</cp:revision>
  <dcterms:created xsi:type="dcterms:W3CDTF">2011-09-13T07:09:10Z</dcterms:created>
  <dcterms:modified xsi:type="dcterms:W3CDTF">2017-11-13T09:09:11Z</dcterms:modified>
</cp:coreProperties>
</file>