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93" r:id="rId3"/>
    <p:sldId id="294" r:id="rId4"/>
    <p:sldId id="295" r:id="rId5"/>
    <p:sldId id="296" r:id="rId6"/>
    <p:sldId id="278" r:id="rId7"/>
    <p:sldId id="302" r:id="rId8"/>
    <p:sldId id="299" r:id="rId9"/>
    <p:sldId id="300" r:id="rId10"/>
    <p:sldId id="301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4287E-2073-48BD-BC4B-37FC12AFC2D8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E20E8-B455-49C7-9144-28761C91A0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06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sr-Cyrl-RS" sz="2000" dirty="0" smtClean="0"/>
              <a:t>Истражује социјалне појаве и проблеме, делатност и ефекте </a:t>
            </a:r>
            <a:r>
              <a:rPr lang="sr-Cyrl-RS" sz="2000" dirty="0" err="1" smtClean="0"/>
              <a:t>СЗ</a:t>
            </a:r>
            <a:r>
              <a:rPr lang="sr-Cyrl-RS" sz="2000" dirty="0" smtClean="0"/>
              <a:t>, израђује анализе и извештаје у области </a:t>
            </a:r>
            <a:r>
              <a:rPr lang="sr-Cyrl-RS" sz="2000" dirty="0" err="1" smtClean="0"/>
              <a:t>СЗ</a:t>
            </a:r>
            <a:r>
              <a:rPr lang="sr-Cyrl-RS" sz="2000" dirty="0" smtClean="0"/>
              <a:t> и предлаже мере за унапређење </a:t>
            </a:r>
            <a:r>
              <a:rPr lang="sr-Cyrl-RS" sz="2000" dirty="0" err="1" smtClean="0"/>
              <a:t>СЗ</a:t>
            </a:r>
            <a:endParaRPr lang="sr-Cyrl-RS" sz="2000" dirty="0" smtClean="0"/>
          </a:p>
          <a:p>
            <a:pPr lvl="1"/>
            <a:r>
              <a:rPr lang="sr-Cyrl-RS" sz="2000" dirty="0" smtClean="0"/>
              <a:t>Прати квалитет стручног рада и услуга у установама социјалне заштите</a:t>
            </a:r>
          </a:p>
          <a:p>
            <a:pPr lvl="1"/>
            <a:r>
              <a:rPr lang="sr-Cyrl-RS" sz="2000" dirty="0" smtClean="0"/>
              <a:t>Пружа стручну подршку ради унапређења стручног рада</a:t>
            </a:r>
          </a:p>
          <a:p>
            <a:pPr lvl="1"/>
            <a:r>
              <a:rPr lang="sr-Cyrl-RS" sz="2000" dirty="0" smtClean="0"/>
              <a:t>Информише стручну и ширу јавност о спровођењу </a:t>
            </a:r>
            <a:r>
              <a:rPr lang="sr-Cyrl-RS" sz="2000" dirty="0" err="1" smtClean="0"/>
              <a:t>СЗ</a:t>
            </a:r>
            <a:endParaRPr lang="sr-Cyrl-R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E20E8-B455-49C7-9144-28761C91A07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07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E20E8-B455-49C7-9144-28761C91A07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41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4800" b="1" dirty="0" smtClean="0"/>
              <a:t> </a:t>
            </a:r>
            <a:br>
              <a:rPr lang="sr-Cyrl-RS" sz="4800" b="1" dirty="0" smtClean="0"/>
            </a:br>
            <a:r>
              <a:rPr lang="sr-Cyrl-RS" sz="4800" b="1" dirty="0"/>
              <a:t/>
            </a:r>
            <a:br>
              <a:rPr lang="sr-Cyrl-RS" sz="4800" b="1" dirty="0"/>
            </a:br>
            <a:r>
              <a:rPr lang="sr-Cyrl-RS" sz="4800" b="1" dirty="0" smtClean="0"/>
              <a:t/>
            </a:r>
            <a:br>
              <a:rPr lang="sr-Cyrl-RS" sz="4800" b="1" dirty="0" smtClean="0"/>
            </a:br>
            <a:r>
              <a:rPr lang="sr-Cyrl-RS" sz="4800" b="1" dirty="0"/>
              <a:t/>
            </a:r>
            <a:br>
              <a:rPr lang="sr-Cyrl-RS" sz="4800" b="1" dirty="0"/>
            </a:br>
            <a:r>
              <a:rPr lang="sr-Cyrl-RS" sz="4800" b="1" dirty="0" smtClean="0"/>
              <a:t/>
            </a:r>
            <a:br>
              <a:rPr lang="sr-Cyrl-RS" sz="4800" b="1" dirty="0" smtClean="0"/>
            </a:br>
            <a:r>
              <a:rPr lang="sr-Cyrl-RS" sz="4800" b="1" dirty="0"/>
              <a:t/>
            </a:r>
            <a:br>
              <a:rPr lang="sr-Cyrl-RS" sz="4800" b="1" dirty="0"/>
            </a:br>
            <a:r>
              <a:rPr lang="sr-Cyrl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ИНДИКАТОРИ СТАТИСТИКЕ СОЦИЈАЛНЕ ЗАШТИТЕ</a:t>
            </a:r>
            <a:endParaRPr lang="sr-Latn-R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7800" y="1533883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Cyrl-RS" dirty="0" smtClean="0">
                <a:solidFill>
                  <a:srgbClr val="04617B"/>
                </a:solidFill>
              </a:rPr>
              <a:t>	</a:t>
            </a:r>
            <a:r>
              <a:rPr lang="sr-Cyrl-RS" sz="2000" dirty="0" smtClean="0">
                <a:solidFill>
                  <a:srgbClr val="04617B"/>
                </a:solidFill>
              </a:rPr>
              <a:t>Републички </a:t>
            </a:r>
            <a:r>
              <a:rPr lang="sr-Cyrl-RS" sz="2000" dirty="0">
                <a:solidFill>
                  <a:srgbClr val="04617B"/>
                </a:solidFill>
              </a:rPr>
              <a:t>завод за социјалну заштиту</a:t>
            </a:r>
            <a:endParaRPr lang="sr-Latn-RS" sz="2000" dirty="0"/>
          </a:p>
        </p:txBody>
      </p:sp>
    </p:spTree>
    <p:extLst>
      <p:ext uri="{BB962C8B-B14F-4D97-AF65-F5344CB8AC3E}">
        <p14:creationId xmlns:p14="http://schemas.microsoft.com/office/powerpoint/2010/main" val="25025011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+mn-lt"/>
              </a:rPr>
              <a:t>Примена метода </a:t>
            </a:r>
            <a:r>
              <a:rPr lang="sr-Cyrl-RS" sz="3200" dirty="0" err="1" smtClean="0">
                <a:latin typeface="+mn-lt"/>
              </a:rPr>
              <a:t>триангулације</a:t>
            </a:r>
            <a:endParaRPr lang="en-US" sz="3200" dirty="0">
              <a:latin typeface="+mn-lt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dirty="0" smtClean="0"/>
              <a:t>интеграција </a:t>
            </a:r>
            <a:r>
              <a:rPr lang="sr-Cyrl-RS" dirty="0"/>
              <a:t>различитих </a:t>
            </a:r>
            <a:r>
              <a:rPr lang="sr-Cyrl-RS" dirty="0" smtClean="0"/>
              <a:t>података, теорија </a:t>
            </a:r>
            <a:r>
              <a:rPr lang="sr-Cyrl-RS" dirty="0"/>
              <a:t>и </a:t>
            </a:r>
            <a:r>
              <a:rPr lang="sr-Cyrl-RS" dirty="0" smtClean="0"/>
              <a:t>метода</a:t>
            </a:r>
            <a:r>
              <a:rPr lang="en-US" dirty="0" smtClean="0"/>
              <a:t> </a:t>
            </a:r>
            <a:r>
              <a:rPr lang="sr-Cyrl-RS" dirty="0"/>
              <a:t>како би се дошло до прецизнијег описа с више аспеката размотреног, схваћеног и објашњеног стања одређене друштвене појаве. </a:t>
            </a:r>
            <a:endParaRPr lang="en-US" dirty="0" smtClean="0"/>
          </a:p>
          <a:p>
            <a:pPr marL="0" indent="0">
              <a:buNone/>
            </a:pPr>
            <a:r>
              <a:rPr lang="sr-Cyrl-RS" dirty="0" smtClean="0"/>
              <a:t>Разлози примене:</a:t>
            </a:r>
          </a:p>
          <a:p>
            <a:pPr marL="514350" indent="-514350">
              <a:buAutoNum type="arabicPeriod"/>
            </a:pPr>
            <a:r>
              <a:rPr lang="sr-Cyrl-RS" dirty="0" smtClean="0"/>
              <a:t>Богатство </a:t>
            </a:r>
            <a:r>
              <a:rPr lang="sr-Cyrl-RS" dirty="0"/>
              <a:t>друштвене стварности од истраживача тражи богатство </a:t>
            </a:r>
            <a:r>
              <a:rPr lang="sr-Cyrl-RS" dirty="0" smtClean="0"/>
              <a:t>приступа</a:t>
            </a:r>
          </a:p>
          <a:p>
            <a:pPr marL="514350" indent="-514350">
              <a:buAutoNum type="arabicPeriod"/>
            </a:pPr>
            <a:r>
              <a:rPr lang="sr-Cyrl-RS" dirty="0"/>
              <a:t>П</a:t>
            </a:r>
            <a:r>
              <a:rPr lang="sr-Cyrl-RS" dirty="0" smtClean="0"/>
              <a:t>ревладавају се недоречености </a:t>
            </a:r>
            <a:r>
              <a:rPr lang="sr-Cyrl-RS" dirty="0"/>
              <a:t>одређених </a:t>
            </a:r>
            <a:r>
              <a:rPr lang="sr-Cyrl-RS" dirty="0" smtClean="0"/>
              <a:t>теорија и метода које не омогућују потпун увид у неки проблем</a:t>
            </a:r>
          </a:p>
          <a:p>
            <a:pPr marL="514350" indent="-514350">
              <a:buAutoNum type="arabicPeriod"/>
            </a:pPr>
            <a:r>
              <a:rPr lang="sr-Cyrl-RS" dirty="0" smtClean="0"/>
              <a:t>Превазилази се „</a:t>
            </a:r>
            <a:r>
              <a:rPr lang="sr-Cyrl-RS" dirty="0" err="1" smtClean="0"/>
              <a:t>несавршеност</a:t>
            </a:r>
            <a:r>
              <a:rPr lang="sr-Cyrl-RS" dirty="0"/>
              <a:t>“ </a:t>
            </a:r>
            <a:r>
              <a:rPr lang="sr-Cyrl-RS" dirty="0" smtClean="0"/>
              <a:t>података</a:t>
            </a:r>
          </a:p>
          <a:p>
            <a:pPr marL="0" indent="0">
              <a:buNone/>
            </a:pPr>
            <a:r>
              <a:rPr lang="sr-Cyrl-RS" dirty="0" smtClean="0"/>
              <a:t>Корист примене </a:t>
            </a:r>
            <a:r>
              <a:rPr lang="sr-Cyrl-RS" dirty="0" err="1" smtClean="0"/>
              <a:t>триангулације</a:t>
            </a:r>
            <a:r>
              <a:rPr lang="sr-Cyrl-RS" dirty="0" smtClean="0"/>
              <a:t> - критика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1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 algn="r">
              <a:buNone/>
            </a:pPr>
            <a:r>
              <a:rPr lang="sr-Cyrl-RS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Хвала </a:t>
            </a:r>
            <a:r>
              <a:rPr lang="sr-Cyrl-RS" sz="24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на </a:t>
            </a:r>
            <a:r>
              <a:rPr lang="sr-Cyrl-RS" sz="24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пажњи</a:t>
            </a:r>
            <a:endParaRPr lang="sr-Latn-CS" sz="2400" dirty="0">
              <a:solidFill>
                <a:schemeClr val="bg2">
                  <a:lumMod val="25000"/>
                </a:schemeClr>
              </a:solidFill>
              <a:latin typeface="Cambria" pitchFamily="18" charset="0"/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	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Cambria" pitchFamily="18" charset="0"/>
              </a:rPr>
              <a:t>	</a:t>
            </a:r>
            <a:endParaRPr lang="sr-Latn-RS" sz="2400" dirty="0">
              <a:solidFill>
                <a:schemeClr val="bg2">
                  <a:lumMod val="25000"/>
                </a:schemeClr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07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Cyrl-RS" sz="3200" dirty="0" smtClean="0">
                <a:latin typeface="Calibri" pitchFamily="34" charset="0"/>
                <a:cs typeface="Calibri" pitchFamily="34" charset="0"/>
              </a:rPr>
              <a:t>Статистика социјалне заштите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Систем </a:t>
            </a:r>
            <a:r>
              <a:rPr lang="ru-RU" dirty="0"/>
              <a:t>социјалне заштите </a:t>
            </a:r>
            <a:r>
              <a:rPr lang="ru-RU" dirty="0" smtClean="0"/>
              <a:t>оријентисан </a:t>
            </a:r>
            <a:r>
              <a:rPr lang="ru-RU" dirty="0"/>
              <a:t>је на:</a:t>
            </a:r>
          </a:p>
          <a:p>
            <a:pPr lvl="1"/>
            <a:r>
              <a:rPr lang="ru-RU" sz="2000" dirty="0"/>
              <a:t>остваривање минималне материјалне сигурности и независности, </a:t>
            </a:r>
          </a:p>
          <a:p>
            <a:pPr lvl="1"/>
            <a:r>
              <a:rPr lang="ru-RU" sz="2000" dirty="0"/>
              <a:t>отклањање последица социјалне искључености и </a:t>
            </a:r>
          </a:p>
          <a:p>
            <a:pPr lvl="1"/>
            <a:r>
              <a:rPr lang="ru-RU" sz="2000" dirty="0"/>
              <a:t>превенцију и санирање последица злостављања, занемаривања и експлоатације. </a:t>
            </a:r>
            <a:endParaRPr lang="sr-Cyrl-RS" sz="2000" dirty="0" smtClean="0"/>
          </a:p>
          <a:p>
            <a:r>
              <a:rPr lang="sr-Cyrl-RS" dirty="0" smtClean="0"/>
              <a:t>Остваривање циљева социјалне заштите, делатност и субјекти социјалне заштите су уређени нормативним </a:t>
            </a:r>
            <a:r>
              <a:rPr lang="sr-Cyrl-RS" dirty="0" smtClean="0"/>
              <a:t>оквиром</a:t>
            </a:r>
          </a:p>
          <a:p>
            <a:r>
              <a:rPr lang="sr-Cyrl-RS" dirty="0" smtClean="0"/>
              <a:t>Основа статистике социјалне заштите – нормативни оквир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5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Calibri" pitchFamily="34" charset="0"/>
                <a:cs typeface="Calibri" pitchFamily="34" charset="0"/>
              </a:rPr>
              <a:t>Нормативни оквир 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Закон о социјалној заштити</a:t>
            </a:r>
          </a:p>
          <a:p>
            <a:r>
              <a:rPr lang="sr-Cyrl-RS" dirty="0" smtClean="0"/>
              <a:t>Породични закон</a:t>
            </a:r>
          </a:p>
          <a:p>
            <a:r>
              <a:rPr lang="sr-Cyrl-RS" dirty="0" smtClean="0"/>
              <a:t>Закон о финансијској подршци породици са децом</a:t>
            </a:r>
          </a:p>
          <a:p>
            <a:r>
              <a:rPr lang="sr-Cyrl-RS" dirty="0" smtClean="0"/>
              <a:t>Закон о спречавању насиља у породици</a:t>
            </a:r>
          </a:p>
          <a:p>
            <a:r>
              <a:rPr lang="sr-Cyrl-RS" dirty="0" smtClean="0"/>
              <a:t>Закон о малолетним учиниоцима кривичних дела</a:t>
            </a:r>
          </a:p>
          <a:p>
            <a:r>
              <a:rPr lang="sr-Cyrl-RS" dirty="0" smtClean="0"/>
              <a:t>Други закони</a:t>
            </a:r>
          </a:p>
          <a:p>
            <a:pPr lvl="1"/>
            <a:r>
              <a:rPr lang="sr-Cyrl-RS" dirty="0" smtClean="0"/>
              <a:t>Правилници</a:t>
            </a:r>
          </a:p>
          <a:p>
            <a:pPr lvl="1"/>
            <a:r>
              <a:rPr lang="sr-Cyrl-RS" dirty="0" smtClean="0"/>
              <a:t>Уредбе</a:t>
            </a:r>
          </a:p>
        </p:txBody>
      </p:sp>
    </p:spTree>
    <p:extLst>
      <p:ext uri="{BB962C8B-B14F-4D97-AF65-F5344CB8AC3E}">
        <p14:creationId xmlns:p14="http://schemas.microsoft.com/office/powerpoint/2010/main" val="46241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Calibri" pitchFamily="34" charset="0"/>
                <a:cs typeface="Calibri" pitchFamily="34" charset="0"/>
              </a:rPr>
              <a:t>Извори података за статистику </a:t>
            </a:r>
            <a:r>
              <a:rPr lang="sr-Cyrl-RS" sz="3200" dirty="0" smtClean="0">
                <a:latin typeface="Calibri" pitchFamily="34" charset="0"/>
                <a:cs typeface="Calibri" pitchFamily="34" charset="0"/>
              </a:rPr>
              <a:t>социјалне заштите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i="1" dirty="0" smtClean="0"/>
              <a:t>сви </a:t>
            </a:r>
            <a:r>
              <a:rPr lang="sr-Cyrl-RS" i="1" dirty="0" smtClean="0"/>
              <a:t>субјекти социјалне заштите који обављају делатност у оквиру система на републичком и локалном нивоу</a:t>
            </a:r>
          </a:p>
          <a:p>
            <a:pPr lvl="1"/>
            <a:r>
              <a:rPr lang="sr-Cyrl-RS" dirty="0" smtClean="0"/>
              <a:t>Центри за социјални рад</a:t>
            </a:r>
          </a:p>
          <a:p>
            <a:pPr lvl="1"/>
            <a:r>
              <a:rPr lang="sr-Cyrl-RS" dirty="0" smtClean="0"/>
              <a:t>Установе социјалне заштите  за смештај корисника</a:t>
            </a:r>
          </a:p>
          <a:p>
            <a:pPr lvl="1"/>
            <a:r>
              <a:rPr lang="sr-Cyrl-RS" dirty="0" smtClean="0"/>
              <a:t>Центри за породични смештај и усвојење</a:t>
            </a:r>
          </a:p>
          <a:p>
            <a:pPr lvl="1"/>
            <a:r>
              <a:rPr lang="sr-Cyrl-RS" dirty="0" smtClean="0"/>
              <a:t>Лиценцирани пружаоци локалних услуга социјалне заштите </a:t>
            </a:r>
          </a:p>
          <a:p>
            <a:pPr lvl="1"/>
            <a:r>
              <a:rPr lang="sr-Cyrl-RS" dirty="0" smtClean="0"/>
              <a:t>Градски секретаријати за дечију и социјалну заштиту (Дечији додатак)</a:t>
            </a:r>
          </a:p>
          <a:p>
            <a:pPr lvl="1"/>
            <a:r>
              <a:rPr lang="sr-Cyrl-RS" dirty="0" smtClean="0"/>
              <a:t>Јединице локалне самоуправе (наменски трансфери</a:t>
            </a:r>
            <a:r>
              <a:rPr lang="sr-Cyrl-RS" dirty="0" smtClean="0"/>
              <a:t>)</a:t>
            </a:r>
            <a:endParaRPr lang="sr-Cyrl-RS" dirty="0" smtClean="0"/>
          </a:p>
        </p:txBody>
      </p:sp>
    </p:spTree>
    <p:extLst>
      <p:ext uri="{BB962C8B-B14F-4D97-AF65-F5344CB8AC3E}">
        <p14:creationId xmlns:p14="http://schemas.microsoft.com/office/powerpoint/2010/main" val="319121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Calibri" pitchFamily="34" charset="0"/>
                <a:cs typeface="Calibri" pitchFamily="34" charset="0"/>
              </a:rPr>
              <a:t>Одговорни произвођачи статистике социјалне заштите – </a:t>
            </a:r>
            <a:r>
              <a:rPr lang="sr-Cyrl-RS" sz="3200" dirty="0" err="1" smtClean="0">
                <a:latin typeface="Calibri" pitchFamily="34" charset="0"/>
                <a:cs typeface="Calibri" pitchFamily="34" charset="0"/>
              </a:rPr>
              <a:t>МРЗБСП</a:t>
            </a:r>
            <a:r>
              <a:rPr lang="sr-Cyrl-RS" sz="3200" dirty="0" smtClean="0">
                <a:latin typeface="Calibri" pitchFamily="34" charset="0"/>
                <a:cs typeface="Calibri" pitchFamily="34" charset="0"/>
              </a:rPr>
              <a:t> и </a:t>
            </a:r>
            <a:r>
              <a:rPr lang="sr-Cyrl-RS" sz="3200" dirty="0" err="1" smtClean="0">
                <a:latin typeface="Calibri" pitchFamily="34" charset="0"/>
                <a:cs typeface="Calibri" pitchFamily="34" charset="0"/>
              </a:rPr>
              <a:t>РЗСЗ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err="1" smtClean="0"/>
              <a:t>РЗСЗ</a:t>
            </a:r>
            <a:r>
              <a:rPr lang="sr-Cyrl-RS" dirty="0" smtClean="0"/>
              <a:t> – установа у социјалној заштити основана за обављање развојних, саветодавних, истраживачких и других стручних </a:t>
            </a:r>
            <a:r>
              <a:rPr lang="sr-Cyrl-RS" dirty="0" smtClean="0"/>
              <a:t>послова</a:t>
            </a:r>
          </a:p>
          <a:p>
            <a:r>
              <a:rPr lang="sr-Cyrl-RS" dirty="0" smtClean="0"/>
              <a:t>Статистика социјалне заштите се заснива на административним подацима и подацима добијеним примењеним истраживањима</a:t>
            </a:r>
            <a:endParaRPr lang="sr-Cyrl-RS" dirty="0" smtClean="0"/>
          </a:p>
        </p:txBody>
      </p:sp>
    </p:spTree>
    <p:extLst>
      <p:ext uri="{BB962C8B-B14F-4D97-AF65-F5344CB8AC3E}">
        <p14:creationId xmlns:p14="http://schemas.microsoft.com/office/powerpoint/2010/main" val="191833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РЗСЗ</a:t>
            </a:r>
            <a:r>
              <a:rPr lang="sr-Cyrl-R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КАО ОДГОВОРНИ ПРОИЗВОЂАЧ СТАТИСТИКЕ СОЦИЈАЛНЕ ЗАШТИТЕ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1900" dirty="0" smtClean="0"/>
              <a:t>Стратешки </a:t>
            </a:r>
            <a:r>
              <a:rPr lang="sr-Cyrl-RS" sz="1900" dirty="0"/>
              <a:t>циљ: Примена методологије </a:t>
            </a:r>
            <a:r>
              <a:rPr lang="sr-Cyrl-RS" sz="1900" dirty="0" smtClean="0"/>
              <a:t>праћења </a:t>
            </a:r>
            <a:r>
              <a:rPr lang="sr-Cyrl-RS" sz="1900" dirty="0"/>
              <a:t>за </a:t>
            </a:r>
            <a:r>
              <a:rPr lang="sr-Cyrl-RS" sz="1900" dirty="0" smtClean="0"/>
              <a:t>истраживање и анализу </a:t>
            </a:r>
            <a:r>
              <a:rPr lang="sr-Cyrl-RS" sz="1900" dirty="0"/>
              <a:t>друштвених појава, социјалних проблема и ефеката мера, права и услуга социјалне заштите као основе у процесима доношења одлука на националном и локалном </a:t>
            </a:r>
            <a:r>
              <a:rPr lang="sr-Cyrl-RS" sz="1900" dirty="0" smtClean="0"/>
              <a:t>нивоу и креирање </a:t>
            </a:r>
            <a:r>
              <a:rPr lang="sr-Cyrl-RS" sz="1900" dirty="0"/>
              <a:t>социјалне </a:t>
            </a:r>
            <a:r>
              <a:rPr lang="sr-Cyrl-RS" sz="1900" dirty="0" smtClean="0"/>
              <a:t>политике Активности:</a:t>
            </a:r>
            <a:endParaRPr lang="en-US" sz="1900" dirty="0"/>
          </a:p>
          <a:p>
            <a:pPr lvl="6"/>
            <a:r>
              <a:rPr lang="sr-Cyrl-RS" dirty="0" smtClean="0"/>
              <a:t>Развој </a:t>
            </a:r>
            <a:r>
              <a:rPr lang="sr-Cyrl-RS" dirty="0" smtClean="0"/>
              <a:t>методологија праћења – административни подаци</a:t>
            </a:r>
            <a:endParaRPr lang="sr-Cyrl-RS" dirty="0" smtClean="0"/>
          </a:p>
          <a:p>
            <a:pPr lvl="6"/>
            <a:r>
              <a:rPr lang="sr-Cyrl-RS" dirty="0" smtClean="0"/>
              <a:t>Формулисање индикатора </a:t>
            </a:r>
            <a:r>
              <a:rPr lang="sr-Cyrl-RS" dirty="0"/>
              <a:t>социјалне заштите </a:t>
            </a:r>
          </a:p>
          <a:p>
            <a:pPr lvl="6"/>
            <a:r>
              <a:rPr lang="sr-Cyrl-RS" dirty="0" smtClean="0"/>
              <a:t>Израда инструмената за праћење и извештавање установа </a:t>
            </a:r>
            <a:r>
              <a:rPr lang="sr-Cyrl-RS" dirty="0"/>
              <a:t>социјалне </a:t>
            </a:r>
            <a:r>
              <a:rPr lang="sr-Cyrl-RS" dirty="0" smtClean="0"/>
              <a:t>заштите и локалних </a:t>
            </a:r>
            <a:r>
              <a:rPr lang="sr-Cyrl-RS" dirty="0" err="1" smtClean="0"/>
              <a:t>пружалаца</a:t>
            </a:r>
            <a:r>
              <a:rPr lang="sr-Cyrl-RS" dirty="0" smtClean="0"/>
              <a:t> услуга </a:t>
            </a:r>
          </a:p>
          <a:p>
            <a:pPr lvl="6"/>
            <a:r>
              <a:rPr lang="sr-Cyrl-RS" dirty="0" smtClean="0"/>
              <a:t>Прикупљање </a:t>
            </a:r>
            <a:r>
              <a:rPr lang="sr-Cyrl-RS" dirty="0"/>
              <a:t>и обрада података </a:t>
            </a:r>
            <a:endParaRPr lang="sr-Cyrl-RS" dirty="0" smtClean="0"/>
          </a:p>
          <a:p>
            <a:pPr lvl="6"/>
            <a:r>
              <a:rPr lang="sr-Cyrl-RS" dirty="0" smtClean="0"/>
              <a:t>Израда </a:t>
            </a:r>
            <a:r>
              <a:rPr lang="sr-Cyrl-RS" dirty="0"/>
              <a:t>извештаја и </a:t>
            </a:r>
            <a:r>
              <a:rPr lang="sr-Cyrl-RS" dirty="0" smtClean="0"/>
              <a:t>анализа</a:t>
            </a:r>
            <a:endParaRPr lang="sr-Cyrl-R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61700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Calibri" pitchFamily="34" charset="0"/>
                <a:cs typeface="Calibri" pitchFamily="34" charset="0"/>
              </a:rPr>
              <a:t>Индикатори Социјалне заштите - методологија</a:t>
            </a:r>
            <a:endParaRPr lang="en-US" sz="32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8153158"/>
              </p:ext>
            </p:extLst>
          </p:nvPr>
        </p:nvGraphicFramePr>
        <p:xfrm>
          <a:off x="457200" y="1935161"/>
          <a:ext cx="8229600" cy="45723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43200"/>
                <a:gridCol w="2743200"/>
                <a:gridCol w="2743200"/>
              </a:tblGrid>
              <a:tr h="884239">
                <a:tc>
                  <a:txBody>
                    <a:bodyPr/>
                    <a:lstStyle/>
                    <a:p>
                      <a:r>
                        <a:rPr lang="sr-Cyrl-RS" dirty="0" smtClean="0"/>
                        <a:t>ИНДИКАТОРИ ОБУХВАТА И ДОСТУПНОСТИ </a:t>
                      </a:r>
                      <a:r>
                        <a:rPr lang="sr-Cyrl-RS" dirty="0" err="1" smtClean="0"/>
                        <a:t>СЗ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ИНДИКАТОРИ</a:t>
                      </a:r>
                      <a:r>
                        <a:rPr lang="sr-Cyrl-RS" baseline="0" dirty="0" smtClean="0"/>
                        <a:t> КАПАЦИТЕТА </a:t>
                      </a:r>
                      <a:r>
                        <a:rPr lang="sr-Cyrl-RS" baseline="0" dirty="0" err="1" smtClean="0"/>
                        <a:t>СЗ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ИНДИКАТОРИ</a:t>
                      </a:r>
                      <a:r>
                        <a:rPr lang="sr-Cyrl-RS" baseline="0" dirty="0" smtClean="0"/>
                        <a:t> ЕФЕКАТА </a:t>
                      </a:r>
                      <a:r>
                        <a:rPr lang="sr-Cyrl-RS" baseline="0" dirty="0" err="1" smtClean="0"/>
                        <a:t>СЗ</a:t>
                      </a:r>
                      <a:endParaRPr lang="en-US" dirty="0"/>
                    </a:p>
                  </a:txBody>
                  <a:tcPr/>
                </a:tc>
              </a:tr>
              <a:tr h="1310746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r-Cyrl-RS" baseline="0" dirty="0" smtClean="0"/>
                        <a:t>ОБУХВАТ: Које кориснике систем </a:t>
                      </a:r>
                      <a:r>
                        <a:rPr lang="sr-Cyrl-RS" baseline="0" dirty="0" err="1" smtClean="0"/>
                        <a:t>СЗ</a:t>
                      </a:r>
                      <a:r>
                        <a:rPr lang="sr-Cyrl-RS" baseline="0" dirty="0" smtClean="0"/>
                        <a:t> обухвата?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sr-Cyrl-RS" sz="1400" i="1" baseline="0" dirty="0" smtClean="0"/>
                        <a:t>Индикатор: нпр. Број корисника </a:t>
                      </a:r>
                      <a:r>
                        <a:rPr lang="sr-Cyrl-RS" sz="1400" i="1" baseline="0" dirty="0" err="1" smtClean="0"/>
                        <a:t>ЦСР</a:t>
                      </a:r>
                      <a:r>
                        <a:rPr lang="sr-Cyrl-RS" sz="1400" i="1" baseline="0" dirty="0" smtClean="0"/>
                        <a:t>, број корисника смештаја, итд.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r-Cyrl-RS" dirty="0" smtClean="0"/>
                        <a:t>Људски</a:t>
                      </a:r>
                      <a:r>
                        <a:rPr lang="sr-Cyrl-RS" baseline="0" dirty="0" smtClean="0"/>
                        <a:t> ресурси за пружање услуга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i="1" baseline="0" dirty="0" smtClean="0"/>
                        <a:t>Индикатор: нпр. Број </a:t>
                      </a:r>
                      <a:r>
                        <a:rPr lang="ru-RU" sz="1400" i="1" baseline="0" dirty="0" smtClean="0"/>
                        <a:t>стручних радника у центру за социјални рад у односу на број становника у општини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r-Cyrl-RS" dirty="0" smtClean="0"/>
                        <a:t>Праћење</a:t>
                      </a:r>
                      <a:r>
                        <a:rPr lang="sr-Cyrl-RS" baseline="0" dirty="0" smtClean="0"/>
                        <a:t> квалитета стручног рада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/>
                        <a:t>Индикатор: нпр. Однос између броја корисника социјалне заштите и стручних радника ЦСР </a:t>
                      </a:r>
                      <a:endParaRPr lang="en-US" sz="1400" i="1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en-US" dirty="0"/>
                    </a:p>
                  </a:txBody>
                  <a:tcPr/>
                </a:tc>
              </a:tr>
              <a:tr h="1310746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r-Cyrl-RS" dirty="0" smtClean="0"/>
                        <a:t>ДОСТУПНОСТ: Докле</a:t>
                      </a:r>
                      <a:r>
                        <a:rPr lang="sr-Cyrl-RS" baseline="0" dirty="0" smtClean="0"/>
                        <a:t> се пружа систем?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i="1" baseline="0" dirty="0" smtClean="0"/>
                        <a:t>Индикатор: нпр. Учешће корисника новчаних социјалних давања у популацији општине?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sr-Cyrl-RS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r-Cyrl-RS" dirty="0" smtClean="0"/>
                        <a:t>Други</a:t>
                      </a:r>
                      <a:r>
                        <a:rPr lang="sr-Cyrl-RS" baseline="0" dirty="0" smtClean="0"/>
                        <a:t> р</a:t>
                      </a:r>
                      <a:r>
                        <a:rPr lang="sr-Cyrl-RS" dirty="0" smtClean="0"/>
                        <a:t>есурси</a:t>
                      </a:r>
                      <a:r>
                        <a:rPr lang="sr-Cyrl-RS" baseline="0" dirty="0" smtClean="0"/>
                        <a:t> за пружање услуга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400" i="1" baseline="0" dirty="0" smtClean="0"/>
                        <a:t>Индикатор: нпр. Број </a:t>
                      </a:r>
                      <a:r>
                        <a:rPr lang="sr-Cyrl-RS" sz="1400" i="1" baseline="0" dirty="0" err="1" smtClean="0"/>
                        <a:t>пружалаца</a:t>
                      </a:r>
                      <a:r>
                        <a:rPr lang="sr-Cyrl-RS" sz="1400" i="1" baseline="0" dirty="0" smtClean="0"/>
                        <a:t> услуга смештаја за децу са сметњама у развоју</a:t>
                      </a:r>
                      <a:endParaRPr lang="en-US" sz="1400" dirty="0" smtClean="0"/>
                    </a:p>
                    <a:p>
                      <a:pPr marL="0" indent="0">
                        <a:buFontTx/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sr-Cyrl-RS" sz="1800" i="0" dirty="0" smtClean="0"/>
                        <a:t>Праћење квалитета услуга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/>
                        <a:t>Индикатор: нпр. Број </a:t>
                      </a:r>
                      <a:r>
                        <a:rPr lang="ru-RU" sz="1400" i="1" baseline="0" dirty="0" smtClean="0"/>
                        <a:t>пружалаца дневних услуга у заједници који испуњавају структуралне и функционалне стандарде прописане Правилником</a:t>
                      </a:r>
                      <a:endParaRPr lang="en-US" sz="1800" i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88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dirty="0" smtClean="0">
                <a:latin typeface="Calibri" pitchFamily="34" charset="0"/>
                <a:cs typeface="Calibri" pitchFamily="34" charset="0"/>
              </a:rPr>
              <a:t>План </a:t>
            </a:r>
            <a:r>
              <a:rPr lang="sr-Cyrl-RS" sz="3200" dirty="0" smtClean="0">
                <a:latin typeface="Calibri" pitchFamily="34" charset="0"/>
                <a:cs typeface="Calibri" pitchFamily="34" charset="0"/>
              </a:rPr>
              <a:t>званичне статистике  </a:t>
            </a:r>
            <a:r>
              <a:rPr lang="sr-Cyrl-RS" sz="3200" dirty="0">
                <a:latin typeface="Calibri" pitchFamily="34" charset="0"/>
                <a:cs typeface="Calibri" pitchFamily="34" charset="0"/>
              </a:rPr>
              <a:t>– </a:t>
            </a:r>
            <a:r>
              <a:rPr lang="sr-Cyrl-RS" sz="3200" dirty="0" err="1">
                <a:latin typeface="Calibri" pitchFamily="34" charset="0"/>
                <a:cs typeface="Calibri" pitchFamily="34" charset="0"/>
              </a:rPr>
              <a:t>МРЗБСП</a:t>
            </a:r>
            <a:r>
              <a:rPr lang="sr-Cyrl-RS" sz="3200" dirty="0">
                <a:latin typeface="Calibri" pitchFamily="34" charset="0"/>
                <a:cs typeface="Calibri" pitchFamily="34" charset="0"/>
              </a:rPr>
              <a:t> и </a:t>
            </a:r>
            <a:r>
              <a:rPr lang="sr-Cyrl-RS" sz="3200" dirty="0" err="1" smtClean="0">
                <a:latin typeface="Calibri" pitchFamily="34" charset="0"/>
                <a:cs typeface="Calibri" pitchFamily="34" charset="0"/>
              </a:rPr>
              <a:t>РЗСЗ</a:t>
            </a:r>
            <a:r>
              <a:rPr lang="en-US" sz="32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3200" dirty="0" smtClean="0">
                <a:latin typeface="Calibri" pitchFamily="34" charset="0"/>
                <a:cs typeface="Calibri" pitchFamily="34" charset="0"/>
              </a:rPr>
              <a:t>као одговорни </a:t>
            </a:r>
            <a:r>
              <a:rPr lang="sr-Cyrl-RS" sz="3200" dirty="0">
                <a:latin typeface="Calibri" pitchFamily="34" charset="0"/>
                <a:cs typeface="Calibri" pitchFamily="34" charset="0"/>
              </a:rPr>
              <a:t>произвођачи статистике социјалне заштите 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 err="1" smtClean="0"/>
              <a:t>РЗСЗ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sr-Cyrl-RS" dirty="0" err="1" smtClean="0"/>
              <a:t>МРЗБСП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705834714"/>
              </p:ext>
            </p:extLst>
          </p:nvPr>
        </p:nvGraphicFramePr>
        <p:xfrm>
          <a:off x="533401" y="2508364"/>
          <a:ext cx="3853112" cy="3846513"/>
        </p:xfrm>
        <a:graphic>
          <a:graphicData uri="http://schemas.openxmlformats.org/drawingml/2006/table">
            <a:tbl>
              <a:tblPr/>
              <a:tblGrid>
                <a:gridCol w="1752600"/>
                <a:gridCol w="2100512"/>
              </a:tblGrid>
              <a:tr h="9405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Истраживање о корисницима и услугама, правима и мерама социјалне заштите</a:t>
                      </a:r>
                    </a:p>
                  </a:txBody>
                  <a:tcPr marL="7019" marR="7019" marT="701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Подаци о стању и кретању броја корисника ЦСР, према полу и старости; деца и пунолетни корисници према старосним групама и корисничким групама, запослени у Центрима за социјални рад према стручном профилу и облику ангажовања</a:t>
                      </a:r>
                    </a:p>
                  </a:txBody>
                  <a:tcPr marL="7019" marR="7019" marT="701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80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Истраживање о установама за децу и младе</a:t>
                      </a:r>
                    </a:p>
                  </a:txBody>
                  <a:tcPr marL="7019" marR="7019" marT="701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Број установа за смештај деце и младих према врсти установе; структура корисника према старосним групама и полу, структура нових корисника установа, нови корисници према разлогу за смештај у установу, корисници према врстама сметњи у развоју/инвалидитета, менталним тешкоћама, корисници којима је престао смештај према разлогу престанка смештаја, запослени у установама према врсти установе и врсти посла</a:t>
                      </a:r>
                    </a:p>
                  </a:txBody>
                  <a:tcPr marL="7019" marR="7019" marT="701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787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Истраживање о установама за одрасле и старије</a:t>
                      </a:r>
                    </a:p>
                  </a:txBody>
                  <a:tcPr marL="7019" marR="7019" marT="701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Број установа за смештај одраслих и старијих према врсти установе; структура корисника према старосним групама и полу, структура нових корисника установа, нови корисници према разлогу смештаја у установу, корисници према врстама инвалидитета и менталних тешкоћа, корисници којима је престао смештај према разлогу престанка смештаја, запослени у установама према врсти установе и врсти посла</a:t>
                      </a:r>
                    </a:p>
                  </a:txBody>
                  <a:tcPr marL="7019" marR="7019" marT="7019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06674086"/>
              </p:ext>
            </p:extLst>
          </p:nvPr>
        </p:nvGraphicFramePr>
        <p:xfrm>
          <a:off x="4572001" y="2514601"/>
          <a:ext cx="4114800" cy="914399"/>
        </p:xfrm>
        <a:graphic>
          <a:graphicData uri="http://schemas.openxmlformats.org/drawingml/2006/table">
            <a:tbl>
              <a:tblPr/>
              <a:tblGrid>
                <a:gridCol w="2509978"/>
                <a:gridCol w="1604822"/>
              </a:tblGrid>
              <a:tr h="91439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Истраживање о корисницима додатка на децу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Segoe UI"/>
                      </a:endParaRPr>
                    </a:p>
                  </a:txBody>
                  <a:tcPr marL="7430" marR="7430" marT="7430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/>
                        </a:rPr>
                        <a:t>Број корисника и број деце који су остварили право на дечији додатак</a:t>
                      </a:r>
                    </a:p>
                  </a:txBody>
                  <a:tcPr marL="7430" marR="7430" marT="7430" marB="0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03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600" dirty="0" smtClean="0">
                <a:latin typeface="+mn-lt"/>
              </a:rPr>
              <a:t>Под-области статистике </a:t>
            </a:r>
            <a:r>
              <a:rPr lang="sr-Cyrl-RS" sz="3600" dirty="0" err="1" smtClean="0">
                <a:latin typeface="+mn-lt"/>
              </a:rPr>
              <a:t>СЗ</a:t>
            </a:r>
            <a:endParaRPr lang="en-US" sz="3600" dirty="0">
              <a:solidFill>
                <a:schemeClr val="tx1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 smtClean="0"/>
          </a:p>
          <a:p>
            <a:r>
              <a:rPr lang="sr-Cyrl-RS" dirty="0" err="1" smtClean="0"/>
              <a:t>РЗСЗ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20000"/>
          </a:bodyPr>
          <a:lstStyle/>
          <a:p>
            <a:endParaRPr lang="sr-Cyrl-RS" dirty="0" smtClean="0"/>
          </a:p>
          <a:p>
            <a:r>
              <a:rPr lang="sr-Cyrl-RS" dirty="0" err="1" smtClean="0"/>
              <a:t>МРЗБСП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6400" dirty="0"/>
              <a:t>КАПАЦИТЕТИ </a:t>
            </a:r>
            <a:r>
              <a:rPr lang="sr-Cyrl-RS" sz="6400" dirty="0" smtClean="0"/>
              <a:t>ЗА ПРУЖАЊЕ УСЛУГА</a:t>
            </a:r>
            <a:r>
              <a:rPr lang="ru-RU" sz="6400" dirty="0" smtClean="0"/>
              <a:t> </a:t>
            </a:r>
          </a:p>
          <a:p>
            <a:pPr lvl="1"/>
            <a:r>
              <a:rPr lang="ru-RU" sz="5600" dirty="0" smtClean="0"/>
              <a:t>ЉУДСКИ РЕСУРСИ</a:t>
            </a:r>
          </a:p>
          <a:p>
            <a:pPr lvl="1"/>
            <a:r>
              <a:rPr lang="ru-RU" sz="5600" dirty="0" smtClean="0"/>
              <a:t>ДРУГИ РЕСУРСИ (нпр. капацитети домског смештаја)</a:t>
            </a:r>
            <a:r>
              <a:rPr lang="ru-RU" sz="6400" dirty="0" smtClean="0"/>
              <a:t> </a:t>
            </a:r>
          </a:p>
          <a:p>
            <a:r>
              <a:rPr lang="ru-RU" sz="6400" dirty="0"/>
              <a:t>КОРИСНИЦИ  СОЦИЈАЛНЕ </a:t>
            </a:r>
            <a:r>
              <a:rPr lang="ru-RU" sz="6400" dirty="0" smtClean="0"/>
              <a:t>ЗАШТИТЕ </a:t>
            </a:r>
          </a:p>
          <a:p>
            <a:r>
              <a:rPr lang="ru-RU" sz="6400" dirty="0" smtClean="0"/>
              <a:t>ОСТВАРИВАЊЕ ЈАВНИХ ОВЛАШЋЕЊА</a:t>
            </a:r>
          </a:p>
          <a:p>
            <a:pPr lvl="1"/>
            <a:r>
              <a:rPr lang="ru-RU" sz="5600" dirty="0" smtClean="0"/>
              <a:t>Материјална </a:t>
            </a:r>
            <a:r>
              <a:rPr lang="ru-RU" sz="5600" dirty="0"/>
              <a:t>подршка</a:t>
            </a:r>
          </a:p>
          <a:p>
            <a:pPr lvl="1"/>
            <a:r>
              <a:rPr lang="ru-RU" sz="5600" dirty="0" smtClean="0"/>
              <a:t>Старатељска </a:t>
            </a:r>
            <a:r>
              <a:rPr lang="ru-RU" sz="5600" dirty="0"/>
              <a:t>заштита</a:t>
            </a:r>
          </a:p>
          <a:p>
            <a:pPr lvl="1"/>
            <a:r>
              <a:rPr lang="ru-RU" sz="5600" dirty="0" smtClean="0"/>
              <a:t>Смештај </a:t>
            </a:r>
            <a:r>
              <a:rPr lang="ru-RU" sz="5600" dirty="0"/>
              <a:t>корисника у систему социјалне </a:t>
            </a:r>
            <a:r>
              <a:rPr lang="ru-RU" sz="5600" dirty="0" smtClean="0"/>
              <a:t>заштите </a:t>
            </a:r>
            <a:r>
              <a:rPr lang="ru-RU" sz="7200" dirty="0" smtClean="0"/>
              <a:t>(</a:t>
            </a:r>
            <a:r>
              <a:rPr lang="ru-RU" sz="5600" dirty="0" smtClean="0"/>
              <a:t>Породични и домски смештај)</a:t>
            </a:r>
            <a:endParaRPr lang="ru-RU" sz="5600" dirty="0"/>
          </a:p>
          <a:p>
            <a:pPr lvl="1"/>
            <a:r>
              <a:rPr lang="ru-RU" sz="5600" dirty="0" smtClean="0"/>
              <a:t>Усвојење</a:t>
            </a:r>
            <a:endParaRPr lang="ru-RU" sz="5600" dirty="0"/>
          </a:p>
          <a:p>
            <a:pPr lvl="1"/>
            <a:r>
              <a:rPr lang="ru-RU" sz="5600" dirty="0" smtClean="0"/>
              <a:t>Заштита </a:t>
            </a:r>
            <a:r>
              <a:rPr lang="ru-RU" sz="5600" dirty="0"/>
              <a:t>од насиља</a:t>
            </a:r>
          </a:p>
          <a:p>
            <a:pPr lvl="1"/>
            <a:r>
              <a:rPr lang="ru-RU" sz="5600" dirty="0" smtClean="0"/>
              <a:t>Заштита </a:t>
            </a:r>
            <a:r>
              <a:rPr lang="ru-RU" sz="5600" dirty="0"/>
              <a:t>малолетника са проблемима у понашању</a:t>
            </a:r>
          </a:p>
          <a:p>
            <a:pPr lvl="1"/>
            <a:r>
              <a:rPr lang="ru-RU" sz="5600" dirty="0" smtClean="0"/>
              <a:t>Вршење </a:t>
            </a:r>
            <a:r>
              <a:rPr lang="ru-RU" sz="5600" dirty="0"/>
              <a:t>родитељског </a:t>
            </a:r>
            <a:r>
              <a:rPr lang="ru-RU" sz="5600" dirty="0" smtClean="0"/>
              <a:t>права</a:t>
            </a:r>
            <a:endParaRPr lang="ru-RU" sz="5600" dirty="0"/>
          </a:p>
          <a:p>
            <a:r>
              <a:rPr lang="ru-RU" sz="6400" dirty="0"/>
              <a:t>УСЛУГЕ СОЦИЈАЛНЕ ЗАШТИТЕ У ЗАЈЕДНИЦИ</a:t>
            </a:r>
          </a:p>
          <a:p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57776676"/>
              </p:ext>
            </p:extLst>
          </p:nvPr>
        </p:nvGraphicFramePr>
        <p:xfrm>
          <a:off x="4812665" y="2362199"/>
          <a:ext cx="3706495" cy="608266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706495"/>
              </a:tblGrid>
              <a:tr h="48873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sr-Cyrl-RS" sz="1600" dirty="0" smtClean="0"/>
                        <a:t>Новчана</a:t>
                      </a:r>
                      <a:r>
                        <a:rPr lang="sr-Cyrl-RS" sz="1600" baseline="0" dirty="0" smtClean="0"/>
                        <a:t> социјална помоћ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sr-Cyrl-R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Дечији додатак</a:t>
                      </a:r>
                      <a:endParaRPr kumimoji="0"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sr-Cyrl-R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Додатак за негу и помоћ другог лица (основни и увећани)</a:t>
                      </a:r>
                      <a:endParaRPr kumimoji="0"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sr-Cyrl-R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Родитељски додатак</a:t>
                      </a:r>
                      <a:endParaRPr kumimoji="0"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sr-Cyrl-R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Посебна новчана надокнада</a:t>
                      </a:r>
                      <a:endParaRPr kumimoji="0"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sr-Cyrl-R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Накнада зараде за време породиљског одсуства, одсуства са рада ради неге детета и одсуства са рада ради посебне неге детета</a:t>
                      </a:r>
                      <a:endParaRPr kumimoji="0"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sr-Cyrl-R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Накнада трошкова боравка у предшколској установи (за децу без родитељског старања и децу са сметњама у развоју)</a:t>
                      </a:r>
                      <a:endParaRPr kumimoji="0"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sr-Cyrl-R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Смештај у установу социјалне заштите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sr-Cyrl-R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Породични смештај</a:t>
                      </a:r>
                      <a:endParaRPr kumimoji="0" lang="en-US" sz="16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 marL="68580" marR="68580" marT="9525" marB="0"/>
                </a:tc>
              </a:tr>
              <a:tr h="2988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9525" marB="0"/>
                </a:tc>
              </a:tr>
              <a:tr h="2988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9525" marB="0"/>
                </a:tc>
              </a:tr>
              <a:tr h="2988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9525" marB="0"/>
                </a:tc>
              </a:tr>
              <a:tr h="2988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50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1572</TotalTime>
  <Words>871</Words>
  <Application>Microsoft Office PowerPoint</Application>
  <PresentationFormat>On-screen Show (4:3)</PresentationFormat>
  <Paragraphs>107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       ИНДИКАТОРИ СТАТИСТИКЕ СОЦИЈАЛНЕ ЗАШТИТЕ</vt:lpstr>
      <vt:lpstr>Статистика социјалне заштите</vt:lpstr>
      <vt:lpstr>Нормативни оквир </vt:lpstr>
      <vt:lpstr>Извори података за статистику социјалне заштите</vt:lpstr>
      <vt:lpstr>Одговорни произвођачи статистике социјалне заштите – МРЗБСП и РЗСЗ</vt:lpstr>
      <vt:lpstr>РЗСЗ КАО ОДГОВОРНИ ПРОИЗВОЂАЧ СТАТИСТИКЕ СОЦИЈАЛНЕ ЗАШТИТЕ </vt:lpstr>
      <vt:lpstr>Индикатори Социјалне заштите - методологија</vt:lpstr>
      <vt:lpstr>План званичне статистике  – МРЗБСП и РЗСЗ као одговорни произвођачи статистике социјалне заштите </vt:lpstr>
      <vt:lpstr>Под-области статистике СЗ</vt:lpstr>
      <vt:lpstr>Примена метода триангулације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„Подршка породици са децом“</dc:title>
  <dc:creator>Vladica A.</dc:creator>
  <cp:lastModifiedBy>Mirjana</cp:lastModifiedBy>
  <cp:revision>222</cp:revision>
  <dcterms:created xsi:type="dcterms:W3CDTF">2006-08-16T00:00:00Z</dcterms:created>
  <dcterms:modified xsi:type="dcterms:W3CDTF">2017-11-10T11:32:40Z</dcterms:modified>
</cp:coreProperties>
</file>