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35"/>
  </p:notesMasterIdLst>
  <p:sldIdLst>
    <p:sldId id="372" r:id="rId2"/>
    <p:sldId id="425" r:id="rId3"/>
    <p:sldId id="412" r:id="rId4"/>
    <p:sldId id="450" r:id="rId5"/>
    <p:sldId id="414" r:id="rId6"/>
    <p:sldId id="429" r:id="rId7"/>
    <p:sldId id="430" r:id="rId8"/>
    <p:sldId id="421" r:id="rId9"/>
    <p:sldId id="432" r:id="rId10"/>
    <p:sldId id="415" r:id="rId11"/>
    <p:sldId id="433" r:id="rId12"/>
    <p:sldId id="416" r:id="rId13"/>
    <p:sldId id="434" r:id="rId14"/>
    <p:sldId id="420" r:id="rId15"/>
    <p:sldId id="440" r:id="rId16"/>
    <p:sldId id="453" r:id="rId17"/>
    <p:sldId id="417" r:id="rId18"/>
    <p:sldId id="442" r:id="rId19"/>
    <p:sldId id="454" r:id="rId20"/>
    <p:sldId id="423" r:id="rId21"/>
    <p:sldId id="443" r:id="rId22"/>
    <p:sldId id="455" r:id="rId23"/>
    <p:sldId id="424" r:id="rId24"/>
    <p:sldId id="444" r:id="rId25"/>
    <p:sldId id="419" r:id="rId26"/>
    <p:sldId id="436" r:id="rId27"/>
    <p:sldId id="437" r:id="rId28"/>
    <p:sldId id="438" r:id="rId29"/>
    <p:sldId id="439" r:id="rId30"/>
    <p:sldId id="441" r:id="rId31"/>
    <p:sldId id="451" r:id="rId32"/>
    <p:sldId id="452" r:id="rId33"/>
    <p:sldId id="456" r:id="rId34"/>
  </p:sldIdLst>
  <p:sldSz cx="9144000" cy="5715000" type="screen16x10"/>
  <p:notesSz cx="6980238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CCFFFF"/>
    <a:srgbClr val="CCFFCC"/>
    <a:srgbClr val="0000FF"/>
    <a:srgbClr val="66FFFF"/>
    <a:srgbClr val="820000"/>
    <a:srgbClr val="700000"/>
    <a:srgbClr val="8E0000"/>
    <a:srgbClr val="26D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6433" autoAdjust="0"/>
  </p:normalViewPr>
  <p:slideViewPr>
    <p:cSldViewPr>
      <p:cViewPr varScale="1">
        <p:scale>
          <a:sx n="136" d="100"/>
          <a:sy n="136" d="100"/>
        </p:scale>
        <p:origin x="120" y="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-30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 sz="11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ПРОСЕЧНА СТАРОСТ СВИХ КОРИСНИКА </a:t>
            </a:r>
            <a:r>
              <a:rPr lang="en-US" sz="1100" b="0" i="0" u="sng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СТАРОСНЕ</a:t>
            </a:r>
            <a:r>
              <a:rPr lang="en-US" sz="11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 ПЕНЗИЈЕ</a:t>
            </a:r>
          </a:p>
        </c:rich>
      </c:tx>
      <c:layout>
        <c:manualLayout>
          <c:xMode val="edge"/>
          <c:yMode val="edge"/>
          <c:x val="0.25174852595780406"/>
          <c:y val="2.835542141672518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1.7482537380874606E-2"/>
          <c:y val="0.10964093295956862"/>
          <c:w val="0.96270505844016163"/>
          <c:h val="0.75425400432530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1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2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3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4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5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6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7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Sheet3!$A$93:$B$112</c:f>
              <c:multiLvlStrCache>
                <c:ptCount val="20"/>
                <c:lvl>
                  <c:pt idx="0">
                    <c:v>2012</c:v>
                  </c:pt>
                  <c:pt idx="1">
                    <c:v>2013</c:v>
                  </c:pt>
                  <c:pt idx="2">
                    <c:v>2014</c:v>
                  </c:pt>
                  <c:pt idx="3">
                    <c:v>2015</c:v>
                  </c:pt>
                  <c:pt idx="4">
                    <c:v>2016</c:v>
                  </c:pt>
                  <c:pt idx="5">
                    <c:v>2012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2016</c:v>
                  </c:pt>
                  <c:pt idx="10">
                    <c:v>2012</c:v>
                  </c:pt>
                  <c:pt idx="11">
                    <c:v>2013</c:v>
                  </c:pt>
                  <c:pt idx="12">
                    <c:v>2014</c:v>
                  </c:pt>
                  <c:pt idx="13">
                    <c:v>2015</c:v>
                  </c:pt>
                  <c:pt idx="14">
                    <c:v>2016</c:v>
                  </c:pt>
                  <c:pt idx="15">
                    <c:v>2012</c:v>
                  </c:pt>
                  <c:pt idx="16">
                    <c:v>2013</c:v>
                  </c:pt>
                  <c:pt idx="17">
                    <c:v>2014</c:v>
                  </c:pt>
                  <c:pt idx="18">
                    <c:v>2015</c:v>
                  </c:pt>
                  <c:pt idx="19">
                    <c:v>2016</c:v>
                  </c:pt>
                </c:lvl>
                <c:lvl>
                  <c:pt idx="0">
                    <c:v>ЗАПОСЛЕНИ</c:v>
                  </c:pt>
                  <c:pt idx="5">
                    <c:v>САМОСТАЛНЕ ДЕЛАТНОСТИ</c:v>
                  </c:pt>
                  <c:pt idx="10">
                    <c:v>ПОЉОПРИВРЕДНИЦИ</c:v>
                  </c:pt>
                  <c:pt idx="15">
                    <c:v>СВЕ КАТЕГОРИЈЕ</c:v>
                  </c:pt>
                </c:lvl>
              </c:multiLvlStrCache>
            </c:multiLvlStrRef>
          </c:cat>
          <c:val>
            <c:numRef>
              <c:f>Sheet3!$D$93:$D$112</c:f>
              <c:numCache>
                <c:formatCode>General</c:formatCode>
                <c:ptCount val="20"/>
                <c:pt idx="0">
                  <c:v>68</c:v>
                </c:pt>
                <c:pt idx="1">
                  <c:v>69</c:v>
                </c:pt>
                <c:pt idx="2">
                  <c:v>69</c:v>
                </c:pt>
                <c:pt idx="3" formatCode="0">
                  <c:v>69.3</c:v>
                </c:pt>
                <c:pt idx="4" formatCode="0">
                  <c:v>69.760000000000005</c:v>
                </c:pt>
                <c:pt idx="5">
                  <c:v>67</c:v>
                </c:pt>
                <c:pt idx="6">
                  <c:v>67</c:v>
                </c:pt>
                <c:pt idx="7">
                  <c:v>68</c:v>
                </c:pt>
                <c:pt idx="8" formatCode="0">
                  <c:v>67.75</c:v>
                </c:pt>
                <c:pt idx="9" formatCode="0">
                  <c:v>68.22</c:v>
                </c:pt>
                <c:pt idx="10">
                  <c:v>73</c:v>
                </c:pt>
                <c:pt idx="11">
                  <c:v>74</c:v>
                </c:pt>
                <c:pt idx="12">
                  <c:v>74</c:v>
                </c:pt>
                <c:pt idx="13" formatCode="0">
                  <c:v>74.430000000000007</c:v>
                </c:pt>
                <c:pt idx="14" formatCode="0">
                  <c:v>74.91</c:v>
                </c:pt>
                <c:pt idx="15">
                  <c:v>69</c:v>
                </c:pt>
                <c:pt idx="16">
                  <c:v>69</c:v>
                </c:pt>
                <c:pt idx="17">
                  <c:v>70</c:v>
                </c:pt>
                <c:pt idx="18" formatCode="0">
                  <c:v>70.040000000000006</c:v>
                </c:pt>
                <c:pt idx="19" formatCode="0">
                  <c:v>70.459999999999994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41477792"/>
        <c:axId val="241478184"/>
      </c:barChart>
      <c:catAx>
        <c:axId val="241477792"/>
        <c:scaling>
          <c:orientation val="minMax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41478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1478184"/>
        <c:scaling>
          <c:orientation val="minMax"/>
          <c:min val="54"/>
        </c:scaling>
        <c:delete val="1"/>
        <c:axPos val="l"/>
        <c:numFmt formatCode="General" sourceLinked="1"/>
        <c:majorTickMark val="out"/>
        <c:minorTickMark val="none"/>
        <c:tickLblPos val="nextTo"/>
        <c:crossAx val="2414777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  <a:effectLst>
      <a:outerShdw dist="35921" dir="2700000" algn="br">
        <a:srgbClr val="000000"/>
      </a:outerShdw>
    </a:effectLst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5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 sz="1075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ПРОСЕЧАН СТАЖ НОВИХ КОРИСНИКА </a:t>
            </a:r>
            <a:r>
              <a:rPr lang="en-US" sz="1075" b="0" i="0" u="sng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СТАРОСНЕ</a:t>
            </a:r>
            <a:r>
              <a:rPr lang="en-US" sz="1075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 ПЕНЗИЈЕ</a:t>
            </a:r>
          </a:p>
        </c:rich>
      </c:tx>
      <c:layout>
        <c:manualLayout>
          <c:xMode val="edge"/>
          <c:yMode val="edge"/>
          <c:x val="0.31330058369569475"/>
          <c:y val="2.796051161384459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1.083744363716308E-2"/>
          <c:y val="9.8684210526315791E-2"/>
          <c:w val="0.96945859445167915"/>
          <c:h val="0.7286184210526315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"/>
            <c:invertIfNegative val="1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xmlns:mc="http://schemas.openxmlformats.org/markup-compatibility/2006" xmlns:a14="http://schemas.microsoft.com/office/drawing/2010/main" val="FFFF99" mc:Ignorable="a14" a14:legacySpreadsheetColorIndex="43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xmlns:mc="http://schemas.openxmlformats.org/markup-compatibility/2006" xmlns:a14="http://schemas.microsoft.com/office/drawing/2010/main" val="FFFF99" mc:Ignorable="a14" a14:legacySpreadsheetColorIndex="43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xmlns:mc="http://schemas.openxmlformats.org/markup-compatibility/2006" xmlns:a14="http://schemas.microsoft.com/office/drawing/2010/main" val="FFFF99" mc:Ignorable="a14" a14:legacySpreadsheetColorIndex="43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xmlns:mc="http://schemas.openxmlformats.org/markup-compatibility/2006" xmlns:a14="http://schemas.microsoft.com/office/drawing/2010/main" val="FFFF99" mc:Ignorable="a14" a14:legacySpreadsheetColorIndex="43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9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FFFF99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0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1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CCFFFF"/>
                </a:bgClr>
              </a:pattFill>
              <a:ln w="12700">
                <a:solidFill>
                  <a:schemeClr val="tx1"/>
                </a:solidFill>
                <a:prstDash val="solid"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3"/>
            <c:invertIfNegative val="0"/>
            <c:bubble3D val="0"/>
            <c:spPr>
              <a:pattFill prst="divot">
                <a:fgClr>
                  <a:srgbClr val="FF0000"/>
                </a:fgClr>
                <a:bgClr>
                  <a:srgbClr val="CCFFFF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4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5"/>
            <c:invertIfNegative val="0"/>
            <c:bubble3D val="0"/>
            <c:spPr>
              <a:pattFill prst="divot">
                <a:fgClr>
                  <a:srgbClr val="FF0000"/>
                </a:fgClr>
                <a:bgClr>
                  <a:srgbClr val="CCFFFF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6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7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CCFFFF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8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9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CCFFFF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1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CCFFCC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2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3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CCFFCC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4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5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CCFFCC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6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7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CCFFCC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8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9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CCFFCC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0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1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F2F2F2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2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3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F2F2F2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4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5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F2F2F2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6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7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F2F2F2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8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9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F2F2F2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1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val="CCFFCC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2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3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xmlns:mc="http://schemas.openxmlformats.org/markup-compatibility/2006" xmlns:a14="http://schemas.microsoft.com/office/drawing/2010/main" val="C0C0C0" mc:Ignorable="a14" a14:legacySpreadsheetColorIndex="22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4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5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xmlns:mc="http://schemas.openxmlformats.org/markup-compatibility/2006" xmlns:a14="http://schemas.microsoft.com/office/drawing/2010/main" val="C0C0C0" mc:Ignorable="a14" a14:legacySpreadsheetColorIndex="22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6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7"/>
            <c:invertIfNegative val="0"/>
            <c:bubble3D val="0"/>
            <c:spPr>
              <a:pattFill prst="divot">
                <a:fgClr>
                  <a:srgbClr xmlns:mc="http://schemas.openxmlformats.org/markup-compatibility/2006" xmlns:a14="http://schemas.microsoft.com/office/drawing/2010/main" val="FF0000" mc:Ignorable="a14" a14:legacySpreadsheetColorIndex="10"/>
                </a:fgClr>
                <a:bgClr>
                  <a:srgbClr xmlns:mc="http://schemas.openxmlformats.org/markup-compatibility/2006" xmlns:a14="http://schemas.microsoft.com/office/drawing/2010/main" val="C0C0C0" mc:Ignorable="a14" a14:legacySpreadsheetColorIndex="22"/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8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9"/>
            <c:invertIfNegative val="0"/>
            <c:bubble3D val="0"/>
            <c:spPr>
              <a:pattFill prst="divot">
                <a:fgClr>
                  <a:srgbClr val="FF0000"/>
                </a:fgClr>
                <a:bgClr>
                  <a:schemeClr val="bg1">
                    <a:lumMod val="75000"/>
                  </a:schemeClr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0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1"/>
            <c:invertIfNegative val="0"/>
            <c:bubble3D val="0"/>
            <c:spPr>
              <a:pattFill prst="divot">
                <a:fgClr>
                  <a:srgbClr val="FF0000"/>
                </a:fgClr>
                <a:bgClr>
                  <a:schemeClr val="bg1">
                    <a:lumMod val="75000"/>
                  </a:schemeClr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2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3"/>
            <c:invertIfNegative val="0"/>
            <c:bubble3D val="0"/>
            <c:spPr>
              <a:pattFill prst="divot">
                <a:fgClr>
                  <a:srgbClr val="FF0000"/>
                </a:fgClr>
                <a:bgClr>
                  <a:schemeClr val="bg1">
                    <a:lumMod val="75000"/>
                  </a:schemeClr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5"/>
            <c:invertIfNegative val="0"/>
            <c:bubble3D val="0"/>
            <c:spPr>
              <a:pattFill prst="divot">
                <a:fgClr>
                  <a:srgbClr val="FF0000"/>
                </a:fgClr>
                <a:bgClr>
                  <a:schemeClr val="bg1">
                    <a:lumMod val="75000"/>
                  </a:schemeClr>
                </a:bgClr>
              </a:pattFill>
              <a:ln w="1270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14"/>
              <c:spPr>
                <a:solidFill>
                  <a:schemeClr val="bg1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'Sheet3 (2)'!$B$106:$D$145</c:f>
              <c:multiLvlStrCache>
                <c:ptCount val="40"/>
                <c:lvl>
                  <c:pt idx="0">
                    <c:v>М</c:v>
                  </c:pt>
                  <c:pt idx="1">
                    <c:v>Ж</c:v>
                  </c:pt>
                  <c:pt idx="2">
                    <c:v>М</c:v>
                  </c:pt>
                  <c:pt idx="3">
                    <c:v>Ж</c:v>
                  </c:pt>
                  <c:pt idx="4">
                    <c:v>М</c:v>
                  </c:pt>
                  <c:pt idx="5">
                    <c:v>Ж</c:v>
                  </c:pt>
                  <c:pt idx="6">
                    <c:v>М</c:v>
                  </c:pt>
                  <c:pt idx="7">
                    <c:v>Ж</c:v>
                  </c:pt>
                  <c:pt idx="8">
                    <c:v>М</c:v>
                  </c:pt>
                  <c:pt idx="9">
                    <c:v>Ж</c:v>
                  </c:pt>
                  <c:pt idx="10">
                    <c:v>М</c:v>
                  </c:pt>
                  <c:pt idx="11">
                    <c:v>Ж</c:v>
                  </c:pt>
                  <c:pt idx="12">
                    <c:v>М</c:v>
                  </c:pt>
                  <c:pt idx="13">
                    <c:v>Ж</c:v>
                  </c:pt>
                  <c:pt idx="14">
                    <c:v>М</c:v>
                  </c:pt>
                  <c:pt idx="15">
                    <c:v>Ж</c:v>
                  </c:pt>
                  <c:pt idx="16">
                    <c:v>М</c:v>
                  </c:pt>
                  <c:pt idx="17">
                    <c:v>Ж</c:v>
                  </c:pt>
                  <c:pt idx="18">
                    <c:v>М</c:v>
                  </c:pt>
                  <c:pt idx="19">
                    <c:v>Ж</c:v>
                  </c:pt>
                  <c:pt idx="20">
                    <c:v>М</c:v>
                  </c:pt>
                  <c:pt idx="21">
                    <c:v>Ж</c:v>
                  </c:pt>
                  <c:pt idx="22">
                    <c:v>М</c:v>
                  </c:pt>
                  <c:pt idx="23">
                    <c:v>Ж</c:v>
                  </c:pt>
                  <c:pt idx="24">
                    <c:v>М</c:v>
                  </c:pt>
                  <c:pt idx="25">
                    <c:v>Ж</c:v>
                  </c:pt>
                  <c:pt idx="26">
                    <c:v>М</c:v>
                  </c:pt>
                  <c:pt idx="27">
                    <c:v>Ж</c:v>
                  </c:pt>
                  <c:pt idx="28">
                    <c:v>М</c:v>
                  </c:pt>
                  <c:pt idx="29">
                    <c:v>Ж</c:v>
                  </c:pt>
                  <c:pt idx="30">
                    <c:v>М</c:v>
                  </c:pt>
                  <c:pt idx="31">
                    <c:v>Ж</c:v>
                  </c:pt>
                  <c:pt idx="32">
                    <c:v>М</c:v>
                  </c:pt>
                  <c:pt idx="33">
                    <c:v>Ж</c:v>
                  </c:pt>
                  <c:pt idx="34">
                    <c:v>М</c:v>
                  </c:pt>
                  <c:pt idx="35">
                    <c:v>Ж</c:v>
                  </c:pt>
                  <c:pt idx="36">
                    <c:v>М</c:v>
                  </c:pt>
                  <c:pt idx="37">
                    <c:v>Ж</c:v>
                  </c:pt>
                  <c:pt idx="38">
                    <c:v>М</c:v>
                  </c:pt>
                  <c:pt idx="39">
                    <c:v>Ж</c:v>
                  </c:pt>
                </c:lvl>
                <c:lvl>
                  <c:pt idx="0">
                    <c:v>2012</c:v>
                  </c:pt>
                  <c:pt idx="2">
                    <c:v>2013</c:v>
                  </c:pt>
                  <c:pt idx="4">
                    <c:v>2014</c:v>
                  </c:pt>
                  <c:pt idx="6">
                    <c:v>2015</c:v>
                  </c:pt>
                  <c:pt idx="8">
                    <c:v>2016</c:v>
                  </c:pt>
                  <c:pt idx="10">
                    <c:v>2012</c:v>
                  </c:pt>
                  <c:pt idx="12">
                    <c:v>2013</c:v>
                  </c:pt>
                  <c:pt idx="14">
                    <c:v>2014</c:v>
                  </c:pt>
                  <c:pt idx="16">
                    <c:v>2015</c:v>
                  </c:pt>
                  <c:pt idx="18">
                    <c:v>2016</c:v>
                  </c:pt>
                  <c:pt idx="20">
                    <c:v>2012</c:v>
                  </c:pt>
                  <c:pt idx="22">
                    <c:v>2013</c:v>
                  </c:pt>
                  <c:pt idx="24">
                    <c:v>2014</c:v>
                  </c:pt>
                  <c:pt idx="26">
                    <c:v>2015</c:v>
                  </c:pt>
                  <c:pt idx="28">
                    <c:v>2016</c:v>
                  </c:pt>
                  <c:pt idx="30">
                    <c:v>2012</c:v>
                  </c:pt>
                  <c:pt idx="32">
                    <c:v>2013</c:v>
                  </c:pt>
                  <c:pt idx="34">
                    <c:v>2014</c:v>
                  </c:pt>
                  <c:pt idx="36">
                    <c:v>2015</c:v>
                  </c:pt>
                  <c:pt idx="38">
                    <c:v>2016</c:v>
                  </c:pt>
                </c:lvl>
                <c:lvl>
                  <c:pt idx="0">
                    <c:v>ЗАПОСЛЕНИ</c:v>
                  </c:pt>
                  <c:pt idx="10">
                    <c:v>САМОСТАЛНЕ ДЕЛАТНОСТИ</c:v>
                  </c:pt>
                  <c:pt idx="20">
                    <c:v>ПОЉОПРИВРЕДНИЦИ</c:v>
                  </c:pt>
                  <c:pt idx="30">
                    <c:v>СВЕ КАТЕГОРИЈЕ</c:v>
                  </c:pt>
                </c:lvl>
              </c:multiLvlStrCache>
            </c:multiLvlStrRef>
          </c:cat>
          <c:val>
            <c:numRef>
              <c:f>'Sheet3 (2)'!$E$106:$E$145</c:f>
              <c:numCache>
                <c:formatCode>General</c:formatCode>
                <c:ptCount val="40"/>
                <c:pt idx="0">
                  <c:v>36</c:v>
                </c:pt>
                <c:pt idx="1">
                  <c:v>30</c:v>
                </c:pt>
                <c:pt idx="2">
                  <c:v>35</c:v>
                </c:pt>
                <c:pt idx="3">
                  <c:v>29</c:v>
                </c:pt>
                <c:pt idx="4">
                  <c:v>36</c:v>
                </c:pt>
                <c:pt idx="5">
                  <c:v>30</c:v>
                </c:pt>
                <c:pt idx="6" formatCode="0">
                  <c:v>34.07</c:v>
                </c:pt>
                <c:pt idx="7" formatCode="0">
                  <c:v>28.76</c:v>
                </c:pt>
                <c:pt idx="8" formatCode="0">
                  <c:v>34</c:v>
                </c:pt>
                <c:pt idx="9" formatCode="0">
                  <c:v>30</c:v>
                </c:pt>
                <c:pt idx="10">
                  <c:v>34</c:v>
                </c:pt>
                <c:pt idx="11">
                  <c:v>29</c:v>
                </c:pt>
                <c:pt idx="12">
                  <c:v>33</c:v>
                </c:pt>
                <c:pt idx="13">
                  <c:v>27</c:v>
                </c:pt>
                <c:pt idx="14">
                  <c:v>33</c:v>
                </c:pt>
                <c:pt idx="15">
                  <c:v>28</c:v>
                </c:pt>
                <c:pt idx="16" formatCode="0">
                  <c:v>31.65</c:v>
                </c:pt>
                <c:pt idx="17" formatCode="0">
                  <c:v>26.5</c:v>
                </c:pt>
                <c:pt idx="18" formatCode="0">
                  <c:v>31</c:v>
                </c:pt>
                <c:pt idx="19" formatCode="0">
                  <c:v>27</c:v>
                </c:pt>
                <c:pt idx="20">
                  <c:v>23</c:v>
                </c:pt>
                <c:pt idx="21">
                  <c:v>19</c:v>
                </c:pt>
                <c:pt idx="22">
                  <c:v>23</c:v>
                </c:pt>
                <c:pt idx="23">
                  <c:v>18</c:v>
                </c:pt>
                <c:pt idx="24">
                  <c:v>24</c:v>
                </c:pt>
                <c:pt idx="25">
                  <c:v>19</c:v>
                </c:pt>
                <c:pt idx="26" formatCode="0">
                  <c:v>22.59</c:v>
                </c:pt>
                <c:pt idx="27" formatCode="0">
                  <c:v>18.7</c:v>
                </c:pt>
                <c:pt idx="28" formatCode="0">
                  <c:v>23</c:v>
                </c:pt>
                <c:pt idx="29" formatCode="0">
                  <c:v>19</c:v>
                </c:pt>
                <c:pt idx="30">
                  <c:v>35</c:v>
                </c:pt>
                <c:pt idx="31">
                  <c:v>29</c:v>
                </c:pt>
                <c:pt idx="32">
                  <c:v>35</c:v>
                </c:pt>
                <c:pt idx="33">
                  <c:v>28</c:v>
                </c:pt>
                <c:pt idx="34">
                  <c:v>35</c:v>
                </c:pt>
                <c:pt idx="35">
                  <c:v>29</c:v>
                </c:pt>
                <c:pt idx="36" formatCode="0">
                  <c:v>32.979999999999997</c:v>
                </c:pt>
                <c:pt idx="37" formatCode="0">
                  <c:v>27.6</c:v>
                </c:pt>
                <c:pt idx="38">
                  <c:v>33</c:v>
                </c:pt>
                <c:pt idx="39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overlap val="-1"/>
        <c:axId val="241479360"/>
        <c:axId val="244276488"/>
      </c:barChart>
      <c:catAx>
        <c:axId val="241479360"/>
        <c:scaling>
          <c:orientation val="minMax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44276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4276488"/>
        <c:scaling>
          <c:orientation val="minMax"/>
          <c:max val="6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2414793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  <a:effectLst>
      <a:outerShdw dist="35921" dir="2700000" algn="br">
        <a:srgbClr val="000000"/>
      </a:outerShdw>
    </a:effectLst>
  </c:spPr>
  <c:txPr>
    <a:bodyPr/>
    <a:lstStyle/>
    <a:p>
      <a:pPr>
        <a:defRPr sz="185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25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 sz="1175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ПРОСЕЧНО КОРИШЋЕЊЕ </a:t>
            </a:r>
            <a:r>
              <a:rPr lang="en-US" sz="1175" b="0" i="0" u="sng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СТАРОСНЕ</a:t>
            </a:r>
            <a:r>
              <a:rPr lang="en-US" sz="1175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 ПЕНЗИЈЕ</a:t>
            </a:r>
          </a:p>
        </c:rich>
      </c:tx>
      <c:layout>
        <c:manualLayout>
          <c:xMode val="edge"/>
          <c:yMode val="edge"/>
          <c:x val="0.29794556502355013"/>
          <c:y val="2.966101694915254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1.7123306760250295E-2"/>
          <c:y val="0.20550868717381071"/>
          <c:w val="0.96347139371008328"/>
          <c:h val="0.627119292819051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'Sheet3 (2)'!$B$82:$B$101</c:f>
              <c:strCache>
                <c:ptCount val="20"/>
                <c:pt idx="0">
                  <c:v>ЗАПОСЛЕНИ</c:v>
                </c:pt>
                <c:pt idx="5">
                  <c:v>САМОСТАЛНЕ ДЕЛАТНОСТИ</c:v>
                </c:pt>
                <c:pt idx="10">
                  <c:v>ПОЉОПРИВРЕДНИЦИ</c:v>
                </c:pt>
                <c:pt idx="15">
                  <c:v>СВЕ КАТЕГОРИЈЕ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1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2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3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4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5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6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7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5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('Sheet3 (2)'!$B$82:$C$101,'Sheet3 (2)'!$E$82:$E$101)</c:f>
              <c:multiLvlStrCache>
                <c:ptCount val="40"/>
                <c:lvl>
                  <c:pt idx="0">
                    <c:v>2012</c:v>
                  </c:pt>
                  <c:pt idx="1">
                    <c:v>2013</c:v>
                  </c:pt>
                  <c:pt idx="2">
                    <c:v>2014</c:v>
                  </c:pt>
                  <c:pt idx="3">
                    <c:v>2015</c:v>
                  </c:pt>
                  <c:pt idx="4">
                    <c:v>2016</c:v>
                  </c:pt>
                  <c:pt idx="5">
                    <c:v>2012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2016</c:v>
                  </c:pt>
                  <c:pt idx="10">
                    <c:v>2012</c:v>
                  </c:pt>
                  <c:pt idx="11">
                    <c:v>2013</c:v>
                  </c:pt>
                  <c:pt idx="12">
                    <c:v>2014</c:v>
                  </c:pt>
                  <c:pt idx="13">
                    <c:v>2015</c:v>
                  </c:pt>
                  <c:pt idx="14">
                    <c:v>2016</c:v>
                  </c:pt>
                  <c:pt idx="15">
                    <c:v>2012</c:v>
                  </c:pt>
                  <c:pt idx="16">
                    <c:v>2013</c:v>
                  </c:pt>
                  <c:pt idx="17">
                    <c:v>2014</c:v>
                  </c:pt>
                  <c:pt idx="18">
                    <c:v>2015</c:v>
                  </c:pt>
                  <c:pt idx="19">
                    <c:v>2016</c:v>
                  </c:pt>
                  <c:pt idx="20">
                    <c:v>18</c:v>
                  </c:pt>
                  <c:pt idx="21">
                    <c:v>18</c:v>
                  </c:pt>
                  <c:pt idx="22">
                    <c:v>18</c:v>
                  </c:pt>
                  <c:pt idx="23">
                    <c:v>18</c:v>
                  </c:pt>
                  <c:pt idx="24">
                    <c:v>18</c:v>
                  </c:pt>
                  <c:pt idx="25">
                    <c:v>11</c:v>
                  </c:pt>
                  <c:pt idx="26">
                    <c:v>11</c:v>
                  </c:pt>
                  <c:pt idx="27">
                    <c:v>12</c:v>
                  </c:pt>
                  <c:pt idx="28">
                    <c:v>11</c:v>
                  </c:pt>
                  <c:pt idx="29">
                    <c:v>12</c:v>
                  </c:pt>
                  <c:pt idx="30">
                    <c:v>15</c:v>
                  </c:pt>
                  <c:pt idx="31">
                    <c:v>16</c:v>
                  </c:pt>
                  <c:pt idx="32">
                    <c:v>16</c:v>
                  </c:pt>
                  <c:pt idx="33">
                    <c:v>17</c:v>
                  </c:pt>
                  <c:pt idx="34">
                    <c:v>18</c:v>
                  </c:pt>
                  <c:pt idx="35">
                    <c:v>17</c:v>
                  </c:pt>
                  <c:pt idx="36">
                    <c:v>17</c:v>
                  </c:pt>
                  <c:pt idx="37">
                    <c:v>17</c:v>
                  </c:pt>
                  <c:pt idx="38">
                    <c:v>18</c:v>
                  </c:pt>
                  <c:pt idx="39">
                    <c:v>18</c:v>
                  </c:pt>
                </c:lvl>
                <c:lvl>
                  <c:pt idx="0">
                    <c:v>ЗАПОСЛЕНИ</c:v>
                  </c:pt>
                  <c:pt idx="5">
                    <c:v>САМОСТАЛНЕ ДЕЛАТНОСТИ</c:v>
                  </c:pt>
                  <c:pt idx="10">
                    <c:v>ПОЉОПРИВРЕДНИЦИ</c:v>
                  </c:pt>
                  <c:pt idx="15">
                    <c:v>СВЕ КАТЕГОРИЈЕ</c:v>
                  </c:pt>
                </c:lvl>
              </c:multiLvlStrCache>
            </c:multiLvlStrRef>
          </c:cat>
          <c:val>
            <c:numRef>
              <c:f>'Sheet3 (2)'!$E$82:$E$101</c:f>
              <c:numCache>
                <c:formatCode>General</c:formatCode>
                <c:ptCount val="20"/>
                <c:pt idx="0">
                  <c:v>18</c:v>
                </c:pt>
                <c:pt idx="1">
                  <c:v>18</c:v>
                </c:pt>
                <c:pt idx="2">
                  <c:v>18</c:v>
                </c:pt>
                <c:pt idx="3">
                  <c:v>18</c:v>
                </c:pt>
                <c:pt idx="4">
                  <c:v>18</c:v>
                </c:pt>
                <c:pt idx="5">
                  <c:v>11</c:v>
                </c:pt>
                <c:pt idx="6">
                  <c:v>11</c:v>
                </c:pt>
                <c:pt idx="7">
                  <c:v>12</c:v>
                </c:pt>
                <c:pt idx="8" formatCode="0">
                  <c:v>11.08</c:v>
                </c:pt>
                <c:pt idx="9" formatCode="0">
                  <c:v>12</c:v>
                </c:pt>
                <c:pt idx="10">
                  <c:v>15</c:v>
                </c:pt>
                <c:pt idx="11">
                  <c:v>16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17</c:v>
                </c:pt>
                <c:pt idx="16">
                  <c:v>17</c:v>
                </c:pt>
                <c:pt idx="17">
                  <c:v>17</c:v>
                </c:pt>
                <c:pt idx="18" formatCode="0">
                  <c:v>17.54</c:v>
                </c:pt>
                <c:pt idx="19" formatCode="0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44277272"/>
        <c:axId val="244277664"/>
      </c:barChart>
      <c:catAx>
        <c:axId val="24427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44277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4277664"/>
        <c:scaling>
          <c:orientation val="minMax"/>
          <c:max val="2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244277272"/>
        <c:crosses val="autoZero"/>
        <c:crossBetween val="between"/>
        <c:majorUnit val="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  <a:effectLst>
      <a:outerShdw dist="35921" dir="2700000" algn="br">
        <a:srgbClr val="000000"/>
      </a:outerShdw>
    </a:effectLst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 sz="10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НАВРШЕНЕ ГОДИНЕ ЖИВОТА КОРИСНИКА </a:t>
            </a:r>
            <a:r>
              <a:rPr lang="en-US" sz="1000" b="0" i="0" u="sng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СТАРОСНЕ</a:t>
            </a:r>
            <a:r>
              <a:rPr lang="en-US" sz="10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 ПЕНЗИЈЕ</a:t>
            </a:r>
          </a:p>
        </c:rich>
      </c:tx>
      <c:layout>
        <c:manualLayout>
          <c:xMode val="edge"/>
          <c:yMode val="edge"/>
          <c:x val="0.27439037193521543"/>
          <c:y val="3.376623376623376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1.8292693819487078E-2"/>
          <c:y val="0.12727288868822126"/>
          <c:w val="0.96219569490502033"/>
          <c:h val="0.745455490888152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invertIfNegative val="0"/>
            <c:bubble3D val="0"/>
            <c:spPr>
              <a:solidFill>
                <a:srgbClr val="F2F2F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1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2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3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4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5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6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7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'Sheet3 (2)'!$C$90:$D$109</c:f>
              <c:multiLvlStrCache>
                <c:ptCount val="20"/>
                <c:lvl>
                  <c:pt idx="0">
                    <c:v>2012</c:v>
                  </c:pt>
                  <c:pt idx="1">
                    <c:v>2013</c:v>
                  </c:pt>
                  <c:pt idx="2">
                    <c:v>2014</c:v>
                  </c:pt>
                  <c:pt idx="3">
                    <c:v>2015</c:v>
                  </c:pt>
                  <c:pt idx="4">
                    <c:v>2016</c:v>
                  </c:pt>
                  <c:pt idx="5">
                    <c:v>2012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2016</c:v>
                  </c:pt>
                  <c:pt idx="10">
                    <c:v>2012</c:v>
                  </c:pt>
                  <c:pt idx="11">
                    <c:v>2013</c:v>
                  </c:pt>
                  <c:pt idx="12">
                    <c:v>2014</c:v>
                  </c:pt>
                  <c:pt idx="13">
                    <c:v>2015</c:v>
                  </c:pt>
                  <c:pt idx="14">
                    <c:v>2016</c:v>
                  </c:pt>
                  <c:pt idx="15">
                    <c:v>2012</c:v>
                  </c:pt>
                  <c:pt idx="16">
                    <c:v>2013</c:v>
                  </c:pt>
                  <c:pt idx="17">
                    <c:v>2014</c:v>
                  </c:pt>
                  <c:pt idx="18">
                    <c:v>2015</c:v>
                  </c:pt>
                  <c:pt idx="19">
                    <c:v>2016</c:v>
                  </c:pt>
                </c:lvl>
                <c:lvl>
                  <c:pt idx="0">
                    <c:v>ЗАПОСЛЕНИ</c:v>
                  </c:pt>
                  <c:pt idx="5">
                    <c:v>САМОСТАЛНЕ ДЕЛАТНОСТИ</c:v>
                  </c:pt>
                  <c:pt idx="10">
                    <c:v>ПОЉОПРИВРЕДНИЦИ</c:v>
                  </c:pt>
                  <c:pt idx="15">
                    <c:v>СВЕ КАТЕГОРИЈЕ</c:v>
                  </c:pt>
                </c:lvl>
              </c:multiLvlStrCache>
            </c:multiLvlStrRef>
          </c:cat>
          <c:val>
            <c:numRef>
              <c:f>'Sheet3 (2)'!$F$90:$F$109</c:f>
              <c:numCache>
                <c:formatCode>General</c:formatCode>
                <c:ptCount val="20"/>
                <c:pt idx="0">
                  <c:v>77</c:v>
                </c:pt>
                <c:pt idx="1">
                  <c:v>76</c:v>
                </c:pt>
                <c:pt idx="2">
                  <c:v>77</c:v>
                </c:pt>
                <c:pt idx="3" formatCode="0">
                  <c:v>76.739999999999995</c:v>
                </c:pt>
                <c:pt idx="4" formatCode="0">
                  <c:v>77</c:v>
                </c:pt>
                <c:pt idx="5">
                  <c:v>75</c:v>
                </c:pt>
                <c:pt idx="6">
                  <c:v>75</c:v>
                </c:pt>
                <c:pt idx="7">
                  <c:v>75</c:v>
                </c:pt>
                <c:pt idx="8" formatCode="0">
                  <c:v>73.86</c:v>
                </c:pt>
                <c:pt idx="9" formatCode="0">
                  <c:v>74</c:v>
                </c:pt>
                <c:pt idx="10">
                  <c:v>78</c:v>
                </c:pt>
                <c:pt idx="11">
                  <c:v>79</c:v>
                </c:pt>
                <c:pt idx="12">
                  <c:v>80</c:v>
                </c:pt>
                <c:pt idx="13" formatCode="0">
                  <c:v>79.91</c:v>
                </c:pt>
                <c:pt idx="14" formatCode="0">
                  <c:v>80</c:v>
                </c:pt>
                <c:pt idx="15">
                  <c:v>77</c:v>
                </c:pt>
                <c:pt idx="16">
                  <c:v>77</c:v>
                </c:pt>
                <c:pt idx="17">
                  <c:v>77</c:v>
                </c:pt>
                <c:pt idx="18" formatCode="0">
                  <c:v>77.45</c:v>
                </c:pt>
                <c:pt idx="19" formatCode="0">
                  <c:v>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44278840"/>
        <c:axId val="244279232"/>
      </c:barChart>
      <c:catAx>
        <c:axId val="24427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44279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4279232"/>
        <c:scaling>
          <c:orientation val="minMax"/>
          <c:max val="80"/>
          <c:min val="40"/>
        </c:scaling>
        <c:delete val="1"/>
        <c:axPos val="l"/>
        <c:numFmt formatCode="General" sourceLinked="1"/>
        <c:majorTickMark val="out"/>
        <c:minorTickMark val="none"/>
        <c:tickLblPos val="nextTo"/>
        <c:crossAx val="244278840"/>
        <c:crosses val="autoZero"/>
        <c:crossBetween val="between"/>
        <c:majorUnit val="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  <a:effectLst>
      <a:outerShdw dist="35921" dir="2700000" algn="br">
        <a:srgbClr val="000000"/>
      </a:outerShdw>
    </a:effectLst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879993424981325E-2"/>
          <c:y val="1.3913177280520132E-2"/>
          <c:w val="0.97190414958511628"/>
          <c:h val="0.76851967670909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'svi (2)'!$F$74</c:f>
              <c:strCache>
                <c:ptCount val="1"/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invertIfNegative val="0"/>
            <c:bubble3D val="0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invertIfNegative val="0"/>
            <c:bubble3D val="0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invertIfNegative val="0"/>
            <c:bubble3D val="0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invertIfNegative val="0"/>
            <c:bubble3D val="0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invertIfNegative val="0"/>
            <c:bubble3D val="0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invertIfNegative val="0"/>
            <c:bubble3D val="0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invertIfNegative val="0"/>
            <c:bubble3D val="0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invertIfNegative val="0"/>
            <c:bubble3D val="0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invertIfNegative val="0"/>
            <c:bubble3D val="0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1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2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3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4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5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6"/>
            <c:invertIfNegative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7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8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9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0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1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2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3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4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5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6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7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8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9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0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1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2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3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4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5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6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7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8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9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0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1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2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3"/>
            <c:invertIfNegative val="0"/>
            <c:bubble3D val="0"/>
            <c:spPr>
              <a:solidFill>
                <a:srgbClr val="C0C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4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5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6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7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8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9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0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1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2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3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4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5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6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7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8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9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0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1"/>
            <c:invertIfNegative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3"/>
              <c:layout>
                <c:manualLayout>
                  <c:x val="-4.5984295971786601E-3"/>
                  <c:y val="3.29178427030931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 w="25400">
                <a:noFill/>
              </a:ln>
            </c:spPr>
            <c:txPr>
              <a:bodyPr rot="-5400000" vert="horz" anchor="ctr" anchorCtr="0"/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'svi (2)'!$C$78:$D$149</c:f>
              <c:multiLvlStrCache>
                <c:ptCount val="72"/>
                <c:lvl>
                  <c:pt idx="0">
                    <c:v>2008</c:v>
                  </c:pt>
                  <c:pt idx="1">
                    <c:v>2009</c:v>
                  </c:pt>
                  <c:pt idx="2">
                    <c:v>2010</c:v>
                  </c:pt>
                  <c:pt idx="3">
                    <c:v>2011</c:v>
                  </c:pt>
                  <c:pt idx="4">
                    <c:v>2012</c:v>
                  </c:pt>
                  <c:pt idx="5">
                    <c:v>2013</c:v>
                  </c:pt>
                  <c:pt idx="6">
                    <c:v>2014</c:v>
                  </c:pt>
                  <c:pt idx="7">
                    <c:v>2015</c:v>
                  </c:pt>
                  <c:pt idx="8">
                    <c:v>2016</c:v>
                  </c:pt>
                  <c:pt idx="9">
                    <c:v>2008</c:v>
                  </c:pt>
                  <c:pt idx="10">
                    <c:v>2009</c:v>
                  </c:pt>
                  <c:pt idx="11">
                    <c:v>2010</c:v>
                  </c:pt>
                  <c:pt idx="12">
                    <c:v>2011</c:v>
                  </c:pt>
                  <c:pt idx="13">
                    <c:v>2012</c:v>
                  </c:pt>
                  <c:pt idx="14">
                    <c:v>2013</c:v>
                  </c:pt>
                  <c:pt idx="15">
                    <c:v>2014</c:v>
                  </c:pt>
                  <c:pt idx="16">
                    <c:v>2015</c:v>
                  </c:pt>
                  <c:pt idx="17">
                    <c:v>2016</c:v>
                  </c:pt>
                  <c:pt idx="18">
                    <c:v>2008</c:v>
                  </c:pt>
                  <c:pt idx="19">
                    <c:v>2009</c:v>
                  </c:pt>
                  <c:pt idx="20">
                    <c:v>2010</c:v>
                  </c:pt>
                  <c:pt idx="21">
                    <c:v>2011</c:v>
                  </c:pt>
                  <c:pt idx="22">
                    <c:v>2012</c:v>
                  </c:pt>
                  <c:pt idx="23">
                    <c:v>2013</c:v>
                  </c:pt>
                  <c:pt idx="24">
                    <c:v>2014</c:v>
                  </c:pt>
                  <c:pt idx="25">
                    <c:v>2015</c:v>
                  </c:pt>
                  <c:pt idx="26">
                    <c:v>2016</c:v>
                  </c:pt>
                  <c:pt idx="27">
                    <c:v>2008</c:v>
                  </c:pt>
                  <c:pt idx="28">
                    <c:v>2009</c:v>
                  </c:pt>
                  <c:pt idx="29">
                    <c:v>2010</c:v>
                  </c:pt>
                  <c:pt idx="30">
                    <c:v>2011</c:v>
                  </c:pt>
                  <c:pt idx="31">
                    <c:v>2012</c:v>
                  </c:pt>
                  <c:pt idx="32">
                    <c:v>2013</c:v>
                  </c:pt>
                  <c:pt idx="33">
                    <c:v>2014</c:v>
                  </c:pt>
                  <c:pt idx="34">
                    <c:v>2015</c:v>
                  </c:pt>
                  <c:pt idx="35">
                    <c:v>2016</c:v>
                  </c:pt>
                  <c:pt idx="36">
                    <c:v>2008</c:v>
                  </c:pt>
                  <c:pt idx="37">
                    <c:v>2009</c:v>
                  </c:pt>
                  <c:pt idx="38">
                    <c:v>2010</c:v>
                  </c:pt>
                  <c:pt idx="39">
                    <c:v>2011</c:v>
                  </c:pt>
                  <c:pt idx="40">
                    <c:v>2012</c:v>
                  </c:pt>
                  <c:pt idx="41">
                    <c:v>2013</c:v>
                  </c:pt>
                  <c:pt idx="42">
                    <c:v>2014</c:v>
                  </c:pt>
                  <c:pt idx="43">
                    <c:v>2015</c:v>
                  </c:pt>
                  <c:pt idx="44">
                    <c:v>2016</c:v>
                  </c:pt>
                  <c:pt idx="45">
                    <c:v>2008</c:v>
                  </c:pt>
                  <c:pt idx="46">
                    <c:v>2009</c:v>
                  </c:pt>
                  <c:pt idx="47">
                    <c:v>2010</c:v>
                  </c:pt>
                  <c:pt idx="48">
                    <c:v>2011</c:v>
                  </c:pt>
                  <c:pt idx="49">
                    <c:v>2012</c:v>
                  </c:pt>
                  <c:pt idx="50">
                    <c:v>2013</c:v>
                  </c:pt>
                  <c:pt idx="51">
                    <c:v>2014</c:v>
                  </c:pt>
                  <c:pt idx="52">
                    <c:v>2015</c:v>
                  </c:pt>
                  <c:pt idx="53">
                    <c:v>2016</c:v>
                  </c:pt>
                  <c:pt idx="54">
                    <c:v>2008</c:v>
                  </c:pt>
                  <c:pt idx="55">
                    <c:v>2009</c:v>
                  </c:pt>
                  <c:pt idx="56">
                    <c:v>2010</c:v>
                  </c:pt>
                  <c:pt idx="57">
                    <c:v>2011</c:v>
                  </c:pt>
                  <c:pt idx="58">
                    <c:v>2012</c:v>
                  </c:pt>
                  <c:pt idx="59">
                    <c:v>2013</c:v>
                  </c:pt>
                  <c:pt idx="60">
                    <c:v>2014</c:v>
                  </c:pt>
                  <c:pt idx="61">
                    <c:v>2015</c:v>
                  </c:pt>
                  <c:pt idx="62">
                    <c:v>2016</c:v>
                  </c:pt>
                  <c:pt idx="63">
                    <c:v>2008</c:v>
                  </c:pt>
                  <c:pt idx="64">
                    <c:v>2009</c:v>
                  </c:pt>
                  <c:pt idx="65">
                    <c:v>2010</c:v>
                  </c:pt>
                  <c:pt idx="66">
                    <c:v>2011</c:v>
                  </c:pt>
                  <c:pt idx="67">
                    <c:v>2012</c:v>
                  </c:pt>
                  <c:pt idx="68">
                    <c:v>2013</c:v>
                  </c:pt>
                  <c:pt idx="69">
                    <c:v>2014</c:v>
                  </c:pt>
                  <c:pt idx="70">
                    <c:v>2015</c:v>
                  </c:pt>
                  <c:pt idx="71">
                    <c:v>2016</c:v>
                  </c:pt>
                </c:lvl>
                <c:lvl>
                  <c:pt idx="0">
                    <c:v>
Повреде, тровања
</c:v>
                  </c:pt>
                  <c:pt idx="9">
                    <c:v>
Болести 
нервног 
система</c:v>
                  </c:pt>
                  <c:pt idx="18">
                    <c:v>
Болести жлезда 
са унутрашњим лучењем</c:v>
                  </c:pt>
                  <c:pt idx="27">
                    <c:v>
Болести 
мишићно-коштаног 
система </c:v>
                  </c:pt>
                  <c:pt idx="36">
                    <c:v>
Душевни 
поремећаји</c:v>
                  </c:pt>
                  <c:pt idx="45">
                    <c:v>
Тумори</c:v>
                  </c:pt>
                  <c:pt idx="54">
                    <c:v>
Болести 
система 
крвотока</c:v>
                  </c:pt>
                  <c:pt idx="63">
                    <c:v>
Остале 
болести</c:v>
                  </c:pt>
                </c:lvl>
              </c:multiLvlStrCache>
            </c:multiLvlStrRef>
          </c:cat>
          <c:val>
            <c:numRef>
              <c:f>'svi (2)'!$F$78:$F$149</c:f>
              <c:numCache>
                <c:formatCode>General</c:formatCode>
                <c:ptCount val="72"/>
                <c:pt idx="0">
                  <c:v>3.46</c:v>
                </c:pt>
                <c:pt idx="1">
                  <c:v>2.78</c:v>
                </c:pt>
                <c:pt idx="2">
                  <c:v>2.3199999999999998</c:v>
                </c:pt>
                <c:pt idx="3" formatCode="@">
                  <c:v>2.09</c:v>
                </c:pt>
                <c:pt idx="4">
                  <c:v>2.4300000000000002</c:v>
                </c:pt>
                <c:pt idx="5">
                  <c:v>3.1</c:v>
                </c:pt>
                <c:pt idx="6">
                  <c:v>2.37</c:v>
                </c:pt>
                <c:pt idx="7">
                  <c:v>2.65</c:v>
                </c:pt>
                <c:pt idx="8">
                  <c:v>2.67</c:v>
                </c:pt>
                <c:pt idx="9">
                  <c:v>5.95</c:v>
                </c:pt>
                <c:pt idx="10">
                  <c:v>5.29</c:v>
                </c:pt>
                <c:pt idx="11">
                  <c:v>4.82</c:v>
                </c:pt>
                <c:pt idx="12">
                  <c:v>4.42</c:v>
                </c:pt>
                <c:pt idx="13">
                  <c:v>4.8099999999999996</c:v>
                </c:pt>
                <c:pt idx="14">
                  <c:v>4.2699999999999996</c:v>
                </c:pt>
                <c:pt idx="15">
                  <c:v>4.88</c:v>
                </c:pt>
                <c:pt idx="16" formatCode="0.00">
                  <c:v>4</c:v>
                </c:pt>
                <c:pt idx="17" formatCode="0.00">
                  <c:v>4.25</c:v>
                </c:pt>
                <c:pt idx="18">
                  <c:v>4.58</c:v>
                </c:pt>
                <c:pt idx="19">
                  <c:v>4.1100000000000003</c:v>
                </c:pt>
                <c:pt idx="20">
                  <c:v>4.63</c:v>
                </c:pt>
                <c:pt idx="21">
                  <c:v>4.41</c:v>
                </c:pt>
                <c:pt idx="22">
                  <c:v>4.29</c:v>
                </c:pt>
                <c:pt idx="23">
                  <c:v>4.7</c:v>
                </c:pt>
                <c:pt idx="24">
                  <c:v>4.72</c:v>
                </c:pt>
                <c:pt idx="25">
                  <c:v>5.22</c:v>
                </c:pt>
                <c:pt idx="26">
                  <c:v>4.6500000000000004</c:v>
                </c:pt>
                <c:pt idx="27">
                  <c:v>10.85</c:v>
                </c:pt>
                <c:pt idx="28">
                  <c:v>10.14</c:v>
                </c:pt>
                <c:pt idx="29">
                  <c:v>9.93</c:v>
                </c:pt>
                <c:pt idx="30">
                  <c:v>8.76</c:v>
                </c:pt>
                <c:pt idx="31">
                  <c:v>9.4499999999999993</c:v>
                </c:pt>
                <c:pt idx="32">
                  <c:v>10.5</c:v>
                </c:pt>
                <c:pt idx="33">
                  <c:v>9.2200000000000006</c:v>
                </c:pt>
                <c:pt idx="34">
                  <c:v>9.4700000000000006</c:v>
                </c:pt>
                <c:pt idx="35">
                  <c:v>8.8699999999999992</c:v>
                </c:pt>
                <c:pt idx="36">
                  <c:v>15.29</c:v>
                </c:pt>
                <c:pt idx="37">
                  <c:v>15.61</c:v>
                </c:pt>
                <c:pt idx="38">
                  <c:v>11.29</c:v>
                </c:pt>
                <c:pt idx="39">
                  <c:v>10.37</c:v>
                </c:pt>
                <c:pt idx="40">
                  <c:v>10.38</c:v>
                </c:pt>
                <c:pt idx="41">
                  <c:v>10.57</c:v>
                </c:pt>
                <c:pt idx="42">
                  <c:v>9.5299999999999994</c:v>
                </c:pt>
                <c:pt idx="43">
                  <c:v>8.94</c:v>
                </c:pt>
                <c:pt idx="44">
                  <c:v>9.11</c:v>
                </c:pt>
                <c:pt idx="45">
                  <c:v>19.46</c:v>
                </c:pt>
                <c:pt idx="46">
                  <c:v>21.15</c:v>
                </c:pt>
                <c:pt idx="47">
                  <c:v>24.23</c:v>
                </c:pt>
                <c:pt idx="48">
                  <c:v>26.24</c:v>
                </c:pt>
                <c:pt idx="49">
                  <c:v>26.34</c:v>
                </c:pt>
                <c:pt idx="50">
                  <c:v>27.72</c:v>
                </c:pt>
                <c:pt idx="51">
                  <c:v>28.07</c:v>
                </c:pt>
                <c:pt idx="52">
                  <c:v>31.27</c:v>
                </c:pt>
                <c:pt idx="53">
                  <c:v>30.17</c:v>
                </c:pt>
                <c:pt idx="54">
                  <c:v>27.98</c:v>
                </c:pt>
                <c:pt idx="55">
                  <c:v>29.67</c:v>
                </c:pt>
                <c:pt idx="56">
                  <c:v>31.56</c:v>
                </c:pt>
                <c:pt idx="57">
                  <c:v>31.25</c:v>
                </c:pt>
                <c:pt idx="58">
                  <c:v>30.41</c:v>
                </c:pt>
                <c:pt idx="59">
                  <c:v>28.63</c:v>
                </c:pt>
                <c:pt idx="60">
                  <c:v>28.43</c:v>
                </c:pt>
                <c:pt idx="61">
                  <c:v>26.68</c:v>
                </c:pt>
                <c:pt idx="62">
                  <c:v>26.39</c:v>
                </c:pt>
                <c:pt idx="63">
                  <c:v>12.43</c:v>
                </c:pt>
                <c:pt idx="64">
                  <c:v>11.25</c:v>
                </c:pt>
                <c:pt idx="65">
                  <c:v>11.22</c:v>
                </c:pt>
                <c:pt idx="66">
                  <c:v>12.46</c:v>
                </c:pt>
                <c:pt idx="67">
                  <c:v>11.89</c:v>
                </c:pt>
                <c:pt idx="68">
                  <c:v>10.51</c:v>
                </c:pt>
                <c:pt idx="69">
                  <c:v>12.78</c:v>
                </c:pt>
                <c:pt idx="70">
                  <c:v>11.77</c:v>
                </c:pt>
                <c:pt idx="71">
                  <c:v>13.89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241477008"/>
        <c:axId val="70465848"/>
      </c:barChart>
      <c:catAx>
        <c:axId val="2414770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7046584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70465848"/>
        <c:scaling>
          <c:orientation val="minMax"/>
          <c:max val="35"/>
        </c:scaling>
        <c:delete val="1"/>
        <c:axPos val="l"/>
        <c:numFmt formatCode="General" sourceLinked="1"/>
        <c:majorTickMark val="out"/>
        <c:minorTickMark val="none"/>
        <c:tickLblPos val="nextTo"/>
        <c:crossAx val="24147700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  <a:effectLst>
      <a:outerShdw dist="35921" dir="2700000" algn="br">
        <a:srgbClr val="000000"/>
      </a:outerShdw>
    </a:effectLst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9617479969810323E-3"/>
          <c:y val="1.3346778787356087E-2"/>
          <c:w val="0.9901789189776623"/>
          <c:h val="0.9140736202662767"/>
        </c:manualLayout>
      </c:layout>
      <c:lineChart>
        <c:grouping val="standard"/>
        <c:varyColors val="0"/>
        <c:ser>
          <c:idx val="1"/>
          <c:order val="1"/>
          <c:tx>
            <c:strRef>
              <c:f>'SVE KATEGORIJE'!$E$8</c:f>
              <c:strCache>
                <c:ptCount val="1"/>
                <c:pt idx="0">
                  <c:v>ИНВАЛИДСКА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2375686429303677E-2"/>
                  <c:y val="3.3883733730596367E-2"/>
                </c:manualLayout>
              </c:layout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3.2375686429303677E-2"/>
                  <c:y val="3.3883733730596478E-2"/>
                </c:manualLayout>
              </c:layout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3.2375686429303677E-2"/>
                  <c:y val="3.6789086488462443E-2"/>
                </c:manualLayout>
              </c:layout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3.2375686429303795E-2"/>
                  <c:y val="3.3883733730596367E-2"/>
                </c:manualLayout>
              </c:layout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-6.8430545864433421E-3"/>
                  <c:y val="3.9694439246328615E-2"/>
                </c:manualLayout>
              </c:layout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3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FF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 i="0" u="none" strike="noStrike" baseline="0">
                    <a:solidFill>
                      <a:srgbClr val="FF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'SVE KATEGORIJE'!$C$9:$C$28</c:f>
              <c:numCache>
                <c:formatCode>General</c:formatCode>
                <c:ptCount val="2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</c:numCache>
            </c:numRef>
          </c:cat>
          <c:val>
            <c:numRef>
              <c:f>'SVE KATEGORIJE'!$E$9:$E$28</c:f>
              <c:numCache>
                <c:formatCode>0.0</c:formatCode>
                <c:ptCount val="20"/>
                <c:pt idx="0">
                  <c:v>30.02117364442795</c:v>
                </c:pt>
                <c:pt idx="1">
                  <c:v>29.587371456657095</c:v>
                </c:pt>
                <c:pt idx="2">
                  <c:v>29.027186702047764</c:v>
                </c:pt>
                <c:pt idx="3">
                  <c:v>28.293997687319504</c:v>
                </c:pt>
                <c:pt idx="4">
                  <c:v>27.585389101309477</c:v>
                </c:pt>
                <c:pt idx="5">
                  <c:v>27.510739353104903</c:v>
                </c:pt>
                <c:pt idx="6">
                  <c:v>27.115607888563282</c:v>
                </c:pt>
                <c:pt idx="7">
                  <c:v>26.428704699060535</c:v>
                </c:pt>
                <c:pt idx="8">
                  <c:v>25.626119964797319</c:v>
                </c:pt>
                <c:pt idx="9">
                  <c:v>24.47695926551506</c:v>
                </c:pt>
                <c:pt idx="10">
                  <c:v>23.504878771371505</c:v>
                </c:pt>
                <c:pt idx="11">
                  <c:v>22.917867622073494</c:v>
                </c:pt>
                <c:pt idx="12">
                  <c:v>22.33099369694974</c:v>
                </c:pt>
                <c:pt idx="13">
                  <c:v>21.699564915611337</c:v>
                </c:pt>
                <c:pt idx="14">
                  <c:v>21.072288384610456</c:v>
                </c:pt>
                <c:pt idx="15">
                  <c:v>20.124064962363633</c:v>
                </c:pt>
                <c:pt idx="16">
                  <c:v>19.391065736548768</c:v>
                </c:pt>
                <c:pt idx="17">
                  <c:v>18.600000000000001</c:v>
                </c:pt>
                <c:pt idx="18">
                  <c:v>18</c:v>
                </c:pt>
                <c:pt idx="19">
                  <c:v>17.5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'SVE KATEGORIJE'!$F$8</c:f>
              <c:strCache>
                <c:ptCount val="1"/>
                <c:pt idx="0">
                  <c:v>ПОРОДИЧНА</c:v>
                </c:pt>
              </c:strCache>
            </c:strRef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0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2375686429303677E-2"/>
                  <c:y val="-3.9694210478395033E-2"/>
                </c:manualLayout>
              </c:layout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3.2375686429303677E-2"/>
                  <c:y val="-3.9694210478395033E-2"/>
                </c:manualLayout>
              </c:layout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3.0731001558695046E-2"/>
                  <c:y val="-3.9694210478394928E-2"/>
                </c:manualLayout>
              </c:layout>
              <c:spPr/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3.2375686429303795E-2"/>
                  <c:y val="-3.969421047839492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-6.8430545864433421E-3"/>
                  <c:y val="-3.67888577205288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0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'SVE KATEGORIJE'!$C$9:$C$28</c:f>
              <c:numCache>
                <c:formatCode>General</c:formatCode>
                <c:ptCount val="2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</c:numCache>
            </c:numRef>
          </c:cat>
          <c:val>
            <c:numRef>
              <c:f>'SVE KATEGORIJE'!$F$9:$F$28</c:f>
              <c:numCache>
                <c:formatCode>0.0</c:formatCode>
                <c:ptCount val="20"/>
                <c:pt idx="0">
                  <c:v>21.783858999415191</c:v>
                </c:pt>
                <c:pt idx="1">
                  <c:v>22.251405932205692</c:v>
                </c:pt>
                <c:pt idx="2">
                  <c:v>22.560990670738832</c:v>
                </c:pt>
                <c:pt idx="3">
                  <c:v>22.825507793547924</c:v>
                </c:pt>
                <c:pt idx="4">
                  <c:v>22.653414887371262</c:v>
                </c:pt>
                <c:pt idx="5">
                  <c:v>22.276127574186386</c:v>
                </c:pt>
                <c:pt idx="6">
                  <c:v>22.61160542305516</c:v>
                </c:pt>
                <c:pt idx="7">
                  <c:v>22.890349499723452</c:v>
                </c:pt>
                <c:pt idx="8">
                  <c:v>22.681208978804168</c:v>
                </c:pt>
                <c:pt idx="9">
                  <c:v>22.475726143228709</c:v>
                </c:pt>
                <c:pt idx="10">
                  <c:v>22.254205809927015</c:v>
                </c:pt>
                <c:pt idx="11">
                  <c:v>22.123417823644168</c:v>
                </c:pt>
                <c:pt idx="12">
                  <c:v>21.963461265049876</c:v>
                </c:pt>
                <c:pt idx="13">
                  <c:v>21.7578466734826</c:v>
                </c:pt>
                <c:pt idx="14">
                  <c:v>21.642454589004938</c:v>
                </c:pt>
                <c:pt idx="15">
                  <c:v>21.71483260330918</c:v>
                </c:pt>
                <c:pt idx="16">
                  <c:v>21.327211753526111</c:v>
                </c:pt>
                <c:pt idx="17">
                  <c:v>20.9</c:v>
                </c:pt>
                <c:pt idx="18">
                  <c:v>20.7</c:v>
                </c:pt>
                <c:pt idx="19">
                  <c:v>20.6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466240"/>
        <c:axId val="257533056"/>
      </c:lineChart>
      <c:lineChart>
        <c:grouping val="standard"/>
        <c:varyColors val="0"/>
        <c:ser>
          <c:idx val="0"/>
          <c:order val="0"/>
          <c:tx>
            <c:strRef>
              <c:f>'SVE KATEGORIJE'!$D$8</c:f>
              <c:strCache>
                <c:ptCount val="1"/>
                <c:pt idx="0">
                  <c:v>СТАРОСНА </c:v>
                </c:pt>
              </c:strCache>
            </c:strRef>
          </c:tx>
          <c:spPr>
            <a:ln>
              <a:solidFill>
                <a:srgbClr val="4A7EBB"/>
              </a:solidFill>
            </a:ln>
          </c:spPr>
          <c:marker>
            <c:symbol val="circle"/>
            <c:size val="7"/>
            <c:spPr>
              <a:solidFill>
                <a:schemeClr val="tx2">
                  <a:lumMod val="60000"/>
                  <a:lumOff val="40000"/>
                </a:schemeClr>
              </a:solidFill>
              <a:ln cap="flat"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4A7EBB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400" b="1" i="0" u="none" strike="noStrike" baseline="0">
                      <a:solidFill>
                        <a:srgbClr val="4A7EBB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400" b="1" i="0" u="none" strike="noStrike" baseline="0">
                      <a:solidFill>
                        <a:srgbClr val="4A7EBB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0" i="0" u="none" strike="noStrike" baseline="0">
                    <a:solidFill>
                      <a:srgbClr val="4A7EBB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'SVE KATEGORIJE'!$C$9:$C$28</c:f>
              <c:numCache>
                <c:formatCode>General</c:formatCode>
                <c:ptCount val="2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</c:numCache>
            </c:numRef>
          </c:cat>
          <c:val>
            <c:numRef>
              <c:f>'SVE KATEGORIJE'!$D$9:$D$28</c:f>
              <c:numCache>
                <c:formatCode>0.0</c:formatCode>
                <c:ptCount val="20"/>
                <c:pt idx="0">
                  <c:v>48.194967356156859</c:v>
                </c:pt>
                <c:pt idx="1">
                  <c:v>48.161222611137212</c:v>
                </c:pt>
                <c:pt idx="2">
                  <c:v>48.411822627213404</c:v>
                </c:pt>
                <c:pt idx="3">
                  <c:v>48.880494519132569</c:v>
                </c:pt>
                <c:pt idx="4">
                  <c:v>49.761196011319264</c:v>
                </c:pt>
                <c:pt idx="5">
                  <c:v>50.213133072708715</c:v>
                </c:pt>
                <c:pt idx="6">
                  <c:v>50.272786688381558</c:v>
                </c:pt>
                <c:pt idx="7">
                  <c:v>50.680945801216012</c:v>
                </c:pt>
                <c:pt idx="8">
                  <c:v>51.69267105639851</c:v>
                </c:pt>
                <c:pt idx="9">
                  <c:v>53.047314591256232</c:v>
                </c:pt>
                <c:pt idx="10">
                  <c:v>54.240915418701476</c:v>
                </c:pt>
                <c:pt idx="11">
                  <c:v>54.958714554282338</c:v>
                </c:pt>
                <c:pt idx="12">
                  <c:v>55.70554503800038</c:v>
                </c:pt>
                <c:pt idx="13">
                  <c:v>56.54258841090607</c:v>
                </c:pt>
                <c:pt idx="14">
                  <c:v>57.285257026384606</c:v>
                </c:pt>
                <c:pt idx="15">
                  <c:v>58.161102434327184</c:v>
                </c:pt>
                <c:pt idx="16">
                  <c:v>59.281722509925117</c:v>
                </c:pt>
                <c:pt idx="17">
                  <c:v>60.5</c:v>
                </c:pt>
                <c:pt idx="18">
                  <c:v>61.3</c:v>
                </c:pt>
                <c:pt idx="19">
                  <c:v>61.9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533448"/>
        <c:axId val="257533840"/>
      </c:lineChart>
      <c:dateAx>
        <c:axId val="70466240"/>
        <c:scaling>
          <c:orientation val="minMax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0"/>
        <c:majorTickMark val="out"/>
        <c:minorTickMark val="out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57533056"/>
        <c:crosses val="autoZero"/>
        <c:auto val="0"/>
        <c:lblOffset val="100"/>
        <c:baseTimeUnit val="days"/>
        <c:majorUnit val="1"/>
        <c:majorTimeUnit val="days"/>
        <c:minorUnit val="1"/>
        <c:minorTimeUnit val="days"/>
      </c:dateAx>
      <c:valAx>
        <c:axId val="25753305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70466240"/>
        <c:crosses val="autoZero"/>
        <c:crossBetween val="between"/>
      </c:valAx>
      <c:dateAx>
        <c:axId val="2575334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7533840"/>
        <c:crosses val="autoZero"/>
        <c:auto val="0"/>
        <c:lblOffset val="100"/>
        <c:baseTimeUnit val="days"/>
      </c:dateAx>
      <c:valAx>
        <c:axId val="257533840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257533448"/>
        <c:crosses val="max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  <a:effectLst>
      <a:outerShdw dist="35921" dir="2700000" algn="br">
        <a:srgbClr val="000000"/>
      </a:outerShdw>
    </a:effectLst>
  </c:spPr>
  <c:txPr>
    <a:bodyPr/>
    <a:lstStyle/>
    <a:p>
      <a:pPr>
        <a:defRPr sz="1525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0.08431</cdr:x>
      <cdr:y>0.07357</cdr:y>
    </cdr:from>
    <cdr:to>
      <cdr:x>0.35464</cdr:x>
      <cdr:y>0.14289</cdr:y>
    </cdr:to>
    <cdr:sp macro="" textlink="">
      <cdr:nvSpPr>
        <cdr:cNvPr id="61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83081" y="537861"/>
          <a:ext cx="1920850" cy="3281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2860" rIns="36576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sr-Cyrl-CS" sz="1175" b="1" i="0" u="none" strike="noStrike" baseline="0">
              <a:solidFill>
                <a:schemeClr val="tx2">
                  <a:lumMod val="60000"/>
                  <a:lumOff val="40000"/>
                </a:schemeClr>
              </a:solidFill>
              <a:latin typeface="Tahoma"/>
              <a:cs typeface="Tahoma"/>
            </a:rPr>
            <a:t>СТАРОСНЕ</a:t>
          </a:r>
          <a:r>
            <a:rPr lang="en-US" sz="1175" b="1" i="0" u="none" strike="noStrike" baseline="0">
              <a:solidFill>
                <a:schemeClr val="tx2">
                  <a:lumMod val="60000"/>
                  <a:lumOff val="40000"/>
                </a:schemeClr>
              </a:solidFill>
              <a:latin typeface="Tahoma"/>
              <a:cs typeface="Tahoma"/>
            </a:rPr>
            <a:t>  </a:t>
          </a:r>
          <a:r>
            <a:rPr lang="sr-Cyrl-CS" sz="1175" b="1" i="0" u="none" strike="noStrike" baseline="0">
              <a:solidFill>
                <a:schemeClr val="tx2">
                  <a:lumMod val="60000"/>
                  <a:lumOff val="40000"/>
                </a:schemeClr>
              </a:solidFill>
              <a:latin typeface="Tahoma"/>
              <a:cs typeface="Tahoma"/>
            </a:rPr>
            <a:t> ПЕНЗИЈЕ</a:t>
          </a:r>
        </a:p>
      </cdr:txBody>
    </cdr:sp>
  </cdr:relSizeAnchor>
  <cdr:relSizeAnchor xmlns:cdr="http://schemas.openxmlformats.org/drawingml/2006/chartDrawing">
    <cdr:from>
      <cdr:x>0.40084</cdr:x>
      <cdr:y>0.39971</cdr:y>
    </cdr:from>
    <cdr:to>
      <cdr:x>0.70569</cdr:x>
      <cdr:y>0.46758</cdr:y>
    </cdr:to>
    <cdr:sp macro="" textlink="">
      <cdr:nvSpPr>
        <cdr:cNvPr id="614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61319" y="1755148"/>
          <a:ext cx="2404261" cy="2980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2860" rIns="36576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sr-Cyrl-CS" sz="1175" b="1" i="0" u="none" strike="noStrike" baseline="0">
              <a:solidFill>
                <a:srgbClr val="FF0000"/>
              </a:solidFill>
              <a:latin typeface="Tahoma"/>
              <a:cs typeface="Tahoma"/>
            </a:rPr>
            <a:t>ИНВАЛИДСКЕ </a:t>
          </a:r>
          <a:r>
            <a:rPr lang="en-US" sz="1175" b="1" i="0" u="none" strike="noStrike" baseline="0">
              <a:solidFill>
                <a:srgbClr val="FF0000"/>
              </a:solidFill>
              <a:latin typeface="Tahoma"/>
              <a:cs typeface="Tahoma"/>
            </a:rPr>
            <a:t>  </a:t>
          </a:r>
          <a:r>
            <a:rPr lang="sr-Cyrl-CS" sz="1175" b="1" i="0" u="none" strike="noStrike" baseline="0">
              <a:solidFill>
                <a:srgbClr val="FF0000"/>
              </a:solidFill>
              <a:latin typeface="Tahoma"/>
              <a:cs typeface="Tahoma"/>
            </a:rPr>
            <a:t>ПЕНЗИЈЕ</a:t>
          </a:r>
        </a:p>
      </cdr:txBody>
    </cdr:sp>
  </cdr:relSizeAnchor>
  <cdr:relSizeAnchor xmlns:cdr="http://schemas.openxmlformats.org/drawingml/2006/chartDrawing">
    <cdr:from>
      <cdr:x>0.04666</cdr:x>
      <cdr:y>0.831</cdr:y>
    </cdr:from>
    <cdr:to>
      <cdr:x>0.31994</cdr:x>
      <cdr:y>0.90057</cdr:y>
    </cdr:to>
    <cdr:sp macro="" textlink="">
      <cdr:nvSpPr>
        <cdr:cNvPr id="614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958" y="3272360"/>
          <a:ext cx="1941881" cy="3293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2860" rIns="36576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sr-Cyrl-CS" sz="1175" b="1" i="0" u="none" strike="noStrike" baseline="0">
              <a:solidFill>
                <a:schemeClr val="tx1"/>
              </a:solidFill>
              <a:latin typeface="Tahoma"/>
              <a:cs typeface="Tahoma"/>
            </a:rPr>
            <a:t>ПОРОДИЧНЕ</a:t>
          </a:r>
          <a:r>
            <a:rPr lang="en-US" sz="1175" b="1" i="0" u="none" strike="noStrike" baseline="0">
              <a:solidFill>
                <a:schemeClr val="tx1"/>
              </a:solidFill>
              <a:latin typeface="Tahoma"/>
              <a:cs typeface="Tahoma"/>
            </a:rPr>
            <a:t>  </a:t>
          </a:r>
          <a:r>
            <a:rPr lang="sr-Cyrl-CS" sz="1175" b="1" i="0" u="none" strike="noStrike" baseline="0">
              <a:solidFill>
                <a:schemeClr val="tx1"/>
              </a:solidFill>
              <a:latin typeface="Tahoma"/>
              <a:cs typeface="Tahoma"/>
            </a:rPr>
            <a:t> ПЕНЗИЈЕ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3853" y="0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FB9576-B6C5-4D0C-8DDA-823230184DCB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46125" y="685800"/>
            <a:ext cx="54879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025" y="4343400"/>
            <a:ext cx="558419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3853" y="8685213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A6AF72-49DF-4E18-BCFE-FE917CD79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9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8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AB256-1EB5-48A0-8C76-312988B461E7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D12F0-9086-4147-9B56-32779C6F3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86EFD-24F5-4D14-9A61-F6286EBDFA8F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C5B1F-B58A-481E-A347-5A7086589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FC5B8-07A5-4F08-8714-89B81E9BA430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0F2E6-52CB-4EC3-9D8E-04D47FDFE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33500"/>
            <a:ext cx="8229600" cy="3771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7488"/>
            <a:ext cx="2133600" cy="3032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4CB06-9B56-484D-BB5F-60ECA7E2B07C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97488"/>
            <a:ext cx="2895600" cy="303212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97488"/>
            <a:ext cx="2133600" cy="3032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AC071-305D-49E1-ABBA-74948BC47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33500"/>
            <a:ext cx="8229600" cy="37719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7488"/>
            <a:ext cx="2133600" cy="3032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2EE62-3288-4C94-ABBB-2D0AFDFEFF8C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97488"/>
            <a:ext cx="2895600" cy="303212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97488"/>
            <a:ext cx="2133600" cy="3032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B05C6-039C-427C-B1CB-C13C4F85A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5297488"/>
            <a:ext cx="2133600" cy="3032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5D6C6-932F-4F7A-8B3E-F8AB7FEA11C2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297488"/>
            <a:ext cx="2895600" cy="303212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297488"/>
            <a:ext cx="2133600" cy="3032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BFAC5-73E3-4790-A8A1-051A524C0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E462-D2F7-4AC1-A6E0-737BC9199AE4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4F713-6DC3-475A-A980-6AB79D993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98AC9-2F00-445E-B88C-5AC6E75946AB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6AB5A-1216-46B4-9D22-8CEF8D048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8BA02-192F-4F43-84D3-E943B1B134F6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F4FD7-5B87-4355-B81D-90E0FAF39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2FC07-183A-4E7C-B44A-0C833FB9D18A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C57C6-9EA0-4DD7-AAB7-1760DCB59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29365-C54E-4BE4-84EB-5F95843D058B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82488-362D-4D9C-8351-18157FE4E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1ED2D-1C38-4621-88F8-84DDAE991961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7B5D8-B419-4D14-A945-A0EF26216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057EF-9C69-428E-8139-FDCBF9104510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4504D-1C1C-4E44-B479-2156D2273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BA9B1-2A66-49A7-95B9-C7817FC0796C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E411E-6870-408B-8445-3F9BA3661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EEC1C6-E2B9-4163-A12C-D38E40D9BC45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r>
              <a:rPr lang="ru-RU"/>
              <a:t>Републички фонд ПИО                               </a:t>
            </a:r>
            <a:r>
              <a:rPr lang="en-US"/>
              <a:t>www.pio.rs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812FC4-C023-4477-B76F-1AB739AA9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transition spd="slow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1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3810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533400" y="2171700"/>
            <a:ext cx="8229600" cy="838200"/>
          </a:xfrm>
        </p:spPr>
        <p:txBody>
          <a:bodyPr/>
          <a:lstStyle/>
          <a:p>
            <a:r>
              <a:rPr lang="sr-Cyrl-CS" sz="2800" smtClean="0">
                <a:latin typeface="Tahoma" pitchFamily="34" charset="0"/>
                <a:ea typeface="Tahoma" pitchFamily="34" charset="0"/>
                <a:cs typeface="Tahoma" pitchFamily="34" charset="0"/>
              </a:rPr>
              <a:t>СТАТИСТИКА ФОНДА ПИО</a:t>
            </a:r>
            <a:endParaRPr lang="en-GB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5490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10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-29176" y="41686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8" y="952500"/>
            <a:ext cx="8250667" cy="3200400"/>
          </a:xfrm>
        </p:spPr>
        <p:txBody>
          <a:bodyPr/>
          <a:lstStyle/>
          <a:p>
            <a:pPr algn="l"/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ОС-13а</a:t>
            </a:r>
            <a:b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Извештај о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броју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корисника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 висини усклађене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по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филијалама и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општинама </a:t>
            </a: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48200" y="257889"/>
            <a:ext cx="4267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ПОЛУГОДИШЊИ ИЗВЕШТАЈ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28358084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11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-29176" y="41686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648200" y="257889"/>
            <a:ext cx="4267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ПОЛУГОДИШЊИ ИЗВЕШТАЈ</a:t>
            </a:r>
            <a:endParaRPr lang="en-US" sz="2000" b="1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569823"/>
              </p:ext>
            </p:extLst>
          </p:nvPr>
        </p:nvGraphicFramePr>
        <p:xfrm>
          <a:off x="762001" y="803686"/>
          <a:ext cx="7772400" cy="4301717"/>
        </p:xfrm>
        <a:graphic>
          <a:graphicData uri="http://schemas.openxmlformats.org/drawingml/2006/table">
            <a:tbl>
              <a:tblPr/>
              <a:tblGrid>
                <a:gridCol w="740391"/>
                <a:gridCol w="1390779"/>
                <a:gridCol w="740391"/>
                <a:gridCol w="686049"/>
                <a:gridCol w="794731"/>
                <a:gridCol w="794731"/>
                <a:gridCol w="667370"/>
                <a:gridCol w="667370"/>
                <a:gridCol w="645294"/>
                <a:gridCol w="645294"/>
              </a:tblGrid>
              <a:tr h="28705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ahoma" panose="020B0604030504040204" pitchFamily="34" charset="0"/>
                        </a:rPr>
                        <a:t>Ф И Л И Ј А Л А    </a:t>
                      </a:r>
                      <a:br>
                        <a:rPr lang="ru-RU" sz="12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ru-RU" sz="1200" b="1" i="0" u="none" strike="noStrike">
                          <a:effectLst/>
                          <a:latin typeface="Tahoma" panose="020B0604030504040204" pitchFamily="34" charset="0"/>
                        </a:rPr>
                        <a:t> Општина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sr-Cyrl-RS" sz="1200" b="1" i="0" u="none" strike="noStrike">
                          <a:effectLst/>
                          <a:latin typeface="Tahoma" panose="020B0604030504040204" pitchFamily="34" charset="0"/>
                        </a:rPr>
                        <a:t>КОРИСНИЦИ ПЕНЗИЈА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sr-Cyrl-RS" sz="1200" b="1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839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 smtClean="0">
                          <a:effectLst/>
                          <a:latin typeface="Tahoma" panose="020B0604030504040204" pitchFamily="34" charset="0"/>
                        </a:rPr>
                        <a:t>ЗАПОСЛЕНИ</a:t>
                      </a:r>
                      <a:endParaRPr lang="sr-Cyrl-R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САМОСТАЛН</a:t>
                      </a:r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E </a:t>
                      </a:r>
                      <a:b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ДЕЛАТНОСТИ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ПОЉОПРИВРЕДНЦИ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 smtClean="0">
                          <a:effectLst/>
                          <a:latin typeface="Tahoma" panose="020B0604030504040204" pitchFamily="34" charset="0"/>
                        </a:rPr>
                        <a:t>ЗАПОСЛЕНИ</a:t>
                      </a:r>
                      <a:endParaRPr lang="sr-Cyrl-R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САМОСТАЛН</a:t>
                      </a:r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E </a:t>
                      </a:r>
                      <a:b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ДЕЛАТНОСТИ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ПОЉОПРИВРЕДНЦИ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7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УКУПНО ФИЛИЈАЛА </a:t>
                      </a:r>
                      <a:b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БЕОГРАД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1" u="none" strike="noStrike">
                          <a:effectLst/>
                          <a:latin typeface="Tahoma" panose="020B0604030504040204" pitchFamily="34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1" u="none" strike="noStrike">
                          <a:effectLst/>
                          <a:latin typeface="Tahoma" panose="020B0604030504040204" pitchFamily="34" charset="0"/>
                        </a:rPr>
                        <a:t>Б Е О Г Р А 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2/1 Барајево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2/2 Вождовац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2/3 Врачар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2/4 Гроцка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2/5 Звездара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2/6 Лазаревац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2/7 Младеновац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2/8 Обреновац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2/9 Палилула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2/10 Савски Венац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2/11 Сопот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2/12 Стари Град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2/13 Чукарица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2/14 Раковица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1" u="none" strike="noStrike">
                          <a:effectLst/>
                          <a:latin typeface="Tahoma" panose="020B060403050404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1" u="none" strike="noStrike">
                          <a:effectLst/>
                          <a:latin typeface="Tahoma" panose="020B0604030504040204" pitchFamily="34" charset="0"/>
                        </a:rPr>
                        <a:t>Служба </a:t>
                      </a:r>
                      <a:r>
                        <a:rPr lang="en-US" sz="800" b="1" i="1" u="none" strike="noStrike">
                          <a:effectLst/>
                          <a:latin typeface="Tahoma" panose="020B060403050404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26/1 Земун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26/2 Нови Београд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26/3 Сурчин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7981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12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3810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8" y="952500"/>
            <a:ext cx="8250667" cy="32004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</a:t>
            </a:r>
            <a:b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ОС-2</a:t>
            </a:r>
            <a:b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 о 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осигураницима: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- по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полу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- према навршеним годинама старости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81600" y="232208"/>
            <a:ext cx="373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50281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13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3810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8" y="952500"/>
            <a:ext cx="8250667" cy="32004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</a:t>
            </a:r>
            <a:b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</a:t>
            </a: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81600" y="232208"/>
            <a:ext cx="373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000" b="1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826990"/>
              </p:ext>
            </p:extLst>
          </p:nvPr>
        </p:nvGraphicFramePr>
        <p:xfrm>
          <a:off x="685801" y="800096"/>
          <a:ext cx="7848597" cy="4572003"/>
        </p:xfrm>
        <a:graphic>
          <a:graphicData uri="http://schemas.openxmlformats.org/drawingml/2006/table">
            <a:tbl>
              <a:tblPr/>
              <a:tblGrid>
                <a:gridCol w="457200"/>
                <a:gridCol w="609599"/>
                <a:gridCol w="381001"/>
                <a:gridCol w="533400"/>
                <a:gridCol w="609600"/>
                <a:gridCol w="533400"/>
                <a:gridCol w="609600"/>
                <a:gridCol w="609600"/>
                <a:gridCol w="609600"/>
                <a:gridCol w="495949"/>
                <a:gridCol w="602957"/>
                <a:gridCol w="596867"/>
                <a:gridCol w="596867"/>
                <a:gridCol w="602957"/>
              </a:tblGrid>
              <a:tr h="29193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Година рођења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Навршене            године                 живота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sr-Cyrl-RS" sz="1200" b="1" i="0" u="none" strike="noStrike">
                          <a:effectLst/>
                          <a:latin typeface="Tahoma" panose="020B0604030504040204" pitchFamily="34" charset="0"/>
                        </a:rPr>
                        <a:t>КАТЕГОРИЈА ОСИГУРАНИКА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8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ЗАПОСЛЕНИ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САМОСТАЛНЕ</a:t>
                      </a:r>
                      <a:b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 ДЕЛАТНОСТИ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ПОЉОПРИВРЕДНИЦИ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СВЕ КАТЕГОРИЈЕ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7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effectLst/>
                          <a:latin typeface="Tahoma" panose="020B0604030504040204" pitchFamily="34" charset="0"/>
                        </a:rPr>
                        <a:t>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effectLst/>
                          <a:latin typeface="Tahoma" panose="020B0604030504040204" pitchFamily="34" charset="0"/>
                        </a:rPr>
                        <a:t>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effectLst/>
                          <a:latin typeface="Tahoma" panose="020B0604030504040204" pitchFamily="34" charset="0"/>
                        </a:rPr>
                        <a:t>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effectLst/>
                          <a:latin typeface="Tahoma" panose="020B0604030504040204" pitchFamily="34" charset="0"/>
                        </a:rPr>
                        <a:t>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effectLst/>
                          <a:latin typeface="Tahoma" panose="020B0604030504040204" pitchFamily="34" charset="0"/>
                        </a:rPr>
                        <a:t>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effectLst/>
                          <a:latin typeface="Tahoma" panose="020B0604030504040204" pitchFamily="34" charset="0"/>
                        </a:rPr>
                        <a:t>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effectLst/>
                          <a:latin typeface="Tahoma" panose="020B0604030504040204" pitchFamily="34" charset="0"/>
                        </a:rPr>
                        <a:t>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effectLst/>
                          <a:latin typeface="Tahoma" panose="020B0604030504040204" pitchFamily="34" charset="0"/>
                        </a:rPr>
                        <a:t>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2001</a:t>
                      </a:r>
                      <a:endParaRPr lang="sr-Cyrl-R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15</a:t>
                      </a:r>
                      <a:endParaRPr lang="sr-Cyrl-R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2000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16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99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17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98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18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97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96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20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95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21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94</a:t>
                      </a: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22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93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23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92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24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91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25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90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26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89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27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88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28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87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29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86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30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85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 smtClean="0">
                          <a:effectLst/>
                          <a:latin typeface="Tahoma" panose="020B0604030504040204" pitchFamily="34" charset="0"/>
                        </a:rPr>
                        <a:t>31</a:t>
                      </a:r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B05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250" marR="5250" marT="5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7315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14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-228600" y="-7620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8" y="952500"/>
            <a:ext cx="8250667" cy="32004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</a:t>
            </a:r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b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</a:t>
            </a:r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ИЗВЕШТАЈ</a:t>
            </a:r>
            <a:r>
              <a:rPr lang="en-US" sz="2000"/>
              <a:t/>
            </a:r>
            <a:br>
              <a:rPr lang="en-US" sz="2000"/>
            </a:b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ОС-4</a:t>
            </a:r>
            <a:b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Извештај о корисницима пензије: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врсти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права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према години почетка коришћења права на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пензију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просечном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стажу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просечном износу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</a:t>
            </a:r>
            <a:r>
              <a:rPr lang="en-US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068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15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42333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585122"/>
              </p:ext>
            </p:extLst>
          </p:nvPr>
        </p:nvGraphicFramePr>
        <p:xfrm>
          <a:off x="609600" y="952508"/>
          <a:ext cx="8229601" cy="4250532"/>
        </p:xfrm>
        <a:graphic>
          <a:graphicData uri="http://schemas.openxmlformats.org/drawingml/2006/table">
            <a:tbl>
              <a:tblPr/>
              <a:tblGrid>
                <a:gridCol w="762000"/>
                <a:gridCol w="609600"/>
                <a:gridCol w="533400"/>
                <a:gridCol w="702807"/>
                <a:gridCol w="597623"/>
                <a:gridCol w="589861"/>
                <a:gridCol w="672649"/>
                <a:gridCol w="637460"/>
                <a:gridCol w="524153"/>
                <a:gridCol w="734740"/>
                <a:gridCol w="569907"/>
                <a:gridCol w="728824"/>
                <a:gridCol w="566577"/>
              </a:tblGrid>
              <a:tr h="3047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Година почетка коришћења права на пензију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СТАРОСНЕ ПЕНЗИЈЕ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ИНВАЛИДСКЕ ПЕНЗИЈЕ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ПОРОДИЧНЕ ПЕНЗИЈЕ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ahoma" panose="020B0604030504040204" pitchFamily="34" charset="0"/>
                        </a:rPr>
                        <a:t>У К У П Н О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1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Просечан стаж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Просечан стаж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Просечан стаж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Просечан стаж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b="0" i="0" u="none" strike="noStrike">
                          <a:effectLst/>
                          <a:latin typeface="Tahoma" panose="020B0604030504040204" pitchFamily="34" charset="0"/>
                        </a:rPr>
                        <a:t> до 1966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1983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410200" y="257889"/>
            <a:ext cx="350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053066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16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42333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410200" y="257889"/>
            <a:ext cx="350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944379"/>
              </p:ext>
            </p:extLst>
          </p:nvPr>
        </p:nvGraphicFramePr>
        <p:xfrm>
          <a:off x="457198" y="876292"/>
          <a:ext cx="8458204" cy="4327177"/>
        </p:xfrm>
        <a:graphic>
          <a:graphicData uri="http://schemas.openxmlformats.org/drawingml/2006/table">
            <a:tbl>
              <a:tblPr/>
              <a:tblGrid>
                <a:gridCol w="563144"/>
                <a:gridCol w="563144"/>
                <a:gridCol w="563144"/>
                <a:gridCol w="563144"/>
                <a:gridCol w="563144"/>
                <a:gridCol w="389232"/>
                <a:gridCol w="621115"/>
                <a:gridCol w="806070"/>
                <a:gridCol w="621115"/>
                <a:gridCol w="389232"/>
                <a:gridCol w="563144"/>
                <a:gridCol w="563144"/>
                <a:gridCol w="563144"/>
                <a:gridCol w="563144"/>
                <a:gridCol w="563144"/>
              </a:tblGrid>
              <a:tr h="38100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effectLst/>
                          <a:latin typeface="Tahoma" panose="020B0604030504040204" pitchFamily="34" charset="0"/>
                        </a:rPr>
                        <a:t>СТАРОСНА</a:t>
                      </a:r>
                      <a:r>
                        <a:rPr lang="ru-RU" sz="1000" b="1" i="0" u="none" strike="noStrike" baseline="0" smtClean="0">
                          <a:effectLst/>
                          <a:latin typeface="Tahoma" panose="020B0604030504040204" pitchFamily="34" charset="0"/>
                        </a:rPr>
                        <a:t> ПЕНЗИЈА</a:t>
                      </a:r>
                      <a:endParaRPr lang="ru-RU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Године пензијског стажа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effectLst/>
                          <a:latin typeface="Tahoma" panose="020B0604030504040204" pitchFamily="34" charset="0"/>
                        </a:rPr>
                        <a:t>ИНВАЛИДСКА</a:t>
                      </a:r>
                      <a:r>
                        <a:rPr lang="ru-RU" sz="1000" b="1" i="0" u="none" strike="noStrike" baseline="0" smtClean="0">
                          <a:effectLst/>
                          <a:latin typeface="Tahoma" panose="020B0604030504040204" pitchFamily="34" charset="0"/>
                        </a:rPr>
                        <a:t> ПЕНЗИЈА</a:t>
                      </a:r>
                      <a:endParaRPr lang="ru-RU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43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ЖЕНЕ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МУШКАРЦИ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МУШКАРЦИ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ЖЕНЕ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8912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93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до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56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5 - 9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0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10 - 14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70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15 - 19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0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 smtClean="0">
                          <a:effectLst/>
                          <a:latin typeface="Tahoma" panose="020B0604030504040204" pitchFamily="34" charset="0"/>
                        </a:rPr>
                        <a:t>.....</a:t>
                      </a:r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0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 smtClean="0">
                          <a:effectLst/>
                          <a:latin typeface="Tahoma" panose="020B0604030504040204" pitchFamily="34" charset="0"/>
                        </a:rPr>
                        <a:t>.....</a:t>
                      </a:r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0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 smtClean="0">
                          <a:effectLst/>
                          <a:latin typeface="Tahoma" panose="020B0604030504040204" pitchFamily="34" charset="0"/>
                        </a:rPr>
                        <a:t>.....</a:t>
                      </a:r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0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 smtClean="0">
                          <a:effectLst/>
                          <a:latin typeface="Tahoma" panose="020B0604030504040204" pitchFamily="34" charset="0"/>
                        </a:rPr>
                        <a:t>.....</a:t>
                      </a:r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0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973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више од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973"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24973">
                <a:tc gridSpan="2"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ПРОСЕЧАН</a:t>
                      </a:r>
                      <a:b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СТАЖ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6650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17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3810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47339" y="774551"/>
            <a:ext cx="8250667" cy="38862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ОС-5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Извештај 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корисницима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пензије: 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врсти права</a:t>
            </a:r>
            <a:r>
              <a:rPr lang="sr-Cyrl-RS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(старосна, старосна превремена, инвалидска и породична</a:t>
            </a:r>
            <a:r>
              <a:rPr lang="sr-Cyrl-RS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према години рођења (навршеним годинама живота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према висини износа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стажу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осигурања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07885" y="180722"/>
            <a:ext cx="31935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4114049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18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-25400" y="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34882"/>
              </p:ext>
            </p:extLst>
          </p:nvPr>
        </p:nvGraphicFramePr>
        <p:xfrm>
          <a:off x="381002" y="876311"/>
          <a:ext cx="8686798" cy="4419589"/>
        </p:xfrm>
        <a:graphic>
          <a:graphicData uri="http://schemas.openxmlformats.org/drawingml/2006/table">
            <a:tbl>
              <a:tblPr/>
              <a:tblGrid>
                <a:gridCol w="533398"/>
                <a:gridCol w="609600"/>
                <a:gridCol w="609600"/>
                <a:gridCol w="609600"/>
                <a:gridCol w="685800"/>
                <a:gridCol w="609600"/>
                <a:gridCol w="685800"/>
                <a:gridCol w="609600"/>
                <a:gridCol w="685800"/>
                <a:gridCol w="609600"/>
                <a:gridCol w="685800"/>
                <a:gridCol w="533400"/>
                <a:gridCol w="609600"/>
                <a:gridCol w="609600"/>
              </a:tblGrid>
              <a:tr h="22858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ГОДИНА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РОЂЕЊА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НАВРШЕНЕ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ГОДИНЕ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ЖИВОТА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СТАРОСНА ПЕНЗИЈА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ИНВАЛИДСКА ПЕНЗИЈА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7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МУШКАРЦИ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ЖЕНЕ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7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МУШКАРЦИ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ЖЕНЕ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6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ПРОСЕЧНА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ПРОСЕЧНА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ПРОСЕЧНА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ПРОСЕЧНА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ПРОСЕЧНА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КОРИСНИКА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ПРОСЕЧНА</a:t>
                      </a:r>
                      <a:b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700" b="0" i="0" u="none" strike="noStrike"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effectLst/>
                          <a:latin typeface="Tahoma" panose="020B0604030504040204" pitchFamily="34" charset="0"/>
                        </a:rPr>
                        <a:t>96</a:t>
                      </a:r>
                      <a:r>
                        <a:rPr lang="sr-Cyrl-RS" sz="800" b="0" i="0" u="none" strike="noStrike" smtClean="0">
                          <a:effectLst/>
                          <a:latin typeface="Tahoma" panose="020B0604030504040204" pitchFamily="34" charset="0"/>
                        </a:rPr>
                        <a:t> и више</a:t>
                      </a:r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486400" y="181689"/>
            <a:ext cx="342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6783187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rgbClr val="6076B4">
                    <a:lumMod val="75000"/>
                  </a:srgbClr>
                </a:solidFill>
                <a:latin typeface="Calibri"/>
              </a:rPr>
              <a:pPr algn="r">
                <a:defRPr/>
              </a:pPr>
              <a:t>19</a:t>
            </a:fld>
            <a:endParaRPr lang="en-US">
              <a:solidFill>
                <a:srgbClr val="6076B4">
                  <a:lumMod val="75000"/>
                </a:srgbClr>
              </a:solidFill>
              <a:latin typeface="Calibri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-25400" y="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5486400" y="181689"/>
            <a:ext cx="342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235946"/>
              </p:ext>
            </p:extLst>
          </p:nvPr>
        </p:nvGraphicFramePr>
        <p:xfrm>
          <a:off x="381000" y="952500"/>
          <a:ext cx="8534403" cy="4150496"/>
        </p:xfrm>
        <a:graphic>
          <a:graphicData uri="http://schemas.openxmlformats.org/drawingml/2006/table">
            <a:tbl>
              <a:tblPr/>
              <a:tblGrid>
                <a:gridCol w="623860"/>
                <a:gridCol w="628898"/>
                <a:gridCol w="618822"/>
                <a:gridCol w="623860"/>
                <a:gridCol w="623860"/>
                <a:gridCol w="665451"/>
                <a:gridCol w="1080656"/>
                <a:gridCol w="693701"/>
                <a:gridCol w="626378"/>
                <a:gridCol w="596314"/>
                <a:gridCol w="504883"/>
                <a:gridCol w="623860"/>
                <a:gridCol w="623860"/>
              </a:tblGrid>
              <a:tr h="36507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СТАРОСНА ПЕНЗИЈА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Године</a:t>
                      </a:r>
                      <a:r>
                        <a:rPr lang="sr-Cyrl-RS" sz="1000" b="1" i="1" u="none" strike="noStrike"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старости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ИНВЛИДСКА ПЕНЗИЈА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96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МУШКАРЦИ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ЖЕНЕ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 smtClean="0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  <a:endParaRPr lang="sr-Cyrl-R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 smtClean="0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  <a:endParaRPr lang="sr-Cyrl-R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МУШКАРЦИ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ЖЕНЕ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9978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структура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структура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структура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структура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структура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структура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91 и преко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86-90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81-85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1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…..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…..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…..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26-30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21-25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д</a:t>
                      </a:r>
                      <a:r>
                        <a:rPr lang="en-US" sz="1000" b="1" i="0" u="none" strike="noStrike">
                          <a:effectLst/>
                          <a:latin typeface="Tahoma" panose="020B0604030504040204" pitchFamily="34" charset="0"/>
                        </a:rPr>
                        <a:t>o 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318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Просечна старост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073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Структура по полу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3396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3810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512333" y="1181100"/>
            <a:ext cx="8229600" cy="3733800"/>
          </a:xfrm>
        </p:spPr>
        <p:txBody>
          <a:bodyPr/>
          <a:lstStyle/>
          <a:p>
            <a:pPr algn="l"/>
            <a:r>
              <a:rPr lang="sr-Cyrl-CS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</a:t>
            </a:r>
            <a:r>
              <a:rPr lang="sr-Cyrl-CS" sz="2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фонд за пензијско и </a:t>
            </a:r>
            <a:r>
              <a:rPr lang="sr-Cyrl-CS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инвалидско осигурање</a:t>
            </a:r>
            <a:r>
              <a:rPr lang="sr-Cyrl-RS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је </a:t>
            </a:r>
            <a:r>
              <a:rPr lang="sr-Cyrl-CS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r-Cyrl-C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правно лице са статусом организације за обавезно социјално осигурање у коме се  остварују права из пензијског и инвалидског </a:t>
            </a:r>
            <a:r>
              <a:rPr lang="sr-Cyrl-CS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осигурања за категорије осигураника запослених, самосталних делатности и пољопривредника.</a:t>
            </a: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7434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20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16054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74233" y="805927"/>
            <a:ext cx="8250667" cy="3886200"/>
          </a:xfrm>
        </p:spPr>
        <p:txBody>
          <a:bodyPr/>
          <a:lstStyle/>
          <a:p>
            <a:pPr algn="l"/>
            <a:r>
              <a:rPr lang="ru-RU" sz="2000" smtClean="0"/>
              <a:t/>
            </a:r>
            <a:br>
              <a:rPr lang="ru-RU" sz="2000" smtClean="0"/>
            </a:br>
            <a:r>
              <a:rPr lang="ru-RU" sz="2000"/>
              <a:t/>
            </a:r>
            <a:br>
              <a:rPr lang="ru-RU" sz="2000"/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ОС-6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Извештај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корисницима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 који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 први пут остварили право на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пензију у току године: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врсти права (старосна, старосна превремена, инвалидска и породична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према навршеним годинама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живота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стажу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према износу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42862" y="132267"/>
            <a:ext cx="31935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4759632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21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-38100" y="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29722"/>
              </p:ext>
            </p:extLst>
          </p:nvPr>
        </p:nvGraphicFramePr>
        <p:xfrm>
          <a:off x="685800" y="855139"/>
          <a:ext cx="7924798" cy="4516965"/>
        </p:xfrm>
        <a:graphic>
          <a:graphicData uri="http://schemas.openxmlformats.org/drawingml/2006/table">
            <a:tbl>
              <a:tblPr/>
              <a:tblGrid>
                <a:gridCol w="1051247"/>
                <a:gridCol w="701498"/>
                <a:gridCol w="778996"/>
                <a:gridCol w="783735"/>
                <a:gridCol w="646924"/>
                <a:gridCol w="876372"/>
                <a:gridCol w="778996"/>
                <a:gridCol w="630632"/>
                <a:gridCol w="897402"/>
                <a:gridCol w="778996"/>
              </a:tblGrid>
              <a:tr h="3849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Навршене године живота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МУШКАРЦИ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ЖЕНЕ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СВЕГА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48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просечан пензијски стаж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просечан пензијски стаж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просечан пензијски стаж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50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мање од 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6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66 и више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непознато</a:t>
                      </a:r>
                      <a:endParaRPr lang="sr-Cyrl-R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1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486400" y="181689"/>
            <a:ext cx="342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1102946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22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25399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5334000" y="117446"/>
            <a:ext cx="3467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189477"/>
              </p:ext>
            </p:extLst>
          </p:nvPr>
        </p:nvGraphicFramePr>
        <p:xfrm>
          <a:off x="922862" y="774699"/>
          <a:ext cx="7467605" cy="4216400"/>
        </p:xfrm>
        <a:graphic>
          <a:graphicData uri="http://schemas.openxmlformats.org/drawingml/2006/table">
            <a:tbl>
              <a:tblPr/>
              <a:tblGrid>
                <a:gridCol w="1357745"/>
                <a:gridCol w="1018310"/>
                <a:gridCol w="1018310"/>
                <a:gridCol w="1018310"/>
                <a:gridCol w="1018310"/>
                <a:gridCol w="1018310"/>
                <a:gridCol w="1018310"/>
              </a:tblGrid>
              <a:tr h="3917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Навршене године стажа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МУШКАРЦИ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ЖЕНЕ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СВЕГА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66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Број корисника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просечан износ пензије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до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15 - 19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20 - 24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25 - 29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.....</a:t>
                      </a:r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.....</a:t>
                      </a:r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.....</a:t>
                      </a:r>
                      <a:endParaRPr lang="sr-Cyrl-R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.....</a:t>
                      </a:r>
                      <a:endParaRPr lang="sr-Cyrl-R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преко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39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непознато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830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1103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Просечан стаж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6108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23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228600" y="-3731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8" y="952500"/>
            <a:ext cx="8250667" cy="3886200"/>
          </a:xfrm>
        </p:spPr>
        <p:txBody>
          <a:bodyPr/>
          <a:lstStyle/>
          <a:p>
            <a:pPr algn="l"/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ОС-7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/>
              <a:t/>
            </a:r>
            <a:br>
              <a:rPr lang="ru-RU" sz="2000"/>
            </a:b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>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звештај 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корисницима пензије којима је престало право на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пензију:  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врсти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према износу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према годинама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коришћења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години рођења (навршене године живота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стажу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23125" y="139114"/>
            <a:ext cx="31935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790845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24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25399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997477"/>
              </p:ext>
            </p:extLst>
          </p:nvPr>
        </p:nvGraphicFramePr>
        <p:xfrm>
          <a:off x="1066800" y="723903"/>
          <a:ext cx="7238997" cy="4648203"/>
        </p:xfrm>
        <a:graphic>
          <a:graphicData uri="http://schemas.openxmlformats.org/drawingml/2006/table">
            <a:tbl>
              <a:tblPr/>
              <a:tblGrid>
                <a:gridCol w="609600"/>
                <a:gridCol w="576975"/>
                <a:gridCol w="798023"/>
                <a:gridCol w="546960"/>
                <a:gridCol w="672491"/>
                <a:gridCol w="798023"/>
                <a:gridCol w="546960"/>
                <a:gridCol w="672491"/>
                <a:gridCol w="798023"/>
                <a:gridCol w="546960"/>
                <a:gridCol w="672491"/>
              </a:tblGrid>
              <a:tr h="21994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Година рођења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Навршене године живота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Трајно престало право - ЗБОГ СМРТИ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9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СВЕГА (мушкарци + жене)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МУШКАРЦИ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ЖЕНЕ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1" i="0" u="none" strike="noStrike">
                          <a:effectLst/>
                          <a:latin typeface="Tahoma" panose="020B0604030504040204" pitchFamily="34" charset="0"/>
                        </a:rPr>
                        <a:t>СТАЖ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СТАЖ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СТАЖ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до 1923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b="0" i="0" u="none" strike="noStrike">
                          <a:effectLst/>
                          <a:latin typeface="Tahoma" panose="020B0604030504040204" pitchFamily="34" charset="0"/>
                        </a:rPr>
                        <a:t>93 и више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1946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34000" y="117446"/>
            <a:ext cx="3467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ГОДИШЊИ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284991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25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3810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8" y="952500"/>
            <a:ext cx="8250667" cy="38862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Најважнији подаци из ових извештаја су садржани у табелама и графиконима у: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- месечном билтену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- годишњем билтену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који се објављују на званичном сајту Фонда ПИО.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8731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26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3810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47339" y="774551"/>
            <a:ext cx="8250667" cy="38862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447561"/>
              </p:ext>
            </p:extLst>
          </p:nvPr>
        </p:nvGraphicFramePr>
        <p:xfrm>
          <a:off x="447339" y="723900"/>
          <a:ext cx="8539163" cy="4592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841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27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16054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74233" y="805927"/>
            <a:ext cx="8250667" cy="3886200"/>
          </a:xfrm>
        </p:spPr>
        <p:txBody>
          <a:bodyPr/>
          <a:lstStyle/>
          <a:p>
            <a:pPr algn="l"/>
            <a:r>
              <a:rPr lang="ru-RU" sz="2000" smtClean="0"/>
              <a:t/>
            </a:r>
            <a:br>
              <a:rPr lang="ru-RU" sz="2000" smtClean="0"/>
            </a:br>
            <a:r>
              <a:rPr lang="ru-RU" sz="2000"/>
              <a:t/>
            </a:r>
            <a:br>
              <a:rPr lang="ru-RU" sz="2000"/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529793"/>
              </p:ext>
            </p:extLst>
          </p:nvPr>
        </p:nvGraphicFramePr>
        <p:xfrm>
          <a:off x="381000" y="735347"/>
          <a:ext cx="8588643" cy="4642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77670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28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228600" y="-3731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8" y="952500"/>
            <a:ext cx="8250667" cy="3886200"/>
          </a:xfrm>
        </p:spPr>
        <p:txBody>
          <a:bodyPr/>
          <a:lstStyle/>
          <a:p>
            <a:pPr algn="l"/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6335965"/>
              </p:ext>
            </p:extLst>
          </p:nvPr>
        </p:nvGraphicFramePr>
        <p:xfrm>
          <a:off x="387275" y="916112"/>
          <a:ext cx="83439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12779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29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228600" y="-3731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8" y="952500"/>
            <a:ext cx="8250667" cy="3886200"/>
          </a:xfrm>
        </p:spPr>
        <p:txBody>
          <a:bodyPr/>
          <a:lstStyle/>
          <a:p>
            <a:pPr algn="l"/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9788340"/>
              </p:ext>
            </p:extLst>
          </p:nvPr>
        </p:nvGraphicFramePr>
        <p:xfrm>
          <a:off x="666750" y="982938"/>
          <a:ext cx="7867650" cy="4312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82022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3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38100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512333" y="1181100"/>
            <a:ext cx="8229600" cy="35814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Као одговорни произвођач званичне статистике у области пензијског и инвалидског осигурања и у складу са Планом званичне статистике, Фонд ПИО спроводи следећа статистичка истраживања: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065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30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16054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2700" y="696740"/>
            <a:ext cx="8250667" cy="3886200"/>
          </a:xfrm>
        </p:spPr>
        <p:txBody>
          <a:bodyPr/>
          <a:lstStyle/>
          <a:p>
            <a:pPr algn="l"/>
            <a:r>
              <a:rPr lang="ru-RU" sz="2000" smtClean="0"/>
              <a:t/>
            </a:r>
            <a:br>
              <a:rPr lang="ru-RU" sz="2000" smtClean="0"/>
            </a:br>
            <a:r>
              <a:rPr lang="ru-RU" sz="2000"/>
              <a:t/>
            </a:r>
            <a:br>
              <a:rPr lang="ru-RU" sz="2000"/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751047"/>
              </p:ext>
            </p:extLst>
          </p:nvPr>
        </p:nvGraphicFramePr>
        <p:xfrm>
          <a:off x="626533" y="767113"/>
          <a:ext cx="7899400" cy="375285"/>
        </p:xfrm>
        <a:graphic>
          <a:graphicData uri="http://schemas.openxmlformats.org/drawingml/2006/table">
            <a:tbl>
              <a:tblPr/>
              <a:tblGrid>
                <a:gridCol w="7899400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smtClean="0">
                          <a:effectLst/>
                          <a:latin typeface="Tahoma" panose="020B0604030504040204" pitchFamily="34" charset="0"/>
                        </a:rPr>
                        <a:t>СТРУКТУРА НОВИХ  КОРИСНИКА  ИНВАЛИДСКЕ  ПЕНЗИЈЕ  У   %                                                     </a:t>
                      </a:r>
                      <a:br>
                        <a:rPr lang="ru-RU" sz="1200" b="0" i="0" u="none" strike="noStrike" smtClean="0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ru-RU" sz="1200" b="0" i="0" u="none" strike="noStrike" smtClean="0">
                          <a:effectLst/>
                          <a:latin typeface="Tahoma" panose="020B0604030504040204" pitchFamily="34" charset="0"/>
                        </a:rPr>
                        <a:t>ПРЕМА  УЗРОКУ  ИНВАЛИДНОСТИ  У ГОДИНИ  ОСТВАРИВАЊА  ПРАВА</a:t>
                      </a:r>
                      <a:endParaRPr lang="ru-RU" sz="12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5927764"/>
              </p:ext>
            </p:extLst>
          </p:nvPr>
        </p:nvGraphicFramePr>
        <p:xfrm>
          <a:off x="692288" y="1257300"/>
          <a:ext cx="7842112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99701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31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16054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533400" y="1288555"/>
            <a:ext cx="8250667" cy="3886200"/>
          </a:xfrm>
        </p:spPr>
        <p:txBody>
          <a:bodyPr/>
          <a:lstStyle/>
          <a:p>
            <a:pPr algn="l"/>
            <a:r>
              <a:rPr lang="ru-RU" sz="2000" smtClean="0"/>
              <a:t/>
            </a:r>
            <a:br>
              <a:rPr lang="ru-RU" sz="2000" smtClean="0"/>
            </a:br>
            <a:r>
              <a:rPr lang="ru-RU" sz="2000"/>
              <a:t/>
            </a:r>
            <a:br>
              <a:rPr lang="ru-RU" sz="2000"/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213708"/>
              </p:ext>
            </p:extLst>
          </p:nvPr>
        </p:nvGraphicFramePr>
        <p:xfrm>
          <a:off x="838200" y="800100"/>
          <a:ext cx="7895167" cy="44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2133600" y="1332384"/>
            <a:ext cx="131233" cy="502145"/>
          </a:xfrm>
          <a:prstGeom prst="line">
            <a:avLst/>
          </a:prstGeom>
          <a:noFill/>
          <a:ln w="9525">
            <a:solidFill>
              <a:srgbClr val="558ED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>
            <a:off x="5105400" y="2785395"/>
            <a:ext cx="161925" cy="44626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 flipV="1">
            <a:off x="3200400" y="3848100"/>
            <a:ext cx="317256" cy="52167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381312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32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16054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2700" y="696740"/>
            <a:ext cx="8250667" cy="3886200"/>
          </a:xfrm>
        </p:spPr>
        <p:txBody>
          <a:bodyPr/>
          <a:lstStyle/>
          <a:p>
            <a:pPr algn="l"/>
            <a:r>
              <a:rPr lang="ru-RU" sz="2000" smtClean="0"/>
              <a:t/>
            </a:r>
            <a:br>
              <a:rPr lang="ru-RU" sz="2000" smtClean="0"/>
            </a:br>
            <a:r>
              <a:rPr lang="ru-RU" sz="2000"/>
              <a:t/>
            </a:r>
            <a:br>
              <a:rPr lang="ru-RU" sz="2000"/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3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4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 Box 5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Text Box 5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 Box 5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5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6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6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Text Box 6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Text Box 6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Text Box 6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Text Box 6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 Box 6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Text Box 6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Text Box 6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Text Box 7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Text Box 7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Text Box 7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7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Text Box 7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Text Box 7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7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Text Box 7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Text Box 7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7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 Box 8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Text Box 8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8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Text Box 9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Text Box 9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Text Box 9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Text Box 9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10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Text Box 10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Text Box 10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Text Box 10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Text Box 10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Text Box 10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Text Box 10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Text Box 10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Text Box 10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Text Box 11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Text Box 11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Text Box 11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Text Box 11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Text Box 11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Text Box 11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Text Box 11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Text Box 11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Text Box 11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Text Box 11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Text Box 1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Text Box 1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Text Box 1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Text Box 1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Text Box 1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Text Box 1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Text Box 1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Text Box 1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Text Box 1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Text Box 1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Text Box 14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Text Box 15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Text Box 15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Text Box 15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Text Box 15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Text Box 15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Text Box 15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Text Box 15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Text Box 15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Text Box 15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Text Box 15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Text Box 16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Text Box 16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Text Box 17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Text Box 17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Text Box 17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Text Box 180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Text Box 18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Text Box 18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Text Box 18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Text Box 18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Text Box 18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Text Box 18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Text Box 18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Text Box 18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Text Box 18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Text Box 19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Text Box 19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Text Box 19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Text Box 19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Text Box 19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Text Box 19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Text Box 19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Text Box 19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Text Box 19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Text Box 19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Text Box 20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Text Box 20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Text Box 20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Text Box 20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Text Box 20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Text Box 20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Text Box 20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Text Box 20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Text Box 20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Text Box 20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Text Box 21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Text Box 211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Text Box 21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Text Box 21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Text Box 21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Text Box 21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Text Box 21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Text Box 21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Text Box 21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Text Box 21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Text Box 22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Text Box 22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Text Box 22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Text Box 22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Text Box 22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Text Box 22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Text Box 22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Text Box 22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Text Box 22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Text Box 22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Text Box 23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Text Box 23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Text Box 23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Text Box 23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Text Box 23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Text Box 23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Text Box 23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Text Box 23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Text Box 23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Text Box 23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Text Box 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Text Box 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Text Box 2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Text Box 2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Text Box 2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Text Box 2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Text Box 2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Text Box 3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Text Box 3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Text Box 3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Text Box 3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Text Box 3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Text Box 3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Text Box 3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Text Box 3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Text Box 3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Text Box 3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Text Box 4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Text Box 4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Text Box 4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Text Box 4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Text Box 4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Text Box 4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Text Box 4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Text Box 4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Text Box 4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Text Box 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Text Box 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Text Box 12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Text Box 12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Text Box 13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Text Box 133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Text Box 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Text Box 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Text Box 12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Text Box 12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Text Box 13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Text Box 133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Text Box 6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Text Box 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Text Box 2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Text Box 3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Text Box 4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Text Box 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Text Box 2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Text Box 2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Text Box 2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Text Box 2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Text Box 2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Text Box 3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Text Box 3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Text Box 3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Text Box 3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Text Box 3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Text Box 3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Text Box 3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Text Box 3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Text Box 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Text Box 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Text Box 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Text Box 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Text Box 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Text Box 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Text Box 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Text Box 4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Text Box 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Text Box 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Text Box 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Text Box 4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Text Box 5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Text Box 5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Text Box 5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Text Box 5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Text Box 6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Text Box 6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Text Box 6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Text Box 6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" name="Text Box 6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" name="Text Box 6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Text Box 6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Text Box 6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Text Box 6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5" name="Text Box 6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Text Box 7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Text Box 7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Text Box 7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Text Box 7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Text Box 7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Text Box 7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" name="Text Box 7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" name="Text Box 7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" name="Text Box 7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" name="Text Box 7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" name="Text Box 8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" name="Text Box 8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8" name="Text Box 8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" name="Text Box 9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" name="Text Box 9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" name="Text Box 9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" name="Text Box 9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" name="Text Box 10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" name="Text Box 10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5" name="Text Box 10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" name="Text Box 10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" name="Text Box 10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" name="Text Box 10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" name="Text Box 10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" name="Text Box 10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" name="Text Box 10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" name="Text Box 11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" name="Text Box 11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" name="Text Box 11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" name="Text Box 11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" name="Text Box 11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" name="Text Box 11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" name="Text Box 11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" name="Text Box 11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" name="Text Box 11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" name="Text Box 11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" name="Text Box 1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" name="Text Box 1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" name="Text Box 1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" name="Text Box 1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" name="Text Box 1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" name="Text Box 1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" name="Text Box 1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9" name="Text Box 1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" name="Text Box 1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" name="Text Box 1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" name="Text Box 14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3" name="Text Box 15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" name="Text Box 15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" name="Text Box 15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" name="Text Box 15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" name="Text Box 15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" name="Text Box 15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" name="Text Box 15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0" name="Text Box 15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1" name="Text Box 15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2" name="Text Box 15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3" name="Text Box 16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4" name="Text Box 16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5" name="Text Box 17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" name="Text Box 17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" name="Text Box 17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" name="Text Box 180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" name="Text Box 18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" name="Text Box 18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1" name="Text Box 18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2" name="Text Box 18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3" name="Text Box 18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" name="Text Box 18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" name="Text Box 18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6" name="Text Box 18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7" name="Text Box 18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" name="Text Box 19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" name="Text Box 19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0" name="Text Box 19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1" name="Text Box 19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" name="Text Box 19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3" name="Text Box 19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4" name="Text Box 19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5" name="Text Box 19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6" name="Text Box 19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7" name="Text Box 19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" name="Text Box 20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" name="Text Box 20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" name="Text Box 20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1" name="Text Box 20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2" name="Text Box 20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3" name="Text Box 20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" name="Text Box 20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" name="Text Box 20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" name="Text Box 20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7" name="Text Box 20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" name="Text Box 21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" name="Text Box 211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" name="Text Box 21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" name="Text Box 21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" name="Text Box 21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" name="Text Box 21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" name="Text Box 21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" name="Text Box 21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" name="Text Box 21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7" name="Text Box 21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" name="Text Box 22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" name="Text Box 22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" name="Text Box 22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" name="Text Box 22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" name="Text Box 22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3" name="Text Box 22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" name="Text Box 22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" name="Text Box 22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" name="Text Box 22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" name="Text Box 22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" name="Text Box 23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" name="Text Box 23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" name="Text Box 23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" name="Text Box 23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" name="Text Box 23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3" name="Text Box 23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4" name="Text Box 23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" name="Text Box 23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6" name="Text Box 23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" name="Text Box 23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8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" name="Text Box 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" name="Text Box 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" name="Text Box 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" name="Text Box 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" name="Text Box 3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5" name="Text Box 3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6" name="Text Box 3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" name="Text Box 3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" name="Text Box 3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" name="Text Box 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" name="Text Box 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" name="Text Box 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" name="Text Box 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3" name="Text Box 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4" name="Text Box 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5" name="Text Box 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6" name="Text Box 4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" name="Text Box 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" name="Text Box 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9" name="Text Box 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2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3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4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5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" name="Text Box 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" name="Text Box 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8" name="Text Box 3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9" name="Text Box 3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" name="Text Box 3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1" name="Text Box 3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2" name="Text Box 3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" name="Text Box 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4" name="Text Box 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5" name="Text Box 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" name="Text Box 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7" name="Text Box 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8" name="Text Box 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9" name="Text Box 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" name="Text Box 4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" name="Text Box 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2" name="Text Box 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3" name="Text Box 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4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6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8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" name="Text Box 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" name="Text Box 2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" name="Text Box 2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" name="Text Box 2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" name="Text Box 2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6" name="Text Box 2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7" name="Text Box 3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" name="Text Box 3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9" name="Text Box 3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0" name="Text Box 3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" name="Text Box 3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" name="Text Box 3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" name="Text Box 3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" name="Text Box 3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" name="Text Box 3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6" name="Text Box 3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7" name="Text Box 4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8" name="Text Box 4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9" name="Text Box 4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0" name="Text Box 4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" name="Text Box 4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" name="Text Box 4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3" name="Text Box 4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" name="Text Box 4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5" name="Text Box 4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" name="Text Box 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" name="Text Box 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" name="Text Box 12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" name="Text Box 12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0" name="Text Box 13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" name="Text Box 133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" name="Text Box 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" name="Text Box 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4" name="Text Box 12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5" name="Text Box 12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6" name="Text Box 13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7" name="Text Box 133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8" name="Text Box 6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428" y="669746"/>
            <a:ext cx="5604571" cy="474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636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33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0" y="-16054"/>
            <a:ext cx="9144000" cy="7620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57200" y="2068423"/>
            <a:ext cx="8229600" cy="952500"/>
          </a:xfrm>
        </p:spPr>
        <p:txBody>
          <a:bodyPr/>
          <a:lstStyle/>
          <a:p>
            <a:r>
              <a:rPr lang="ru-RU" sz="28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ХВАЛА НА ПАЖЊИ</a:t>
            </a:r>
            <a:endParaRPr lang="en-GB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3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4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 Box 5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Text Box 5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 Box 5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5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6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6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Text Box 6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Text Box 6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Text Box 6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Text Box 6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 Box 6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Text Box 6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Text Box 6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Text Box 7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Text Box 7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Text Box 7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7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Text Box 7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Text Box 7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7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Text Box 7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Text Box 7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7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 Box 8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Text Box 8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8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Text Box 9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Text Box 9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Text Box 9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Text Box 9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10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Text Box 10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Text Box 10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Text Box 10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Text Box 10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Text Box 10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Text Box 10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Text Box 10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Text Box 10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Text Box 11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Text Box 11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Text Box 11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Text Box 11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Text Box 11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Text Box 11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Text Box 11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Text Box 11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Text Box 11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Text Box 11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Text Box 1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Text Box 1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Text Box 1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Text Box 1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Text Box 1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Text Box 1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Text Box 1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Text Box 1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Text Box 1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Text Box 1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Text Box 14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Text Box 15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Text Box 15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Text Box 15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Text Box 15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Text Box 15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Text Box 15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Text Box 15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Text Box 15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Text Box 15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Text Box 15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Text Box 16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Text Box 16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Text Box 17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Text Box 17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Text Box 17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Text Box 180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Text Box 18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Text Box 18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Text Box 18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Text Box 18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Text Box 18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Text Box 18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Text Box 18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Text Box 18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Text Box 18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Text Box 19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Text Box 19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Text Box 19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Text Box 19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Text Box 19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Text Box 19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Text Box 19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Text Box 19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Text Box 19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Text Box 19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Text Box 20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Text Box 20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Text Box 20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Text Box 20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Text Box 20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Text Box 20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Text Box 20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Text Box 20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Text Box 20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Text Box 20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Text Box 21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Text Box 211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Text Box 21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Text Box 21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Text Box 21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Text Box 21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Text Box 21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Text Box 21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Text Box 21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Text Box 21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Text Box 22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Text Box 22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Text Box 22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Text Box 22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Text Box 22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Text Box 22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Text Box 22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Text Box 22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Text Box 22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Text Box 22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Text Box 23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Text Box 23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Text Box 23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Text Box 23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Text Box 23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Text Box 23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Text Box 23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Text Box 23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Text Box 23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Text Box 23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Text Box 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Text Box 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Text Box 2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Text Box 2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Text Box 2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Text Box 2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Text Box 2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Text Box 3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Text Box 3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Text Box 3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Text Box 3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Text Box 3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Text Box 3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Text Box 3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Text Box 3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Text Box 3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Text Box 3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Text Box 4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Text Box 4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Text Box 4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Text Box 4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Text Box 4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Text Box 4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Text Box 4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Text Box 4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Text Box 4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Text Box 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Text Box 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Text Box 12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Text Box 12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Text Box 13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Text Box 133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Text Box 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Text Box 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Text Box 12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Text Box 12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Text Box 13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Text Box 133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Text Box 6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Text Box 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Text Box 2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Text Box 3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Text Box 4"/>
          <p:cNvSpPr txBox="1">
            <a:spLocks noChangeArrowheads="1"/>
          </p:cNvSpPr>
          <p:nvPr/>
        </p:nvSpPr>
        <p:spPr bwMode="auto">
          <a:xfrm>
            <a:off x="2425699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Text Box 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Text Box 2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Text Box 2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Text Box 2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Text Box 2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Text Box 2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Text Box 3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Text Box 3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Text Box 3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Text Box 3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Text Box 3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Text Box 3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Text Box 3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Text Box 3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Text Box 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Text Box 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Text Box 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Text Box 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Text Box 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Text Box 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Text Box 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Text Box 4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Text Box 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Text Box 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Text Box 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Text Box 4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Text Box 5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Text Box 5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Text Box 5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Text Box 5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Text Box 6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Text Box 6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Text Box 6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Text Box 6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" name="Text Box 6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" name="Text Box 6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Text Box 6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Text Box 6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Text Box 6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5" name="Text Box 6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Text Box 7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Text Box 7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Text Box 7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Text Box 7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Text Box 7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Text Box 7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" name="Text Box 7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" name="Text Box 7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" name="Text Box 7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" name="Text Box 7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" name="Text Box 8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" name="Text Box 8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8" name="Text Box 8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" name="Text Box 9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" name="Text Box 9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" name="Text Box 9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" name="Text Box 9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" name="Text Box 10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" name="Text Box 10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5" name="Text Box 10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" name="Text Box 10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" name="Text Box 10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" name="Text Box 10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" name="Text Box 10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" name="Text Box 10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" name="Text Box 10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" name="Text Box 11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" name="Text Box 11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" name="Text Box 11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" name="Text Box 11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" name="Text Box 11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" name="Text Box 11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" name="Text Box 11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" name="Text Box 11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" name="Text Box 11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" name="Text Box 11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" name="Text Box 1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" name="Text Box 1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" name="Text Box 1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" name="Text Box 1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" name="Text Box 1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" name="Text Box 1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" name="Text Box 1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9" name="Text Box 1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" name="Text Box 1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" name="Text Box 1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" name="Text Box 14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3" name="Text Box 15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" name="Text Box 15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" name="Text Box 15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" name="Text Box 15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" name="Text Box 15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" name="Text Box 15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" name="Text Box 15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0" name="Text Box 15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1" name="Text Box 15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2" name="Text Box 15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3" name="Text Box 16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4" name="Text Box 16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5" name="Text Box 17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" name="Text Box 17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" name="Text Box 17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" name="Text Box 180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" name="Text Box 18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" name="Text Box 18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1" name="Text Box 18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2" name="Text Box 18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3" name="Text Box 18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" name="Text Box 18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" name="Text Box 18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6" name="Text Box 18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7" name="Text Box 18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" name="Text Box 19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" name="Text Box 19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0" name="Text Box 19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1" name="Text Box 19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2" name="Text Box 19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3" name="Text Box 19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4" name="Text Box 19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5" name="Text Box 19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6" name="Text Box 19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7" name="Text Box 19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" name="Text Box 20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" name="Text Box 20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" name="Text Box 20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1" name="Text Box 20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2" name="Text Box 20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3" name="Text Box 20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" name="Text Box 20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" name="Text Box 20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" name="Text Box 20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7" name="Text Box 20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" name="Text Box 21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" name="Text Box 211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" name="Text Box 21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" name="Text Box 21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" name="Text Box 21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" name="Text Box 21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" name="Text Box 21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" name="Text Box 21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" name="Text Box 21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7" name="Text Box 21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" name="Text Box 22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" name="Text Box 22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" name="Text Box 22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" name="Text Box 22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" name="Text Box 22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3" name="Text Box 22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" name="Text Box 22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" name="Text Box 22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" name="Text Box 22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" name="Text Box 22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" name="Text Box 230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" name="Text Box 231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" name="Text Box 232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" name="Text Box 233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" name="Text Box 234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3" name="Text Box 235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4" name="Text Box 236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" name="Text Box 237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6" name="Text Box 238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" name="Text Box 239"/>
          <p:cNvSpPr txBox="1">
            <a:spLocks noChangeArrowheads="1"/>
          </p:cNvSpPr>
          <p:nvPr/>
        </p:nvSpPr>
        <p:spPr bwMode="auto">
          <a:xfrm>
            <a:off x="12360274" y="1795895"/>
            <a:ext cx="12709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8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" name="Text Box 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" name="Text Box 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" name="Text Box 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" name="Text Box 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" name="Text Box 3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5" name="Text Box 3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6" name="Text Box 3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" name="Text Box 3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" name="Text Box 3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" name="Text Box 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" name="Text Box 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" name="Text Box 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" name="Text Box 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3" name="Text Box 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4" name="Text Box 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5" name="Text Box 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6" name="Text Box 4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" name="Text Box 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" name="Text Box 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9" name="Text Box 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2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3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4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5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" name="Text Box 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" name="Text Box 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8" name="Text Box 3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9" name="Text Box 3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" name="Text Box 3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1" name="Text Box 3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2" name="Text Box 3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" name="Text Box 3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4" name="Text Box 39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5" name="Text Box 40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" name="Text Box 41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7" name="Text Box 42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8" name="Text Box 43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9" name="Text Box 44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" name="Text Box 45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" name="Text Box 46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2" name="Text Box 47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3" name="Text Box 48"/>
          <p:cNvSpPr txBox="1">
            <a:spLocks noChangeArrowheads="1"/>
          </p:cNvSpPr>
          <p:nvPr/>
        </p:nvSpPr>
        <p:spPr bwMode="auto">
          <a:xfrm>
            <a:off x="2425699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4" name="Text Box 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" name="Text Box 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6" name="Text Box 128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" name="Text Box 129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8" name="Text Box 132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" name="Text Box 133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" name="Text Box 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" name="Text Box 2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" name="Text Box 2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" name="Text Box 2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" name="Text Box 2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6" name="Text Box 2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7" name="Text Box 3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" name="Text Box 3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9" name="Text Box 3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0" name="Text Box 3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" name="Text Box 3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" name="Text Box 3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" name="Text Box 3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" name="Text Box 3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" name="Text Box 3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6" name="Text Box 39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7" name="Text Box 40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8" name="Text Box 41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9" name="Text Box 42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0" name="Text Box 43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" name="Text Box 44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" name="Text Box 45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3" name="Text Box 46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" name="Text Box 47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5" name="Text Box 48"/>
          <p:cNvSpPr txBox="1">
            <a:spLocks noChangeArrowheads="1"/>
          </p:cNvSpPr>
          <p:nvPr/>
        </p:nvSpPr>
        <p:spPr bwMode="auto">
          <a:xfrm>
            <a:off x="12360274" y="1795318"/>
            <a:ext cx="127099" cy="25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" name="Text Box 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" name="Text Box 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" name="Text Box 12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" name="Text Box 12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0" name="Text Box 13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" name="Text Box 133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" name="Text Box 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" name="Text Box 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4" name="Text Box 128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5" name="Text Box 129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6" name="Text Box 132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7" name="Text Box 133"/>
          <p:cNvSpPr txBox="1">
            <a:spLocks noChangeArrowheads="1"/>
          </p:cNvSpPr>
          <p:nvPr/>
        </p:nvSpPr>
        <p:spPr bwMode="auto">
          <a:xfrm>
            <a:off x="12360275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8" name="Text Box 6"/>
          <p:cNvSpPr txBox="1">
            <a:spLocks noChangeArrowheads="1"/>
          </p:cNvSpPr>
          <p:nvPr/>
        </p:nvSpPr>
        <p:spPr bwMode="auto">
          <a:xfrm>
            <a:off x="2425700" y="1795895"/>
            <a:ext cx="139809" cy="24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517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4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76200" y="0"/>
            <a:ext cx="9067800" cy="8001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 sz="1800" noProof="1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609600" y="1049307"/>
            <a:ext cx="8250667" cy="4170519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</a:t>
            </a: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53000" y="335892"/>
            <a:ext cx="3553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000" b="1"/>
          </a:p>
        </p:txBody>
      </p:sp>
      <p:sp>
        <p:nvSpPr>
          <p:cNvPr id="3" name="Rectangle 2"/>
          <p:cNvSpPr/>
          <p:nvPr/>
        </p:nvSpPr>
        <p:spPr>
          <a:xfrm>
            <a:off x="5486401" y="226686"/>
            <a:ext cx="342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47700" y="1039286"/>
            <a:ext cx="79248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1400" b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МЕСЕЧНИ ИЗВЕШТАЈИ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sr-Cyrl-RS" sz="1400" b="1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1400" b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ОБРАЗАЦ </a:t>
            </a: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</a:t>
            </a:r>
            <a:r>
              <a:rPr lang="en-U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-13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 броју корисника </a:t>
            </a:r>
            <a:r>
              <a:rPr lang="sr-Cyrl-RS" sz="140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 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просечном износу пензије)</a:t>
            </a:r>
            <a:r>
              <a:rPr lang="en-U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ОБРАЗАЦ ОС</a:t>
            </a:r>
            <a:r>
              <a:rPr lang="en-U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 </a:t>
            </a:r>
            <a:r>
              <a:rPr lang="sr-Cyrl-RS" sz="140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корисницима права из пензијског и инвалидског осигурања)</a:t>
            </a:r>
            <a:endParaRPr lang="en-US" sz="140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1400" b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ПОЛУГОДИШЊИ </a:t>
            </a: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ИЗВЕШТАЈИ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sr-Cyrl-RS" sz="1400" b="1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ОБРАЗАЦ ОС</a:t>
            </a:r>
            <a:r>
              <a:rPr lang="en-U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-13a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 корисницима </a:t>
            </a:r>
            <a:r>
              <a:rPr lang="sr-Cyrl-RS" sz="140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 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просечном износу пензије по филијалама и општинама)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sr-Cyrl-RS" sz="140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ГОДИШЊИ ИЗВЕШТАЈИ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sr-Cyrl-RS" sz="1400" b="1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ОБРАЗАЦ ОС</a:t>
            </a:r>
            <a: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</a:t>
            </a: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 осигураницима по полу и према навршеним годинама живота)</a:t>
            </a:r>
            <a: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ОБРАЗАЦ ОС</a:t>
            </a:r>
            <a: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</a:t>
            </a: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 корисницима </a:t>
            </a:r>
            <a:r>
              <a:rPr lang="sr-Cyrl-RS" sz="140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 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према години почетка коришћења права на пензију, просечном стажу и просечном износу пензије)</a:t>
            </a:r>
            <a: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ОБРАЗАЦ ОС</a:t>
            </a:r>
            <a:r>
              <a:rPr lang="pt-BR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 корисницима </a:t>
            </a:r>
            <a:r>
              <a:rPr lang="sr-Cyrl-RS" sz="140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 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према години рођења, полу и врсти пензије)</a:t>
            </a:r>
            <a: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ОБРАЗАЦ ОС</a:t>
            </a:r>
            <a: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-6</a:t>
            </a: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 корисницима </a:t>
            </a:r>
            <a:r>
              <a:rPr lang="sr-Cyrl-RS" sz="140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 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који су први пут остварили право на пензију у току године)</a:t>
            </a:r>
            <a: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ОБРАЗАЦ ОС</a:t>
            </a:r>
            <a:r>
              <a:rPr lang="pt-BR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-7</a:t>
            </a:r>
            <a:r>
              <a:rPr lang="sr-Cyrl-RS" sz="14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r-Cyrl-RS" sz="1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 корисницима пензије којима је престало право на пензију у току године)</a:t>
            </a:r>
            <a:endParaRPr lang="pt-BR" sz="1400" b="1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876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5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76200" y="0"/>
            <a:ext cx="9067800" cy="8001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 sz="1800" noProof="1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8" y="1257300"/>
            <a:ext cx="8250667" cy="36576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</a:t>
            </a: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ОС-13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Извештај о броју корисника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пензије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 висини усклађене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пензије: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по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врсти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права (старосна, инвалидска и породична пензија) 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категорији пензије (општи и посебни прописи)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по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групама износа пензије 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53000" y="335892"/>
            <a:ext cx="3553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000" b="1"/>
          </a:p>
        </p:txBody>
      </p:sp>
      <p:sp>
        <p:nvSpPr>
          <p:cNvPr id="3" name="Rectangle 2"/>
          <p:cNvSpPr/>
          <p:nvPr/>
        </p:nvSpPr>
        <p:spPr>
          <a:xfrm>
            <a:off x="5486401" y="226686"/>
            <a:ext cx="3429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МЕСЕЧНИ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r>
              <a:rPr lang="sr-Cyrl-RS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408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6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76200" y="0"/>
            <a:ext cx="9067800" cy="8001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 sz="1800" noProof="1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9" y="1257300"/>
            <a:ext cx="7596692" cy="36576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</a:t>
            </a: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53000" y="335892"/>
            <a:ext cx="3553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000" b="1"/>
          </a:p>
        </p:txBody>
      </p:sp>
      <p:sp>
        <p:nvSpPr>
          <p:cNvPr id="3" name="Rectangle 2"/>
          <p:cNvSpPr/>
          <p:nvPr/>
        </p:nvSpPr>
        <p:spPr>
          <a:xfrm>
            <a:off x="5486401" y="226686"/>
            <a:ext cx="3429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МЕСЕЧНИ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r>
              <a:rPr lang="sr-Cyrl-RS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663448"/>
              </p:ext>
            </p:extLst>
          </p:nvPr>
        </p:nvGraphicFramePr>
        <p:xfrm>
          <a:off x="1175392" y="800100"/>
          <a:ext cx="7322486" cy="4111953"/>
        </p:xfrm>
        <a:graphic>
          <a:graphicData uri="http://schemas.openxmlformats.org/drawingml/2006/table">
            <a:tbl>
              <a:tblPr/>
              <a:tblGrid>
                <a:gridCol w="1858073"/>
                <a:gridCol w="1379720"/>
                <a:gridCol w="1379720"/>
                <a:gridCol w="1225407"/>
                <a:gridCol w="1479566"/>
              </a:tblGrid>
              <a:tr h="636303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Групе износа </a:t>
                      </a:r>
                      <a:b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Старосна </a:t>
                      </a:r>
                      <a:b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Инвалидска</a:t>
                      </a:r>
                      <a:b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Породична </a:t>
                      </a:r>
                      <a:b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2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до 13.655,91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7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....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7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....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7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....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38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....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7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....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7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101.132,23 и више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7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Просечна пензија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74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Нето </a:t>
                      </a:r>
                      <a:r>
                        <a:rPr lang="sr-Cyrl-RS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средства</a:t>
                      </a:r>
                      <a:endParaRPr lang="sr-Cyrl-R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2165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7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90118" name="Group 10"/>
          <p:cNvGrpSpPr>
            <a:grpSpLocks/>
          </p:cNvGrpSpPr>
          <p:nvPr/>
        </p:nvGrpSpPr>
        <p:grpSpPr bwMode="auto">
          <a:xfrm>
            <a:off x="76200" y="0"/>
            <a:ext cx="9067800" cy="800100"/>
            <a:chOff x="0" y="-38100"/>
            <a:chExt cx="9144000" cy="762000"/>
          </a:xfrm>
        </p:grpSpPr>
        <p:pic>
          <p:nvPicPr>
            <p:cNvPr id="90119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 sz="1800" noProof="1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80509" y="1257300"/>
            <a:ext cx="7596692" cy="36576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</a:t>
            </a: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53000" y="335892"/>
            <a:ext cx="3553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000" b="1"/>
          </a:p>
        </p:txBody>
      </p:sp>
      <p:sp>
        <p:nvSpPr>
          <p:cNvPr id="3" name="Rectangle 2"/>
          <p:cNvSpPr/>
          <p:nvPr/>
        </p:nvSpPr>
        <p:spPr>
          <a:xfrm>
            <a:off x="5486401" y="226686"/>
            <a:ext cx="3429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МЕСЕЧНИ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r>
              <a:rPr lang="sr-Cyrl-RS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930804"/>
              </p:ext>
            </p:extLst>
          </p:nvPr>
        </p:nvGraphicFramePr>
        <p:xfrm>
          <a:off x="990599" y="876308"/>
          <a:ext cx="7391400" cy="4084538"/>
        </p:xfrm>
        <a:graphic>
          <a:graphicData uri="http://schemas.openxmlformats.org/drawingml/2006/table">
            <a:tbl>
              <a:tblPr/>
              <a:tblGrid>
                <a:gridCol w="1401685"/>
                <a:gridCol w="788926"/>
                <a:gridCol w="1009790"/>
                <a:gridCol w="746785"/>
                <a:gridCol w="857863"/>
                <a:gridCol w="857863"/>
                <a:gridCol w="847648"/>
                <a:gridCol w="880840"/>
              </a:tblGrid>
              <a:tr h="3645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ГРУПЕ ИЗНОСА</a:t>
                      </a:r>
                      <a:b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ПЕНЗИЈА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По</a:t>
                      </a:r>
                      <a:b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 општим прописима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По посебним савезним прописима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По посебним републичким прописима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По </a:t>
                      </a:r>
                      <a:b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посебним прописима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 УКУПНО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0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ahoma" panose="020B0604030504040204" pitchFamily="34" charset="0"/>
                        </a:rPr>
                        <a:t>Учесници НОР-a пре 9.9.1943.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Носиоци споменице </a:t>
                      </a:r>
                      <a:b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1941.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ahoma" panose="020B0604030504040204" pitchFamily="34" charset="0"/>
                        </a:rPr>
                        <a:t>Учесници НОР-a после </a:t>
                      </a:r>
                      <a:br>
                        <a:rPr lang="ru-RU" sz="10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ru-RU" sz="1000" b="0" i="0" u="none" strike="noStrike">
                          <a:effectLst/>
                          <a:latin typeface="Tahoma" panose="020B0604030504040204" pitchFamily="34" charset="0"/>
                        </a:rPr>
                        <a:t>9.9.1943.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Борци на одговорним дужностима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096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до 13.655,91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6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 smtClean="0">
                          <a:effectLst/>
                          <a:latin typeface="Tahoma" panose="020B0604030504040204" pitchFamily="34" charset="0"/>
                        </a:rPr>
                        <a:t>.....</a:t>
                      </a:r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6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....</a:t>
                      </a:r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6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....</a:t>
                      </a:r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6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....</a:t>
                      </a:r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6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 smtClean="0">
                          <a:effectLst/>
                          <a:latin typeface="Tahoma" panose="020B0604030504040204" pitchFamily="34" charset="0"/>
                        </a:rPr>
                        <a:t>.....</a:t>
                      </a:r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6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101.132,23 и више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6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1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6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Просечна пензија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1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6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Нето средства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1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7238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8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57201" y="1028700"/>
            <a:ext cx="8267700" cy="32766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ОС-3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 о броју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корисника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накнада и просечним износима: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новчана накнада </a:t>
            </a: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помоћ и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негу другог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новчана накнада за телесно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оштећење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привремене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накнаде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накнаде зараде због рада са скраћеним радним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временом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накнаде зараде због мање зараде на другом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послу </a:t>
            </a: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инвалидна деца</a:t>
            </a:r>
            <a:b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новчане накнаде по члану 223. и 225. Закона о ПИО</a:t>
            </a: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7" name="Group 10"/>
          <p:cNvGrpSpPr>
            <a:grpSpLocks/>
          </p:cNvGrpSpPr>
          <p:nvPr/>
        </p:nvGrpSpPr>
        <p:grpSpPr bwMode="auto">
          <a:xfrm>
            <a:off x="-152400" y="33051"/>
            <a:ext cx="9144000" cy="762000"/>
            <a:chOff x="0" y="-38100"/>
            <a:chExt cx="9144000" cy="762000"/>
          </a:xfrm>
        </p:grpSpPr>
        <p:pic>
          <p:nvPicPr>
            <p:cNvPr id="18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541287" y="170091"/>
            <a:ext cx="2989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МЕСЕЧНИ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248231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1"/>
          <p:cNvSpPr/>
          <p:nvPr/>
        </p:nvSpPr>
        <p:spPr>
          <a:xfrm>
            <a:off x="0" y="54483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86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sz="1800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Footer Placeholder 4"/>
          <p:cNvSpPr txBox="1">
            <a:spLocks noGrp="1"/>
          </p:cNvSpPr>
          <p:nvPr/>
        </p:nvSpPr>
        <p:spPr>
          <a:xfrm>
            <a:off x="7239000" y="5448300"/>
            <a:ext cx="1143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www.pio.rs</a:t>
            </a:r>
          </a:p>
        </p:txBody>
      </p:sp>
      <p:sp>
        <p:nvSpPr>
          <p:cNvPr id="10" name="Slide Number Placeholder 3"/>
          <p:cNvSpPr txBox="1">
            <a:spLocks noGrp="1"/>
          </p:cNvSpPr>
          <p:nvPr/>
        </p:nvSpPr>
        <p:spPr>
          <a:xfrm>
            <a:off x="8534400" y="5448300"/>
            <a:ext cx="381000" cy="304800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15B469B-D665-430C-BAEE-C73C32FB77E1}" type="slidenum"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pPr algn="r">
                <a:defRPr/>
              </a:pPr>
              <a:t>9</a:t>
            </a:fld>
            <a:endParaRPr lang="en-US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Rectangle 3"/>
          <p:cNvSpPr>
            <a:spLocks noGrp="1"/>
          </p:cNvSpPr>
          <p:nvPr>
            <p:ph type="title"/>
          </p:nvPr>
        </p:nvSpPr>
        <p:spPr>
          <a:xfrm>
            <a:off x="457201" y="1028700"/>
            <a:ext cx="8267700" cy="3276600"/>
          </a:xfrm>
        </p:spPr>
        <p:txBody>
          <a:bodyPr/>
          <a:lstStyle/>
          <a:p>
            <a:pPr algn="l"/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</a:t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Cyrl-RS" sz="200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7" name="Group 10"/>
          <p:cNvGrpSpPr>
            <a:grpSpLocks/>
          </p:cNvGrpSpPr>
          <p:nvPr/>
        </p:nvGrpSpPr>
        <p:grpSpPr bwMode="auto">
          <a:xfrm>
            <a:off x="-152400" y="33051"/>
            <a:ext cx="9144000" cy="762000"/>
            <a:chOff x="0" y="-38100"/>
            <a:chExt cx="9144000" cy="762000"/>
          </a:xfrm>
        </p:grpSpPr>
        <p:pic>
          <p:nvPicPr>
            <p:cNvPr id="18" name="Picture 2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4" descr="C:\Users\zsutara\Documents\Logo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" y="38100"/>
              <a:ext cx="3543301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Rektangel 11"/>
            <p:cNvSpPr/>
            <p:nvPr/>
          </p:nvSpPr>
          <p:spPr>
            <a:xfrm>
              <a:off x="0" y="-38100"/>
              <a:ext cx="9144000" cy="685800"/>
            </a:xfrm>
            <a:prstGeom prst="rect">
              <a:avLst/>
            </a:prstGeom>
            <a:gradFill flip="none" rotWithShape="1">
              <a:gsLst>
                <a:gs pos="100000">
                  <a:srgbClr val="8E0000"/>
                </a:gs>
                <a:gs pos="35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800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541287" y="170091"/>
            <a:ext cx="2989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000" b="1">
                <a:latin typeface="Tahoma" pitchFamily="34" charset="0"/>
                <a:ea typeface="Tahoma" pitchFamily="34" charset="0"/>
                <a:cs typeface="Tahoma" pitchFamily="34" charset="0"/>
              </a:rPr>
              <a:t>МЕСЕЧНИ </a:t>
            </a:r>
            <a:r>
              <a:rPr lang="sr-Cyrl-RS" sz="2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</a:t>
            </a:r>
            <a:endParaRPr lang="en-US" sz="20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469612"/>
              </p:ext>
            </p:extLst>
          </p:nvPr>
        </p:nvGraphicFramePr>
        <p:xfrm>
          <a:off x="457204" y="876304"/>
          <a:ext cx="8458198" cy="4437560"/>
        </p:xfrm>
        <a:graphic>
          <a:graphicData uri="http://schemas.openxmlformats.org/drawingml/2006/table">
            <a:tbl>
              <a:tblPr/>
              <a:tblGrid>
                <a:gridCol w="1068950"/>
                <a:gridCol w="674581"/>
                <a:gridCol w="944413"/>
                <a:gridCol w="913278"/>
                <a:gridCol w="809496"/>
                <a:gridCol w="809496"/>
                <a:gridCol w="809496"/>
                <a:gridCol w="809496"/>
                <a:gridCol w="809496"/>
                <a:gridCol w="809496"/>
              </a:tblGrid>
              <a:tr h="554658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ahoma" panose="020B0604030504040204" pitchFamily="34" charset="0"/>
                        </a:rPr>
                        <a:t>КОРИСНИЦИ НАКНАДА ЗА ПОМОЋ И НЕГУ</a:t>
                      </a:r>
                      <a:br>
                        <a:rPr lang="ru-RU" sz="12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ru-RU" sz="1200" b="1" i="0" u="none" strike="noStrike">
                          <a:effectLst/>
                          <a:latin typeface="Tahoma" panose="020B0604030504040204" pitchFamily="34" charset="0"/>
                        </a:rPr>
                        <a:t> И ТЕЛЕСНО ОШТЕЋЕЊЕ 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410" marR="7410" marT="7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410" marR="7410" marT="7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410" marR="7410" marT="7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410" marR="7410" marT="7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410" marR="7410" marT="7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410" marR="7410" marT="7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410" marR="7410" marT="7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410" marR="7410" marT="7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410" marR="7410" marT="7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410" marR="7410" marT="7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1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КАТЕГОРИЈА </a:t>
                      </a:r>
                      <a:b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ОСИГУРАНИКА</a:t>
                      </a: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МЕСЕЦ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ПОМОЋ И НЕГА</a:t>
                      </a: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ТЕЛЕСНО ОШТЕЋЕЊЕ</a:t>
                      </a: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1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ahoma" panose="020B0604030504040204" pitchFamily="34" charset="0"/>
                        </a:rPr>
                        <a:t>Повреда на раду </a:t>
                      </a:r>
                      <a:br>
                        <a:rPr lang="ru-RU" sz="10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ru-RU" sz="1000" b="0" i="0" u="none" strike="noStrike">
                          <a:effectLst/>
                          <a:latin typeface="Tahoma" panose="020B0604030504040204" pitchFamily="34" charset="0"/>
                        </a:rPr>
                        <a:t>и професионално обољење</a:t>
                      </a: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Остале болести  </a:t>
                      </a:r>
                      <a:b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и повреде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000" b="1" i="0" u="none" strike="noStrike">
                          <a:effectLst/>
                          <a:latin typeface="Tahoma" panose="020B0604030504040204" pitchFamily="34" charset="0"/>
                        </a:rPr>
                        <a:t>УКУПНО</a:t>
                      </a: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5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Просечан</a:t>
                      </a:r>
                      <a:r>
                        <a:rPr lang="sr-Cyrl-RS" sz="1000" b="0" i="0" u="none" strike="noStrike" baseline="0" smtClean="0"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износ</a:t>
                      </a:r>
                      <a:endParaRPr lang="sr-Cyrl-R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Просечан износ</a:t>
                      </a:r>
                      <a:endParaRPr lang="sr-Cyrl-R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Просечан износ</a:t>
                      </a:r>
                      <a:endParaRPr lang="sr-Cyrl-R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ahoma" panose="020B0604030504040204" pitchFamily="34" charset="0"/>
                        </a:rPr>
                        <a:t>Број</a:t>
                      </a: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Просечан</a:t>
                      </a:r>
                      <a:r>
                        <a:rPr lang="sr-Cyrl-RS" sz="1000" b="0" i="0" u="none" strike="noStrike" baseline="0" smtClean="0"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sr-Cyrl-RS" sz="1000" b="0" i="0" u="none" strike="noStrike" smtClean="0">
                          <a:effectLst/>
                          <a:latin typeface="Tahoma" panose="020B0604030504040204" pitchFamily="34" charset="0"/>
                        </a:rPr>
                        <a:t>износ</a:t>
                      </a:r>
                      <a:endParaRPr lang="sr-Cyrl-R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sr-Cyrl-RS" sz="1100" b="1" i="0" u="none" strike="noStrike">
                          <a:effectLst/>
                          <a:latin typeface="Tahoma" panose="020B0604030504040204" pitchFamily="34" charset="0"/>
                        </a:rPr>
                        <a:t>СВЕ КАТЕГОРИЈЕ</a:t>
                      </a:r>
                    </a:p>
                  </a:txBody>
                  <a:tcPr marL="7410" marR="7410" marT="741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II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III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IV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V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VI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VII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VIII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IX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XI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Tahoma" panose="020B0604030504040204" pitchFamily="34" charset="0"/>
                        </a:rPr>
                        <a:t>XII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9436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IJA PPS 2015.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PREZENTACIJA 2015</Template>
  <TotalTime>1391</TotalTime>
  <Words>988</Words>
  <Application>Microsoft Office PowerPoint</Application>
  <PresentationFormat>On-screen Show (16:10)</PresentationFormat>
  <Paragraphs>962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Tahoma</vt:lpstr>
      <vt:lpstr>Times New Roman</vt:lpstr>
      <vt:lpstr>PREZENTACIJA PPS 2015.</vt:lpstr>
      <vt:lpstr>СТАТИСТИКА ФОНДА ПИО</vt:lpstr>
      <vt:lpstr>Републички фонд за пензијско и инвалидско осигурање је  правно лице са статусом организације за обавезно социјално осигурање у коме се  остварују права из пензијског и инвалидског осигурања за категорије осигураника запослених, самосталних делатности и пољопривредника.</vt:lpstr>
      <vt:lpstr>Као одговорни произвођач званичне статистике у области пензијског и инвалидског осигурања и у складу са Планом званичне статистике, Фонд ПИО спроводи следећа статистичка истраживања:  </vt:lpstr>
      <vt:lpstr>                          </vt:lpstr>
      <vt:lpstr>                                                                  ОС-13   Извештај о броју корисника пензије и  висини усклађене пензије:   - по врсти права (старосна, инвалидска и породична пензија)    - категорији пензије (општи и посебни прописи)    - по групама износа пензије     </vt:lpstr>
      <vt:lpstr>                         </vt:lpstr>
      <vt:lpstr>                         </vt:lpstr>
      <vt:lpstr>                                                                                            ОС-3                             Извештај о броју корисника накнада и просечним износима: - новчана накнада за помоћ и негу другог лица - новчана накнада за телесно оштећење - привремене накнаде  - накнаде зараде због рада са скраћеним радним временом  - накнаде зараде због мање зараде на другом послу  - инвалидна деца - новчане накнаде по члану 223. и 225. Закона о ПИО   </vt:lpstr>
      <vt:lpstr>                                                                             </vt:lpstr>
      <vt:lpstr>                                            ОС-13а    Извештај о броју корисника пензије и  висини усклађене пензије:    - по филијалама и општинама  </vt:lpstr>
      <vt:lpstr>PowerPoint Presentation</vt:lpstr>
      <vt:lpstr>                                                                                                         ОС-2   Извештај о  осигураницима:   - по полу - према навршеним годинама старости                                                                       </vt:lpstr>
      <vt:lpstr>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ГОДИШЊИ ИЗВЕШТАЈ                                                    ОС-4  Извештај о корисницима пензије: - по врсти права - према години почетка коришћења права на пензију - по просечном стажу - по полу - по просечном износу пензије                                                                    </vt:lpstr>
      <vt:lpstr>PowerPoint Presentation</vt:lpstr>
      <vt:lpstr>PowerPoint Presentation</vt:lpstr>
      <vt:lpstr>                                              ОС-5   Извештај  о корисницима пензије:  - по врсти права (старосна, старосна превремена, инвалидска и породична) - према години рођења (навршеним годинама живота) - по полу  - према висини износа пензије - по стажу осигурања                                                               </vt:lpstr>
      <vt:lpstr>PowerPoint Presentation</vt:lpstr>
      <vt:lpstr>PowerPoint Presentation</vt:lpstr>
      <vt:lpstr>                                                ОС-6   Извештај о корисницима пензије који су први пут остварили право на пензију у току године: - по врсти права (старосна, старосна превремена, инвалидска и породична) - по полу  - према навршеним годинама живота  - по стажу  - према износу пензије                                  </vt:lpstr>
      <vt:lpstr>PowerPoint Presentation</vt:lpstr>
      <vt:lpstr>PowerPoint Presentation</vt:lpstr>
      <vt:lpstr>                                                                                         ОС-7    Извештај  о корисницима пензије којима је престало право на пензију:   - по врсти права  - по полу - према износу пензије - према годинама коришћења пензије - по години рођења (навршене године живота)  - по стажу                                                                </vt:lpstr>
      <vt:lpstr>PowerPoint Presentation</vt:lpstr>
      <vt:lpstr>  Најважнији подаци из ових извештаја су садржани у табелама и графиконима у:   - месечном билтену   - годишњем билтену   који се објављују на званичном сајту Фонда ПИО.                                                              </vt:lpstr>
      <vt:lpstr>                                                              </vt:lpstr>
      <vt:lpstr>                                                                                  </vt:lpstr>
      <vt:lpstr>                                                                                                                          </vt:lpstr>
      <vt:lpstr>                                                                                                          </vt:lpstr>
      <vt:lpstr>                                                                                 </vt:lpstr>
      <vt:lpstr>                                                                                 </vt:lpstr>
      <vt:lpstr>                                                                                 </vt:lpstr>
      <vt:lpstr>ХВАЛА НА ПАЖЊИ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ИЗВЕШТАЈ О ФИНАНСИЈСКОМ ПОСЛОВАЊУ  У 2015. ГОДИНИ </dc:title>
  <dc:creator>Petar Grbović</dc:creator>
  <cp:lastModifiedBy>Sanja Vasić</cp:lastModifiedBy>
  <cp:revision>252</cp:revision>
  <cp:lastPrinted>2017-11-09T09:39:23Z</cp:lastPrinted>
  <dcterms:created xsi:type="dcterms:W3CDTF">2016-05-25T09:13:04Z</dcterms:created>
  <dcterms:modified xsi:type="dcterms:W3CDTF">2017-11-10T11:10:08Z</dcterms:modified>
</cp:coreProperties>
</file>