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9" r:id="rId2"/>
    <p:sldId id="260" r:id="rId3"/>
    <p:sldId id="261" r:id="rId4"/>
    <p:sldId id="262" r:id="rId5"/>
    <p:sldId id="263" r:id="rId6"/>
    <p:sldId id="264" r:id="rId7"/>
  </p:sldIdLst>
  <p:sldSz cx="9144000" cy="6858000" type="screen4x3"/>
  <p:notesSz cx="6669088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264779"/>
    <a:srgbClr val="003366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1079" autoAdjust="0"/>
  </p:normalViewPr>
  <p:slideViewPr>
    <p:cSldViewPr showGuides="1">
      <p:cViewPr>
        <p:scale>
          <a:sx n="75" d="100"/>
          <a:sy n="75" d="100"/>
        </p:scale>
        <p:origin x="-1338" y="-192"/>
      </p:cViewPr>
      <p:guideLst>
        <p:guide orient="horz" pos="73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86E04A-8BC0-418D-8B85-48B049E3364D}" type="datetimeFigureOut">
              <a:rPr lang="sr-Latn-RS" smtClean="0"/>
              <a:t>10.11.2017</a:t>
            </a:fld>
            <a:endParaRPr lang="sr-Latn-R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2488" y="744538"/>
            <a:ext cx="4964112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r-Latn-R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750" y="4716463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708B6C-7BC3-4A49-8DDD-CDDCE8E8C58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2017168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52488" y="744538"/>
            <a:ext cx="4964112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708B6C-7BC3-4A49-8DDD-CDDCE8E8C588}" type="slidenum">
              <a:rPr lang="sr-Latn-RS" smtClean="0"/>
              <a:t>2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808358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52488" y="744538"/>
            <a:ext cx="4964112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708B6C-7BC3-4A49-8DDD-CDDCE8E8C588}" type="slidenum">
              <a:rPr lang="sr-Latn-RS" smtClean="0"/>
              <a:t>3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808358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52488" y="744538"/>
            <a:ext cx="4964112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708B6C-7BC3-4A49-8DDD-CDDCE8E8C588}" type="slidenum">
              <a:rPr lang="sr-Latn-RS" smtClean="0"/>
              <a:t>4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808358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52488" y="744538"/>
            <a:ext cx="4964112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708B6C-7BC3-4A49-8DDD-CDDCE8E8C588}" type="slidenum">
              <a:rPr lang="sr-Latn-RS" smtClean="0"/>
              <a:t>5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80835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8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Rectangle 5"/>
          <p:cNvSpPr>
            <a:spLocks noGrp="1" noChangeArrowheads="1"/>
          </p:cNvSpPr>
          <p:nvPr>
            <p:ph type="ctrTitle"/>
          </p:nvPr>
        </p:nvSpPr>
        <p:spPr>
          <a:xfrm>
            <a:off x="76200" y="5257800"/>
            <a:ext cx="7239000" cy="1447800"/>
          </a:xfrm>
        </p:spPr>
        <p:txBody>
          <a:bodyPr anchor="b"/>
          <a:lstStyle>
            <a:lvl1pPr algn="l"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sr-Latn-RS" noProof="0" smtClean="0"/>
              <a:t>Click to edit Master title style</a:t>
            </a:r>
            <a:endParaRPr lang="sr-Latn-CS" altLang="sr-Latn-RS" noProof="0" smtClean="0"/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76200" y="1828800"/>
            <a:ext cx="7315200" cy="1752600"/>
          </a:xfrm>
        </p:spPr>
        <p:txBody>
          <a:bodyPr/>
          <a:lstStyle>
            <a:lvl1pPr marL="0" indent="0">
              <a:buFontTx/>
              <a:buNone/>
              <a:defRPr sz="2400" b="1">
                <a:solidFill>
                  <a:schemeClr val="bg1"/>
                </a:solidFill>
                <a:latin typeface="Tahoma" pitchFamily="34" charset="0"/>
              </a:defRPr>
            </a:lvl1pPr>
          </a:lstStyle>
          <a:p>
            <a:pPr lvl="0"/>
            <a:r>
              <a:rPr lang="en-US" altLang="sr-Latn-R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02014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6" name="Rectangle 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1DCCF7-D65B-43CE-9A23-68019EE110A5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211232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100" y="0"/>
            <a:ext cx="2247900" cy="6324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591300" cy="6324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6" name="Rectangle 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2A0D91-D4FD-49AB-8DA6-A379C7A9B7B8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795581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6" name="Rectangle 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7119EC-5A2E-4EB6-ACC8-A632E313676C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486271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6" name="Rectangle 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99B51A-7124-4521-933F-4FE80510E472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132874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371600"/>
            <a:ext cx="32004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0" y="1371600"/>
            <a:ext cx="32004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7" name="Rectangle 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DEAC6C-B87C-43FF-AD4E-28E846BCA26C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626164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7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8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9" name="Rectangle 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1ABB71-8A8E-4756-AB64-C14E04CFDBF5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746821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4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5" name="Rectangle 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5FB9C7-67D7-43E0-85B0-F616C2F21655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811318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3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4" name="Rectangle 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44AF8C-CB3A-4027-9EEF-6520D0D4C3C1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697073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7" name="Rectangle 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A3A357-A1C0-4CB8-9802-BBE68CC21AD9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826035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sr-Latn-R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7" name="Rectangle 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635064-57A5-4AE8-B3C9-D376205AF06D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663150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1" descr="8-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1905000" y="0"/>
            <a:ext cx="7239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r-Cyrl-CS" altLang="sr-Latn-RS" smtClean="0"/>
              <a:t>Наслов слајда</a:t>
            </a:r>
            <a:endParaRPr lang="en-US" altLang="sr-Latn-RS" smtClean="0"/>
          </a:p>
        </p:txBody>
      </p:sp>
      <p:sp>
        <p:nvSpPr>
          <p:cNvPr id="1028" name="Rectangle 1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371600"/>
            <a:ext cx="65532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text styles</a:t>
            </a:r>
          </a:p>
          <a:p>
            <a:pPr lvl="1"/>
            <a:r>
              <a:rPr lang="en-US" altLang="sr-Latn-RS" smtClean="0"/>
              <a:t>Second level</a:t>
            </a:r>
          </a:p>
          <a:p>
            <a:pPr lvl="2"/>
            <a:r>
              <a:rPr lang="en-US" altLang="sr-Latn-RS" smtClean="0"/>
              <a:t>Third level</a:t>
            </a:r>
          </a:p>
          <a:p>
            <a:pPr lvl="3"/>
            <a:r>
              <a:rPr lang="en-US" altLang="sr-Latn-RS" smtClean="0"/>
              <a:t>Fourth level</a:t>
            </a:r>
          </a:p>
          <a:p>
            <a:pPr lvl="4"/>
            <a:r>
              <a:rPr lang="en-US" altLang="sr-Latn-RS" smtClean="0"/>
              <a:t>Fifth level</a:t>
            </a:r>
            <a:endParaRPr lang="sr-Latn-CS" altLang="sr-Latn-RS" smtClean="0"/>
          </a:p>
        </p:txBody>
      </p:sp>
      <p:sp>
        <p:nvSpPr>
          <p:cNvPr id="1029" name="Rectangle 24"/>
          <p:cNvSpPr>
            <a:spLocks noChangeArrowheads="1"/>
          </p:cNvSpPr>
          <p:nvPr/>
        </p:nvSpPr>
        <p:spPr bwMode="auto">
          <a:xfrm>
            <a:off x="7848600" y="65532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/>
            <a:fld id="{3EC9550A-3596-4F59-8193-2F24771F5F53}" type="slidenum">
              <a:rPr lang="en-US" altLang="sr-Latn-RS" sz="1200">
                <a:solidFill>
                  <a:srgbClr val="DDDDDD"/>
                </a:solidFill>
              </a:rPr>
              <a:pPr algn="r" eaLnBrk="1" hangingPunct="1"/>
              <a:t>‹#›</a:t>
            </a:fld>
            <a:endParaRPr lang="en-US" altLang="sr-Latn-RS" sz="1200">
              <a:solidFill>
                <a:srgbClr val="DDDDDD"/>
              </a:solidFill>
            </a:endParaRPr>
          </a:p>
        </p:txBody>
      </p:sp>
      <p:sp>
        <p:nvSpPr>
          <p:cNvPr id="1030" name="Rectangle 26"/>
          <p:cNvSpPr>
            <a:spLocks noChangeArrowheads="1"/>
          </p:cNvSpPr>
          <p:nvPr/>
        </p:nvSpPr>
        <p:spPr bwMode="auto">
          <a:xfrm>
            <a:off x="6705600" y="6553200"/>
            <a:ext cx="1981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sr-Latn-RS" sz="1200">
              <a:solidFill>
                <a:srgbClr val="DDDDDD"/>
              </a:solidFill>
              <a:latin typeface="Arial" charset="0"/>
            </a:endParaRPr>
          </a:p>
        </p:txBody>
      </p:sp>
      <p:sp>
        <p:nvSpPr>
          <p:cNvPr id="1051" name="Rectangle 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781800" y="6400801"/>
            <a:ext cx="15240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1052" name="Rectangle 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200" y="6400801"/>
            <a:ext cx="66294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1054" name="Rectangle 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82000" y="6400801"/>
            <a:ext cx="6858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+mn-lt"/>
              </a:defRPr>
            </a:lvl1pPr>
          </a:lstStyle>
          <a:p>
            <a:pPr>
              <a:defRPr/>
            </a:pPr>
            <a:fld id="{734FC5F8-D254-4E8F-B660-5D0AA017C639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ftr="0" dt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0066"/>
          </a:solidFill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0066"/>
          </a:solidFill>
          <a:latin typeface="Tahoma" pitchFamily="34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0066"/>
          </a:solidFill>
          <a:latin typeface="Tahoma" pitchFamily="34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0066"/>
          </a:solidFill>
          <a:latin typeface="Tahoma" pitchFamily="34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0066"/>
          </a:solidFill>
          <a:latin typeface="Tahoma" pitchFamily="34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0066"/>
          </a:solidFill>
          <a:latin typeface="Tahoma" pitchFamily="34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0066"/>
          </a:solidFill>
          <a:latin typeface="Tahoma" pitchFamily="34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0066"/>
          </a:solidFill>
          <a:latin typeface="Tahoma" pitchFamily="34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0066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rgbClr val="000066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35496" y="5410200"/>
            <a:ext cx="8763000" cy="1187152"/>
          </a:xfrm>
        </p:spPr>
        <p:txBody>
          <a:bodyPr anchor="t"/>
          <a:lstStyle/>
          <a:p>
            <a:pPr eaLnBrk="1" hangingPunct="1"/>
            <a:r>
              <a:rPr lang="sr-Cyrl-RS" altLang="sr-Latn-RS" sz="1600" b="0" dirty="0" smtClean="0"/>
              <a:t>Први састанак свих одговорних произвођача званичне статистике</a:t>
            </a:r>
            <a:r>
              <a:rPr lang="sr-Latn-RS" altLang="sr-Latn-RS" sz="1600" b="0" dirty="0" smtClean="0"/>
              <a:t/>
            </a:r>
            <a:br>
              <a:rPr lang="sr-Latn-RS" altLang="sr-Latn-RS" sz="1600" b="0" dirty="0" smtClean="0"/>
            </a:br>
            <a:r>
              <a:rPr lang="sr-Cyrl-RS" altLang="sr-Latn-RS" sz="1600" b="0" dirty="0" smtClean="0"/>
              <a:t>Привредна комора Србије, Београд, 13</a:t>
            </a:r>
            <a:r>
              <a:rPr lang="en-US" altLang="sr-Latn-RS" sz="1600" b="0" dirty="0" smtClean="0"/>
              <a:t>. </a:t>
            </a:r>
            <a:r>
              <a:rPr lang="sr-Cyrl-RS" altLang="sr-Latn-RS" sz="1600" b="0" dirty="0" smtClean="0"/>
              <a:t>новембар</a:t>
            </a:r>
            <a:r>
              <a:rPr lang="en-US" altLang="sr-Latn-RS" sz="1600" b="0" dirty="0" smtClean="0"/>
              <a:t> 201</a:t>
            </a:r>
            <a:r>
              <a:rPr lang="sr-Cyrl-RS" altLang="sr-Latn-RS" sz="1600" b="0" dirty="0" smtClean="0"/>
              <a:t>7</a:t>
            </a:r>
            <a:r>
              <a:rPr lang="en-US" altLang="sr-Latn-RS" sz="1600" b="0" dirty="0" smtClean="0"/>
              <a:t>. </a:t>
            </a:r>
            <a:r>
              <a:rPr lang="sr-Cyrl-RS" altLang="sr-Latn-RS" sz="1600" b="0" dirty="0" smtClean="0"/>
              <a:t>године</a:t>
            </a:r>
            <a:r>
              <a:rPr lang="sr-Cyrl-RS" altLang="sr-Latn-RS" sz="1600" b="0" dirty="0"/>
              <a:t/>
            </a:r>
            <a:br>
              <a:rPr lang="sr-Cyrl-RS" altLang="sr-Latn-RS" sz="1600" b="0" dirty="0"/>
            </a:br>
            <a:r>
              <a:rPr lang="sr-Cyrl-RS" altLang="sr-Latn-RS" sz="1600" b="0" dirty="0" smtClean="0"/>
              <a:t>Марко Бајић, помоћник генералног директора</a:t>
            </a:r>
            <a:br>
              <a:rPr lang="sr-Cyrl-RS" altLang="sr-Latn-RS" sz="1600" b="0" dirty="0" smtClean="0"/>
            </a:br>
            <a:r>
              <a:rPr lang="sr-Cyrl-RS" altLang="sr-Latn-RS" sz="1600" b="0" dirty="0" smtClean="0"/>
              <a:t>Директорат за економска истраживања и статистику</a:t>
            </a:r>
            <a:r>
              <a:rPr lang="sr-Latn-RS" altLang="sr-Latn-RS" sz="1600" b="0" dirty="0" smtClean="0"/>
              <a:t/>
            </a:r>
            <a:br>
              <a:rPr lang="sr-Latn-RS" altLang="sr-Latn-RS" sz="1600" b="0" dirty="0" smtClean="0"/>
            </a:br>
            <a:endParaRPr lang="sr-Latn-RS" altLang="sr-Latn-RS" sz="1600" b="0" dirty="0" smtClean="0"/>
          </a:p>
        </p:txBody>
      </p:sp>
      <p:sp>
        <p:nvSpPr>
          <p:cNvPr id="3075" name="Subtitle 2"/>
          <p:cNvSpPr>
            <a:spLocks noGrp="1"/>
          </p:cNvSpPr>
          <p:nvPr>
            <p:ph type="subTitle" sz="quarter" idx="1"/>
          </p:nvPr>
        </p:nvSpPr>
        <p:spPr>
          <a:xfrm>
            <a:off x="914400" y="2209800"/>
            <a:ext cx="7315200" cy="2362200"/>
          </a:xfrm>
        </p:spPr>
        <p:txBody>
          <a:bodyPr/>
          <a:lstStyle/>
          <a:p>
            <a:pPr algn="ctr" eaLnBrk="1" hangingPunct="1"/>
            <a:r>
              <a:rPr lang="sr-Cyrl-RS" altLang="sr-Latn-RS" dirty="0" smtClean="0"/>
              <a:t>Стратешки правци развоја статистичког система Републике Србије</a:t>
            </a:r>
            <a:r>
              <a:rPr lang="sr-Latn-RS" altLang="sr-Latn-RS" dirty="0" smtClean="0"/>
              <a:t/>
            </a:r>
            <a:br>
              <a:rPr lang="sr-Latn-RS" altLang="sr-Latn-RS" dirty="0" smtClean="0"/>
            </a:br>
            <a:endParaRPr lang="sr-Cyrl-RS" altLang="sr-Latn-RS" dirty="0" smtClean="0"/>
          </a:p>
          <a:p>
            <a:pPr algn="ctr" eaLnBrk="1" hangingPunct="1"/>
            <a:r>
              <a:rPr lang="sr-Cyrl-RS" altLang="sr-Latn-RS" dirty="0" smtClean="0"/>
              <a:t>Статистика у Народној банци Србије</a:t>
            </a:r>
            <a:endParaRPr lang="sr-Latn-RS" altLang="sr-Latn-RS" dirty="0" smtClean="0"/>
          </a:p>
        </p:txBody>
      </p:sp>
      <p:pic>
        <p:nvPicPr>
          <p:cNvPr id="307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116632"/>
            <a:ext cx="1487488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438" y="638969"/>
            <a:ext cx="238125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r-Cyrl-RS" altLang="sr-Latn-RS" dirty="0" smtClean="0"/>
              <a:t>Законски оквир</a:t>
            </a:r>
            <a:endParaRPr lang="sr-Latn-RS" altLang="sr-Latn-RS" dirty="0" smtClean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152400" y="1052736"/>
            <a:ext cx="8740080" cy="5688632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sr-Cyrl-RS" dirty="0"/>
              <a:t>Закон о Народној банци Србије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ru-RU" sz="1800" dirty="0"/>
              <a:t>Народна банка Србије може да пропише обавезу за правна лица и предузетнике да евидентирају, прикупљају, обрађују и достављају одређене податке. Народна банка Србије ближе прописује садржај података из става 1. овог члана и начин њиховог </a:t>
            </a:r>
            <a:r>
              <a:rPr lang="ru-RU" sz="1800" dirty="0" smtClean="0"/>
              <a:t>достављања (Члан 68.)</a:t>
            </a:r>
            <a:endParaRPr lang="ru-RU" sz="1800" dirty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dirty="0"/>
              <a:t>Закон о девизном пословању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ru-RU" sz="1800" dirty="0"/>
              <a:t>Народна банка Србије прописује резидентима обавезу извештавања о плаћању, наплаћивању и преносу по пословима платног промета ради израде платног </a:t>
            </a:r>
            <a:r>
              <a:rPr lang="ru-RU" sz="1800" dirty="0" smtClean="0"/>
              <a:t>биланса (Члан 37.)</a:t>
            </a:r>
            <a:endParaRPr lang="ru-RU" sz="1800" dirty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dirty="0"/>
              <a:t>Закон о званичној статистици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ru-RU" sz="1800" dirty="0" smtClean="0"/>
              <a:t>НБС званичан произвођач статистике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ru-RU" sz="1800" dirty="0" smtClean="0"/>
              <a:t>Поверљивост података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dirty="0" smtClean="0"/>
              <a:t>Петогодишњи програм </a:t>
            </a:r>
            <a:r>
              <a:rPr lang="ru-RU" dirty="0"/>
              <a:t>званичне </a:t>
            </a:r>
            <a:r>
              <a:rPr lang="ru-RU" dirty="0" smtClean="0"/>
              <a:t>статистике</a:t>
            </a:r>
            <a:endParaRPr lang="ru-RU" dirty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dirty="0" smtClean="0"/>
              <a:t>Годишњи план </a:t>
            </a:r>
            <a:r>
              <a:rPr lang="ru-RU" dirty="0"/>
              <a:t>званичне </a:t>
            </a:r>
            <a:r>
              <a:rPr lang="ru-RU" dirty="0" smtClean="0"/>
              <a:t>статистике</a:t>
            </a:r>
            <a:endParaRPr lang="ru-RU" dirty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dirty="0" smtClean="0"/>
              <a:t>Споразум </a:t>
            </a:r>
            <a:r>
              <a:rPr lang="ru-RU" dirty="0"/>
              <a:t>о сарадњи између НБС, МФ, АПР, ЦрХоВ, Комисије за ХоВ (</a:t>
            </a:r>
            <a:r>
              <a:rPr lang="ru-RU" dirty="0" smtClean="0"/>
              <a:t>потписан 2013.) – размена података и докумената</a:t>
            </a:r>
            <a:endParaRPr lang="sr-Cyrl-RS" dirty="0"/>
          </a:p>
          <a:p>
            <a:pPr eaLnBrk="1" hangingPunct="1">
              <a:spcBef>
                <a:spcPts val="0"/>
              </a:spcBef>
              <a:spcAft>
                <a:spcPts val="600"/>
              </a:spcAft>
            </a:pPr>
            <a:endParaRPr lang="sr-Latn-RS" altLang="sr-Latn-RS" sz="18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7119EC-5A2E-4EB6-ACC8-A632E313676C}" type="slidenum">
              <a:rPr lang="en-US" altLang="sr-Latn-RS" smtClean="0"/>
              <a:pPr>
                <a:defRPr/>
              </a:pPr>
              <a:t>2</a:t>
            </a:fld>
            <a:endParaRPr lang="en-US" altLang="sr-Latn-R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Монетарна и </a:t>
            </a:r>
            <a:r>
              <a:rPr lang="sr-Cyrl-RS" dirty="0" smtClean="0"/>
              <a:t>финансијска </a:t>
            </a:r>
            <a:r>
              <a:rPr lang="sr-Cyrl-RS" dirty="0"/>
              <a:t>статистика</a:t>
            </a:r>
            <a:endParaRPr lang="sr-Latn-RS" altLang="sr-Latn-RS" dirty="0" smtClean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152400" y="1052736"/>
            <a:ext cx="8596064" cy="5544616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sr-Cyrl-RS" b="1" dirty="0"/>
              <a:t>Билансна</a:t>
            </a:r>
            <a:r>
              <a:rPr lang="sr-Cyrl-RS" dirty="0"/>
              <a:t> </a:t>
            </a:r>
            <a:r>
              <a:rPr lang="sr-Cyrl-RS" b="1" dirty="0"/>
              <a:t>статистика</a:t>
            </a:r>
            <a:r>
              <a:rPr lang="sr-Cyrl-RS" dirty="0"/>
              <a:t>:</a:t>
            </a:r>
          </a:p>
          <a:p>
            <a:pPr lvl="1">
              <a:spcBef>
                <a:spcPts val="0"/>
              </a:spcBef>
              <a:spcAft>
                <a:spcPts val="1000"/>
              </a:spcAft>
            </a:pPr>
            <a:r>
              <a:rPr lang="sr-Cyrl-RS" sz="1800" dirty="0"/>
              <a:t>Биланси </a:t>
            </a:r>
            <a:r>
              <a:rPr lang="sr-Cyrl-RS" sz="1800" dirty="0" smtClean="0"/>
              <a:t>банака и НБС  </a:t>
            </a:r>
            <a:r>
              <a:rPr lang="sr-Cyrl-RS" sz="1800" dirty="0"/>
              <a:t>– </a:t>
            </a:r>
            <a:r>
              <a:rPr lang="sr-Cyrl-RS" sz="1800" dirty="0" smtClean="0"/>
              <a:t>месечно објављивање</a:t>
            </a:r>
            <a:endParaRPr lang="sr-Latn-RS" sz="1800" dirty="0"/>
          </a:p>
          <a:p>
            <a:pPr lvl="1">
              <a:spcBef>
                <a:spcPts val="0"/>
              </a:spcBef>
              <a:spcAft>
                <a:spcPts val="1000"/>
              </a:spcAft>
            </a:pPr>
            <a:r>
              <a:rPr lang="sr-Cyrl-RS" sz="1800" dirty="0" smtClean="0"/>
              <a:t>Ф</a:t>
            </a:r>
            <a:r>
              <a:rPr lang="ru-RU" sz="1800" dirty="0" smtClean="0"/>
              <a:t>инансијски </a:t>
            </a:r>
            <a:r>
              <a:rPr lang="ru-RU" sz="1800" dirty="0"/>
              <a:t>лизинг, факторинг и форфетинг, инвестициони </a:t>
            </a:r>
            <a:r>
              <a:rPr lang="ru-RU" sz="1800" dirty="0" smtClean="0"/>
              <a:t>фондови, осигурање (у припреми) – кварталано објављивање</a:t>
            </a:r>
            <a:endParaRPr lang="ru-RU" sz="1800" dirty="0"/>
          </a:p>
          <a:p>
            <a:pPr lvl="1">
              <a:spcBef>
                <a:spcPts val="0"/>
              </a:spcBef>
              <a:spcAft>
                <a:spcPts val="1000"/>
              </a:spcAft>
            </a:pPr>
            <a:r>
              <a:rPr lang="ru-RU" sz="1800" dirty="0"/>
              <a:t>Усклађена са </a:t>
            </a:r>
            <a:r>
              <a:rPr lang="sr-Cyrl-RS" sz="1800" dirty="0" smtClean="0"/>
              <a:t>„</a:t>
            </a:r>
            <a:r>
              <a:rPr lang="ru-RU" sz="1800" dirty="0" smtClean="0"/>
              <a:t>Приручником </a:t>
            </a:r>
            <a:r>
              <a:rPr lang="ru-RU" sz="1800" dirty="0"/>
              <a:t>о монететарној и финансијској </a:t>
            </a:r>
            <a:r>
              <a:rPr lang="ru-RU" sz="1800" dirty="0" smtClean="0"/>
              <a:t>статистици</a:t>
            </a:r>
            <a:r>
              <a:rPr lang="sr-Cyrl-RS" sz="1800" dirty="0" smtClean="0"/>
              <a:t>“</a:t>
            </a:r>
            <a:r>
              <a:rPr lang="ru-RU" sz="1800" dirty="0" smtClean="0"/>
              <a:t> </a:t>
            </a:r>
            <a:r>
              <a:rPr lang="ru-RU" sz="1800" dirty="0"/>
              <a:t>ММФ (</a:t>
            </a:r>
            <a:r>
              <a:rPr lang="en-US" sz="1800" dirty="0"/>
              <a:t>Monetary and Financial Statistics Manual) </a:t>
            </a:r>
            <a:r>
              <a:rPr lang="sr-Cyrl-RS" sz="1800" dirty="0"/>
              <a:t>и Е</a:t>
            </a:r>
            <a:r>
              <a:rPr lang="sr-Latn-RS" sz="1800" dirty="0"/>
              <a:t>SA 2010 (</a:t>
            </a:r>
            <a:r>
              <a:rPr lang="sr-Cyrl-RS" sz="1800" dirty="0"/>
              <a:t>Европски систем рачуна)  </a:t>
            </a:r>
            <a:endParaRPr lang="ru-RU" sz="1800" dirty="0"/>
          </a:p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ru-RU" b="1" dirty="0"/>
              <a:t>Статистика каматних стопа, </a:t>
            </a:r>
            <a:r>
              <a:rPr lang="ru-RU" b="1" dirty="0" smtClean="0"/>
              <a:t>кредита, депозита</a:t>
            </a:r>
            <a:r>
              <a:rPr lang="ru-RU" dirty="0" smtClean="0"/>
              <a:t> </a:t>
            </a:r>
            <a:r>
              <a:rPr lang="ru-RU" dirty="0"/>
              <a:t>– нови послови, месечно објављивање</a:t>
            </a:r>
          </a:p>
          <a:p>
            <a:pPr lvl="1">
              <a:spcBef>
                <a:spcPts val="0"/>
              </a:spcBef>
              <a:spcAft>
                <a:spcPts val="1000"/>
              </a:spcAft>
            </a:pPr>
            <a:r>
              <a:rPr lang="ru-RU" sz="1800" dirty="0"/>
              <a:t>Усклађена са регулативом </a:t>
            </a:r>
            <a:r>
              <a:rPr lang="ru-RU" sz="1800" dirty="0" smtClean="0"/>
              <a:t>ЕЦБ</a:t>
            </a:r>
            <a:endParaRPr lang="ru-RU" sz="1800" dirty="0"/>
          </a:p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ru-RU" b="1" dirty="0"/>
              <a:t>Извештавањ</a:t>
            </a:r>
            <a:r>
              <a:rPr lang="sr-Latn-RS" b="1" dirty="0"/>
              <a:t>e</a:t>
            </a:r>
            <a:r>
              <a:rPr lang="ru-RU" b="1" dirty="0"/>
              <a:t> </a:t>
            </a:r>
            <a:r>
              <a:rPr lang="ru-RU" b="1" dirty="0" smtClean="0"/>
              <a:t>о </a:t>
            </a:r>
            <a:r>
              <a:rPr lang="ru-RU" b="1" dirty="0"/>
              <a:t>прекомерном дефициту </a:t>
            </a:r>
            <a:r>
              <a:rPr lang="ru-RU" dirty="0"/>
              <a:t>(</a:t>
            </a:r>
            <a:r>
              <a:rPr lang="en-US" dirty="0"/>
              <a:t>EDP – Excessive </a:t>
            </a:r>
            <a:r>
              <a:rPr lang="sr-Latn-RS" dirty="0"/>
              <a:t>Deficit </a:t>
            </a:r>
            <a:r>
              <a:rPr lang="en-US" dirty="0"/>
              <a:t>Procedure</a:t>
            </a:r>
            <a:r>
              <a:rPr lang="sr-Latn-RS" dirty="0"/>
              <a:t>) – </a:t>
            </a:r>
            <a:r>
              <a:rPr lang="sr-Cyrl-RS" dirty="0"/>
              <a:t>од 2016. (два пута </a:t>
            </a:r>
            <a:r>
              <a:rPr lang="sr-Cyrl-RS" dirty="0" smtClean="0"/>
              <a:t>годишње, април и октобар)</a:t>
            </a:r>
            <a:endParaRPr lang="sr-Cyrl-RS" dirty="0"/>
          </a:p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sr-Cyrl-RS" dirty="0"/>
              <a:t>Извештавање за ММФ, </a:t>
            </a:r>
            <a:r>
              <a:rPr lang="sr-Cyrl-RS" dirty="0" smtClean="0"/>
              <a:t>ЕЦБ, Евростат, </a:t>
            </a:r>
            <a:r>
              <a:rPr lang="sr-Latn-RS" dirty="0" smtClean="0"/>
              <a:t>BIS</a:t>
            </a:r>
            <a:endParaRPr lang="sr-Cyrl-RS" dirty="0"/>
          </a:p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sr-Cyrl-RS" dirty="0" smtClean="0"/>
              <a:t>Објављивање података у Статистичком билтену и на </a:t>
            </a:r>
            <a:r>
              <a:rPr lang="sr-Cyrl-RS" dirty="0"/>
              <a:t>веб </a:t>
            </a:r>
            <a:r>
              <a:rPr lang="sr-Cyrl-RS" dirty="0" smtClean="0"/>
              <a:t>сајту </a:t>
            </a:r>
            <a:r>
              <a:rPr lang="sr-Cyrl-RS" dirty="0"/>
              <a:t>НБС у складу са </a:t>
            </a:r>
            <a:r>
              <a:rPr lang="sr-Cyrl-RS" dirty="0" smtClean="0"/>
              <a:t>календаром</a:t>
            </a:r>
            <a:br>
              <a:rPr lang="sr-Cyrl-RS" dirty="0" smtClean="0"/>
            </a:br>
            <a:endParaRPr lang="en-US" dirty="0"/>
          </a:p>
          <a:p>
            <a:pPr eaLnBrk="1" hangingPunct="1">
              <a:spcBef>
                <a:spcPts val="0"/>
              </a:spcBef>
              <a:spcAft>
                <a:spcPts val="1000"/>
              </a:spcAft>
            </a:pPr>
            <a:endParaRPr lang="sr-Latn-RS" altLang="sr-Latn-RS" sz="16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7119EC-5A2E-4EB6-ACC8-A632E313676C}" type="slidenum">
              <a:rPr lang="en-US" altLang="sr-Latn-RS" smtClean="0"/>
              <a:pPr>
                <a:defRPr/>
              </a:pPr>
              <a:t>3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810508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Екстерна статистика</a:t>
            </a:r>
            <a:endParaRPr lang="sr-Latn-RS" altLang="sr-Latn-RS" dirty="0" smtClean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152400" y="1052736"/>
            <a:ext cx="8596064" cy="5688632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sr-Cyrl-RS" sz="1800" b="1" dirty="0"/>
              <a:t>Платни </a:t>
            </a:r>
            <a:r>
              <a:rPr lang="sr-Cyrl-RS" sz="1800" b="1" dirty="0" smtClean="0"/>
              <a:t>биланс </a:t>
            </a:r>
            <a:r>
              <a:rPr lang="sr-Cyrl-RS" sz="1800" dirty="0" smtClean="0"/>
              <a:t>(ЕУР</a:t>
            </a:r>
            <a:r>
              <a:rPr lang="sr-Cyrl-RS" sz="1800" dirty="0"/>
              <a:t>, </a:t>
            </a:r>
            <a:r>
              <a:rPr lang="sr-Cyrl-RS" sz="1800" dirty="0" smtClean="0"/>
              <a:t>УСД) – месечно објављивање</a:t>
            </a:r>
          </a:p>
          <a:p>
            <a:pPr lvl="1">
              <a:spcBef>
                <a:spcPts val="0"/>
              </a:spcBef>
              <a:spcAft>
                <a:spcPts val="1000"/>
              </a:spcAft>
            </a:pPr>
            <a:r>
              <a:rPr lang="sr-Cyrl-RS" sz="1600" dirty="0">
                <a:ea typeface="+mn-ea"/>
                <a:cs typeface="+mn-cs"/>
              </a:rPr>
              <a:t>Методологија ММФ, „Приручник о платном билансу, шесто издање“ (BPM6), од 2014. (за податке од 2007</a:t>
            </a:r>
            <a:r>
              <a:rPr lang="sr-Cyrl-RS" sz="1600" dirty="0" smtClean="0">
                <a:ea typeface="+mn-ea"/>
                <a:cs typeface="+mn-cs"/>
              </a:rPr>
              <a:t>.).</a:t>
            </a:r>
            <a:endParaRPr lang="sr-Cyrl-RS" sz="1600" dirty="0" smtClean="0"/>
          </a:p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ru-RU" sz="1800" b="1" dirty="0" smtClean="0"/>
              <a:t>Услуге</a:t>
            </a:r>
            <a:r>
              <a:rPr lang="ru-RU" sz="1800" dirty="0" smtClean="0"/>
              <a:t> (ЕУР, УСД) по </a:t>
            </a:r>
            <a:r>
              <a:rPr lang="sr-Cyrl-RS" sz="1800" dirty="0"/>
              <a:t>врстама услуга </a:t>
            </a:r>
            <a:r>
              <a:rPr lang="ru-RU" sz="1800" dirty="0" smtClean="0"/>
              <a:t>и земљама - </a:t>
            </a:r>
            <a:r>
              <a:rPr lang="sr-Cyrl-RS" sz="1800" dirty="0" smtClean="0"/>
              <a:t> месечно</a:t>
            </a:r>
            <a:endParaRPr lang="ru-RU" sz="1800" dirty="0" smtClean="0"/>
          </a:p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ru-RU" sz="1800" b="1" dirty="0" smtClean="0"/>
              <a:t>Страна директна улагања</a:t>
            </a:r>
            <a:r>
              <a:rPr lang="ru-RU" sz="1800" dirty="0" smtClean="0"/>
              <a:t> (ЕУР) по делатностима и земљама  </a:t>
            </a:r>
            <a:r>
              <a:rPr lang="ru-RU" sz="1800" dirty="0"/>
              <a:t>- </a:t>
            </a:r>
            <a:r>
              <a:rPr lang="sr-Cyrl-RS" sz="1800" dirty="0"/>
              <a:t> </a:t>
            </a:r>
            <a:r>
              <a:rPr lang="sr-Cyrl-RS" sz="1800" dirty="0" smtClean="0"/>
              <a:t>квартално објављивање</a:t>
            </a:r>
          </a:p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sr-Cyrl-RS" sz="1800" b="1" dirty="0" smtClean="0"/>
              <a:t>Међународна инвестициона позиција </a:t>
            </a:r>
            <a:r>
              <a:rPr lang="sr-Cyrl-RS" sz="1800" dirty="0" smtClean="0"/>
              <a:t>(ЕУР) – квартално објављивање</a:t>
            </a:r>
          </a:p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sr-Cyrl-RS" sz="1800" b="1" dirty="0" smtClean="0"/>
              <a:t>Спољни дуг </a:t>
            </a:r>
            <a:r>
              <a:rPr lang="sr-Cyrl-RS" sz="1800" dirty="0" smtClean="0"/>
              <a:t>(ЕУР) по врстама дужника и </a:t>
            </a:r>
            <a:r>
              <a:rPr lang="sr-Cyrl-RS" sz="1800" dirty="0" err="1" smtClean="0"/>
              <a:t>инокредиторима</a:t>
            </a:r>
            <a:r>
              <a:rPr lang="sr-Cyrl-RS" sz="1800" dirty="0" smtClean="0"/>
              <a:t>, преосталом доспећу – квартално објављивање</a:t>
            </a:r>
          </a:p>
          <a:p>
            <a:pPr lvl="1">
              <a:spcBef>
                <a:spcPts val="0"/>
              </a:spcBef>
              <a:spcAft>
                <a:spcPts val="1000"/>
              </a:spcAft>
            </a:pPr>
            <a:r>
              <a:rPr lang="sr-Cyrl-RS" sz="1600" dirty="0" smtClean="0"/>
              <a:t>Методологија ММФ-а „</a:t>
            </a:r>
            <a:r>
              <a:rPr lang="sr-Cyrl-RS" sz="1600" dirty="0"/>
              <a:t>Приручник о статистици спољног дуга</a:t>
            </a:r>
            <a:r>
              <a:rPr lang="sr-Cyrl-RS" sz="1600" dirty="0" smtClean="0"/>
              <a:t>”</a:t>
            </a:r>
          </a:p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sr-Cyrl-RS" sz="1800" b="1" dirty="0" smtClean="0"/>
              <a:t>Статистика ХоВ (још увек се не објављује)</a:t>
            </a:r>
          </a:p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sr-Cyrl-RS" sz="1800" dirty="0" smtClean="0"/>
              <a:t>Извештавање </a:t>
            </a:r>
            <a:r>
              <a:rPr lang="sr-Cyrl-RS" sz="1800" dirty="0"/>
              <a:t>за </a:t>
            </a:r>
            <a:r>
              <a:rPr lang="sr-Cyrl-RS" sz="1800" dirty="0" smtClean="0"/>
              <a:t>Евростат од 2014. (</a:t>
            </a:r>
            <a:r>
              <a:rPr lang="sr-Latn-RS" sz="1800" dirty="0" smtClean="0"/>
              <a:t>BOP </a:t>
            </a:r>
            <a:r>
              <a:rPr lang="sr-Latn-RS" sz="1800" dirty="0" err="1" smtClean="0"/>
              <a:t>Vademecum</a:t>
            </a:r>
            <a:r>
              <a:rPr lang="sr-Latn-RS" sz="1800" dirty="0" smtClean="0"/>
              <a:t>)</a:t>
            </a:r>
            <a:r>
              <a:rPr lang="sr-Cyrl-RS" sz="1800" dirty="0" smtClean="0"/>
              <a:t>:</a:t>
            </a:r>
            <a:r>
              <a:rPr lang="sr-Latn-RS" sz="1800" dirty="0" smtClean="0"/>
              <a:t> </a:t>
            </a:r>
            <a:r>
              <a:rPr lang="sr-Cyrl-RS" sz="1800" dirty="0" smtClean="0"/>
              <a:t>ПБ, услуге, СДУ, МИП – месечно, квартално, годишње</a:t>
            </a:r>
            <a:endParaRPr lang="sr-Latn-RS" sz="1800" dirty="0"/>
          </a:p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sr-Cyrl-RS" sz="1800" dirty="0" smtClean="0"/>
              <a:t>Извештавање </a:t>
            </a:r>
            <a:r>
              <a:rPr lang="sr-Cyrl-RS" sz="1800" dirty="0"/>
              <a:t>за ММФ, </a:t>
            </a:r>
            <a:r>
              <a:rPr lang="sr-Cyrl-RS" sz="1800" dirty="0" smtClean="0"/>
              <a:t>Светска банка, </a:t>
            </a:r>
            <a:r>
              <a:rPr lang="sr-Latn-RS" sz="1800" dirty="0" smtClean="0"/>
              <a:t>UNCTAD, CEFTA.</a:t>
            </a:r>
            <a:endParaRPr lang="sr-Cyrl-RS" sz="1800" dirty="0" smtClean="0"/>
          </a:p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sr-Cyrl-RS" sz="1800" dirty="0" smtClean="0"/>
              <a:t>Објављивање </a:t>
            </a:r>
            <a:r>
              <a:rPr lang="sr-Cyrl-RS" sz="1800" dirty="0"/>
              <a:t>података </a:t>
            </a:r>
            <a:r>
              <a:rPr lang="sr-Cyrl-RS" sz="1800" dirty="0" smtClean="0"/>
              <a:t>на </a:t>
            </a:r>
            <a:r>
              <a:rPr lang="sr-Cyrl-RS" sz="1800" dirty="0"/>
              <a:t>веб </a:t>
            </a:r>
            <a:r>
              <a:rPr lang="sr-Cyrl-RS" sz="1800" dirty="0" smtClean="0"/>
              <a:t>сајту НБС у </a:t>
            </a:r>
            <a:r>
              <a:rPr lang="sr-Cyrl-RS" sz="1800" dirty="0"/>
              <a:t>складу са </a:t>
            </a:r>
            <a:r>
              <a:rPr lang="sr-Cyrl-RS" sz="1800" dirty="0" smtClean="0"/>
              <a:t>календаром</a:t>
            </a:r>
            <a:endParaRPr lang="en-US" sz="1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7119EC-5A2E-4EB6-ACC8-A632E313676C}" type="slidenum">
              <a:rPr lang="en-US" altLang="sr-Latn-RS" smtClean="0"/>
              <a:pPr>
                <a:defRPr/>
              </a:pPr>
              <a:t>4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10436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Планови за потпуно усклађивање са тековинама ЕУ </a:t>
            </a:r>
            <a:r>
              <a:rPr lang="sr-Cyrl-RS" dirty="0" smtClean="0"/>
              <a:t>2018</a:t>
            </a:r>
            <a:r>
              <a:rPr lang="sr-Latn-RS" dirty="0" smtClean="0"/>
              <a:t> </a:t>
            </a:r>
            <a:r>
              <a:rPr lang="sr-Cyrl-RS" dirty="0" smtClean="0"/>
              <a:t>-</a:t>
            </a:r>
            <a:r>
              <a:rPr lang="sr-Latn-RS" dirty="0" smtClean="0"/>
              <a:t> </a:t>
            </a:r>
            <a:r>
              <a:rPr lang="sr-Cyrl-RS" dirty="0" smtClean="0"/>
              <a:t>2021</a:t>
            </a:r>
            <a:endParaRPr lang="sr-Latn-RS" altLang="sr-Latn-RS" dirty="0" smtClean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152400" y="1052736"/>
            <a:ext cx="8740080" cy="5616624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sr-Cyrl-RS" b="1" dirty="0" smtClean="0"/>
              <a:t>Монетарна и финансијска статистика</a:t>
            </a:r>
          </a:p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sr-Cyrl-RS" sz="1800" dirty="0" smtClean="0"/>
              <a:t>Усклађивање билансне статистике банака и НБС</a:t>
            </a:r>
          </a:p>
          <a:p>
            <a:pPr lvl="1">
              <a:spcBef>
                <a:spcPts val="0"/>
              </a:spcBef>
              <a:spcAft>
                <a:spcPts val="800"/>
              </a:spcAft>
            </a:pPr>
            <a:r>
              <a:rPr lang="sr-Cyrl-RS" sz="1800" dirty="0" smtClean="0"/>
              <a:t>Додатни подаци ради обрачуна месечних трансакција (</a:t>
            </a:r>
            <a:r>
              <a:rPr lang="sr-Cyrl-RS" sz="1800" dirty="0" err="1" smtClean="0"/>
              <a:t>рекласификације</a:t>
            </a:r>
            <a:r>
              <a:rPr lang="sr-Cyrl-RS" sz="1800" dirty="0" smtClean="0"/>
              <a:t>, отписи, остале промене) </a:t>
            </a:r>
          </a:p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sr-Cyrl-RS" sz="1800" dirty="0" smtClean="0"/>
              <a:t>Усклађивање билансне статистике друштава за осигурање</a:t>
            </a:r>
          </a:p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sr-Cyrl-RS" sz="1800" dirty="0" smtClean="0"/>
              <a:t>Израда годишњих финансијских рачуна за све секторе (табеле 6. и 7. из Програма трансмисије </a:t>
            </a:r>
            <a:r>
              <a:rPr lang="sr-Latn-RS" sz="1800" dirty="0" smtClean="0"/>
              <a:t>ESA2010)</a:t>
            </a:r>
          </a:p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sr-Cyrl-RS" sz="1800" dirty="0" smtClean="0"/>
              <a:t>Израда </a:t>
            </a:r>
            <a:r>
              <a:rPr lang="sr-Cyrl-RS" sz="1800" dirty="0" err="1" smtClean="0"/>
              <a:t>кварталних</a:t>
            </a:r>
            <a:r>
              <a:rPr lang="sr-Cyrl-RS" sz="1800" dirty="0" smtClean="0"/>
              <a:t> финансијских рачуна државе и </a:t>
            </a:r>
            <a:r>
              <a:rPr lang="sr-Cyrl-RS" sz="1800" dirty="0" err="1" smtClean="0"/>
              <a:t>кварталног</a:t>
            </a:r>
            <a:r>
              <a:rPr lang="sr-Cyrl-RS" sz="1800" dirty="0" smtClean="0"/>
              <a:t> дуга државе по </a:t>
            </a:r>
            <a:r>
              <a:rPr lang="sr-Cyrl-RS" sz="1800" dirty="0" err="1" smtClean="0"/>
              <a:t>Мастрихту</a:t>
            </a:r>
            <a:r>
              <a:rPr lang="sr-Cyrl-RS" sz="1800" dirty="0"/>
              <a:t> </a:t>
            </a:r>
            <a:r>
              <a:rPr lang="sr-Cyrl-RS" sz="1800" dirty="0" smtClean="0"/>
              <a:t>(табеле 27. </a:t>
            </a:r>
            <a:r>
              <a:rPr lang="sr-Cyrl-RS" sz="1800" dirty="0"/>
              <a:t>и </a:t>
            </a:r>
            <a:r>
              <a:rPr lang="sr-Cyrl-RS" sz="1800" dirty="0" smtClean="0"/>
              <a:t>28. </a:t>
            </a:r>
            <a:r>
              <a:rPr lang="sr-Cyrl-RS" sz="1800" dirty="0"/>
              <a:t>из Програма трансмисије </a:t>
            </a:r>
            <a:r>
              <a:rPr lang="sr-Latn-RS" sz="1800" dirty="0"/>
              <a:t>ESA2010</a:t>
            </a:r>
            <a:r>
              <a:rPr lang="sr-Latn-RS" sz="1800" dirty="0" smtClean="0"/>
              <a:t>)</a:t>
            </a:r>
            <a:endParaRPr lang="sr-Cyrl-RS" dirty="0" smtClean="0"/>
          </a:p>
          <a:p>
            <a:pPr marL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sr-Cyrl-RS" b="1" dirty="0" smtClean="0"/>
              <a:t>Статистика платног биланса</a:t>
            </a:r>
          </a:p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sr-Cyrl-RS" sz="1800" dirty="0"/>
              <a:t>Увођење директног извештавања за потребе текућег биланса укључујући и статистику међународне трговине услугама, </a:t>
            </a:r>
            <a:r>
              <a:rPr lang="sr-Cyrl-RS" sz="1800" dirty="0" smtClean="0"/>
              <a:t>уз:</a:t>
            </a:r>
            <a:endParaRPr lang="sr-Latn-RS" sz="1800" dirty="0" smtClean="0"/>
          </a:p>
          <a:p>
            <a:pPr lvl="1">
              <a:spcBef>
                <a:spcPts val="0"/>
              </a:spcBef>
              <a:spcAft>
                <a:spcPts val="800"/>
              </a:spcAft>
            </a:pPr>
            <a:r>
              <a:rPr lang="sr-Cyrl-RS" sz="1800" dirty="0" smtClean="0"/>
              <a:t>Увођење </a:t>
            </a:r>
            <a:r>
              <a:rPr lang="sr-Cyrl-RS" sz="1800" dirty="0"/>
              <a:t>и публиковање регистара </a:t>
            </a:r>
            <a:r>
              <a:rPr lang="sr-Cyrl-RS" sz="1800" dirty="0" smtClean="0"/>
              <a:t>извештача</a:t>
            </a:r>
            <a:endParaRPr lang="sr-Latn-RS" sz="1800" dirty="0" smtClean="0"/>
          </a:p>
          <a:p>
            <a:pPr lvl="1">
              <a:spcBef>
                <a:spcPts val="0"/>
              </a:spcBef>
              <a:spcAft>
                <a:spcPts val="800"/>
              </a:spcAft>
            </a:pPr>
            <a:r>
              <a:rPr lang="sr-Cyrl-RS" sz="1800" dirty="0" smtClean="0"/>
              <a:t>Анкете </a:t>
            </a:r>
            <a:r>
              <a:rPr lang="sr-Cyrl-RS" sz="1800" dirty="0"/>
              <a:t>и </a:t>
            </a:r>
            <a:r>
              <a:rPr lang="sr-Cyrl-RS" sz="1800" dirty="0" smtClean="0"/>
              <a:t>процене</a:t>
            </a:r>
            <a:endParaRPr lang="sr-Cyrl-RS" sz="1800" dirty="0"/>
          </a:p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sr-Cyrl-RS" sz="1800" dirty="0" smtClean="0"/>
              <a:t>Спољна статистика о страним подружницама (</a:t>
            </a:r>
            <a:r>
              <a:rPr lang="en-US" sz="1800" i="1" dirty="0" smtClean="0"/>
              <a:t>Outward</a:t>
            </a:r>
            <a:r>
              <a:rPr lang="sr-Latn-RS" sz="1800" dirty="0" smtClean="0"/>
              <a:t> </a:t>
            </a:r>
            <a:r>
              <a:rPr lang="sr-Latn-RS" sz="1800" i="1" dirty="0" smtClean="0"/>
              <a:t>FATS</a:t>
            </a:r>
            <a:r>
              <a:rPr lang="sr-Latn-RS" sz="1800" dirty="0" smtClean="0"/>
              <a:t>) – </a:t>
            </a:r>
            <a:r>
              <a:rPr lang="sr-Cyrl-RS" sz="1800" dirty="0" smtClean="0"/>
              <a:t>у сарадњи са РЗС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7119EC-5A2E-4EB6-ACC8-A632E313676C}" type="slidenum">
              <a:rPr lang="en-US" altLang="sr-Latn-RS" smtClean="0"/>
              <a:pPr>
                <a:defRPr/>
              </a:pPr>
              <a:t>5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904193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3140968"/>
            <a:ext cx="7239000" cy="1066800"/>
          </a:xfrm>
        </p:spPr>
        <p:txBody>
          <a:bodyPr/>
          <a:lstStyle/>
          <a:p>
            <a:pPr algn="ctr"/>
            <a:r>
              <a:rPr lang="sr-Cyrl-RS" dirty="0" smtClean="0"/>
              <a:t>ХВАЛА НА ПАЖЊИ</a:t>
            </a:r>
            <a:endParaRPr lang="sr-Latn-R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5FB9C7-67D7-43E0-85B0-F616C2F21655}" type="slidenum">
              <a:rPr lang="en-US" altLang="sr-Latn-RS" smtClean="0"/>
              <a:pPr>
                <a:defRPr/>
              </a:pPr>
              <a:t>6</a:t>
            </a:fld>
            <a:endParaRPr lang="en-US" altLang="sr-Latn-RS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152400" y="6324600"/>
            <a:ext cx="434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66"/>
                </a:solidFill>
                <a:latin typeface="Tahoma" pitchFamily="34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66"/>
                </a:solidFill>
                <a:latin typeface="Tahoma" pitchFamily="34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66"/>
                </a:solidFill>
                <a:latin typeface="Tahoma" pitchFamily="34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66"/>
                </a:solidFill>
                <a:latin typeface="Tahoma" pitchFamily="34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66"/>
                </a:solidFill>
                <a:latin typeface="Tahoma" pitchFamily="34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66"/>
                </a:solidFill>
                <a:latin typeface="Tahoma" pitchFamily="34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66"/>
                </a:solidFill>
                <a:latin typeface="Tahoma" pitchFamily="34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66"/>
                </a:solidFill>
                <a:latin typeface="Tahoma" pitchFamily="34" charset="0"/>
              </a:defRPr>
            </a:lvl9pPr>
          </a:lstStyle>
          <a:p>
            <a:r>
              <a:rPr lang="sr-Cyrl-RS" b="0" kern="0" dirty="0" smtClean="0">
                <a:solidFill>
                  <a:srgbClr val="002060"/>
                </a:solidFill>
              </a:rPr>
              <a:t>Народна банка Србије</a:t>
            </a:r>
            <a:endParaRPr lang="en-US" b="0" kern="0" dirty="0" smtClean="0">
              <a:solidFill>
                <a:srgbClr val="002060"/>
              </a:solidFill>
            </a:endParaRPr>
          </a:p>
          <a:p>
            <a:r>
              <a:rPr lang="en-US" b="0" kern="0" dirty="0" smtClean="0">
                <a:solidFill>
                  <a:srgbClr val="002060"/>
                </a:solidFill>
              </a:rPr>
              <a:t>marko.bajic@nbs.rs, www.nbs.rs </a:t>
            </a:r>
          </a:p>
        </p:txBody>
      </p:sp>
    </p:spTree>
    <p:extLst>
      <p:ext uri="{BB962C8B-B14F-4D97-AF65-F5344CB8AC3E}">
        <p14:creationId xmlns:p14="http://schemas.microsoft.com/office/powerpoint/2010/main" val="183512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KS - Statistika u NBS - 13.11.17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ahom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PKS - Statistika u NBS - 13.11.17</Template>
  <TotalTime>430</TotalTime>
  <Words>552</Words>
  <Application>Microsoft Office PowerPoint</Application>
  <PresentationFormat>On-screen Show (4:3)</PresentationFormat>
  <Paragraphs>60</Paragraphs>
  <Slides>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PKS - Statistika u NBS - 13.11.17</vt:lpstr>
      <vt:lpstr>Први састанак свих одговорних произвођача званичне статистике Привредна комора Србије, Београд, 13. новембар 2017. године Марко Бајић, помоћник генералног директора Директорат за економска истраживања и статистику </vt:lpstr>
      <vt:lpstr>Законски оквир</vt:lpstr>
      <vt:lpstr>Монетарна и финансијска статистика</vt:lpstr>
      <vt:lpstr>Екстерна статистика</vt:lpstr>
      <vt:lpstr>Планови за потпуно усклађивање са тековинама ЕУ 2018 - 2021</vt:lpstr>
      <vt:lpstr>ХВАЛА НА ПАЖЊИ</vt:lpstr>
    </vt:vector>
  </TitlesOfParts>
  <Company>Narodna banka Srbije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Први  састанак свих одговорних произвођача званичне статистике Привредна комора Србије, 13. новембар 2017. године Марко Бајић, помоћник генералног директора Директорат за економска истраживања и статистику</dc:title>
  <dc:creator>Marko Bajic</dc:creator>
  <cp:lastModifiedBy>Marko Bajic</cp:lastModifiedBy>
  <cp:revision>41</cp:revision>
  <dcterms:created xsi:type="dcterms:W3CDTF">2017-11-08T16:31:13Z</dcterms:created>
  <dcterms:modified xsi:type="dcterms:W3CDTF">2017-11-10T07:50:07Z</dcterms:modified>
</cp:coreProperties>
</file>