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264779"/>
    <a:srgbClr val="0033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079" autoAdjust="0"/>
  </p:normalViewPr>
  <p:slideViewPr>
    <p:cSldViewPr showGuides="1">
      <p:cViewPr>
        <p:scale>
          <a:sx n="75" d="100"/>
          <a:sy n="75" d="100"/>
        </p:scale>
        <p:origin x="-1338" y="-192"/>
      </p:cViewPr>
      <p:guideLst>
        <p:guide orient="horz" pos="73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6E04A-8BC0-418D-8B85-48B049E3364D}" type="datetimeFigureOut">
              <a:rPr lang="sr-Latn-RS" smtClean="0"/>
              <a:t>10.11.2017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08B6C-7BC3-4A49-8DDD-CDDCE8E8C58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0171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08B6C-7BC3-4A49-8DDD-CDDCE8E8C588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83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08B6C-7BC3-4A49-8DDD-CDDCE8E8C588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83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08B6C-7BC3-4A49-8DDD-CDDCE8E8C588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835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08B6C-7BC3-4A49-8DDD-CDDCE8E8C588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83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8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" y="5257800"/>
            <a:ext cx="7239000" cy="1447800"/>
          </a:xfrm>
        </p:spPr>
        <p:txBody>
          <a:bodyPr anchor="b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  <a:endParaRPr lang="sr-Latn-CS" altLang="sr-Latn-RS" noProof="0" smtClean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" y="18288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1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DCCF7-D65B-43CE-9A23-68019EE110A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112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A0D91-D4FD-49AB-8DA6-A379C7A9B7B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9558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19EC-5A2E-4EB6-ACC8-A632E313676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862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B51A-7124-4521-933F-4FE80510E47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3287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16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EAC6C-B87C-43FF-AD4E-28E846BCA26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2616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BB71-8A8E-4756-AB64-C14E04CFDBF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468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B9C7-67D7-43E0-85B0-F616C2F2165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1131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4AF8C-CB3A-4027-9EEF-6520D0D4C3C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9707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A357-A1C0-4CB8-9802-BBE68CC21AD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2603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r-Latn-R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35064-57A5-4AE8-B3C9-D376205AF06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6315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8-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sr-Latn-RS" smtClean="0"/>
              <a:t>Наслов слајда</a:t>
            </a:r>
            <a:endParaRPr lang="en-US" altLang="sr-Latn-RS" smtClean="0"/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6553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1029" name="Rectangle 24"/>
          <p:cNvSpPr>
            <a:spLocks noChangeArrowheads="1"/>
          </p:cNvSpPr>
          <p:nvPr/>
        </p:nvSpPr>
        <p:spPr bwMode="auto">
          <a:xfrm>
            <a:off x="78486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3EC9550A-3596-4F59-8193-2F24771F5F53}" type="slidenum">
              <a:rPr lang="en-US" altLang="sr-Latn-RS" sz="1200">
                <a:solidFill>
                  <a:srgbClr val="DDDDDD"/>
                </a:solidFill>
              </a:rPr>
              <a:pPr algn="r" eaLnBrk="1" hangingPunct="1"/>
              <a:t>‹#›</a:t>
            </a:fld>
            <a:endParaRPr lang="en-US" altLang="sr-Latn-RS" sz="1200">
              <a:solidFill>
                <a:srgbClr val="DDDDDD"/>
              </a:solidFill>
            </a:endParaRPr>
          </a:p>
        </p:txBody>
      </p:sp>
      <p:sp>
        <p:nvSpPr>
          <p:cNvPr id="1030" name="Rectangle 26"/>
          <p:cNvSpPr>
            <a:spLocks noChangeArrowheads="1"/>
          </p:cNvSpPr>
          <p:nvPr/>
        </p:nvSpPr>
        <p:spPr bwMode="auto">
          <a:xfrm>
            <a:off x="6705600" y="65532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sr-Latn-RS" sz="1200">
              <a:solidFill>
                <a:srgbClr val="DDDDDD"/>
              </a:solidFill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400801"/>
            <a:ext cx="1524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1"/>
            <a:ext cx="6629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1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734FC5F8-D254-4E8F-B660-5D0AA017C63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5496" y="5410200"/>
            <a:ext cx="8763000" cy="1187152"/>
          </a:xfrm>
        </p:spPr>
        <p:txBody>
          <a:bodyPr anchor="t"/>
          <a:lstStyle/>
          <a:p>
            <a:pPr eaLnBrk="1" hangingPunct="1"/>
            <a:r>
              <a:rPr lang="sr-Cyrl-RS" altLang="sr-Latn-RS" sz="1600" b="0" dirty="0" smtClean="0"/>
              <a:t>Први састанак свих одговорних произвођача званичне статистике</a:t>
            </a:r>
            <a:r>
              <a:rPr lang="sr-Latn-RS" altLang="sr-Latn-RS" sz="1600" b="0" dirty="0" smtClean="0"/>
              <a:t/>
            </a:r>
            <a:br>
              <a:rPr lang="sr-Latn-RS" altLang="sr-Latn-RS" sz="1600" b="0" dirty="0" smtClean="0"/>
            </a:br>
            <a:r>
              <a:rPr lang="sr-Cyrl-RS" altLang="sr-Latn-RS" sz="1600" b="0" dirty="0" smtClean="0"/>
              <a:t>Привредна комора Србије, Београд, 13</a:t>
            </a:r>
            <a:r>
              <a:rPr lang="en-US" altLang="sr-Latn-RS" sz="1600" b="0" dirty="0" smtClean="0"/>
              <a:t>. </a:t>
            </a:r>
            <a:r>
              <a:rPr lang="sr-Cyrl-RS" altLang="sr-Latn-RS" sz="1600" b="0" dirty="0" smtClean="0"/>
              <a:t>новембар</a:t>
            </a:r>
            <a:r>
              <a:rPr lang="en-US" altLang="sr-Latn-RS" sz="1600" b="0" dirty="0" smtClean="0"/>
              <a:t> 201</a:t>
            </a:r>
            <a:r>
              <a:rPr lang="sr-Cyrl-RS" altLang="sr-Latn-RS" sz="1600" b="0" dirty="0" smtClean="0"/>
              <a:t>7</a:t>
            </a:r>
            <a:r>
              <a:rPr lang="en-US" altLang="sr-Latn-RS" sz="1600" b="0" dirty="0" smtClean="0"/>
              <a:t>. </a:t>
            </a:r>
            <a:r>
              <a:rPr lang="sr-Cyrl-RS" altLang="sr-Latn-RS" sz="1600" b="0" dirty="0" smtClean="0"/>
              <a:t>године</a:t>
            </a:r>
            <a:r>
              <a:rPr lang="sr-Cyrl-RS" altLang="sr-Latn-RS" sz="1600" b="0" dirty="0"/>
              <a:t/>
            </a:r>
            <a:br>
              <a:rPr lang="sr-Cyrl-RS" altLang="sr-Latn-RS" sz="1600" b="0" dirty="0"/>
            </a:br>
            <a:r>
              <a:rPr lang="sr-Cyrl-RS" altLang="sr-Latn-RS" sz="1600" b="0" dirty="0" smtClean="0"/>
              <a:t>Марко Бајић, помоћник генералног директора</a:t>
            </a:r>
            <a:br>
              <a:rPr lang="sr-Cyrl-RS" altLang="sr-Latn-RS" sz="1600" b="0" dirty="0" smtClean="0"/>
            </a:br>
            <a:r>
              <a:rPr lang="sr-Cyrl-RS" altLang="sr-Latn-RS" sz="1600" b="0" dirty="0" smtClean="0"/>
              <a:t>Директорат за економска истраживања и статистику</a:t>
            </a:r>
            <a:r>
              <a:rPr lang="sr-Latn-RS" altLang="sr-Latn-RS" sz="1600" b="0" dirty="0" smtClean="0"/>
              <a:t/>
            </a:r>
            <a:br>
              <a:rPr lang="sr-Latn-RS" altLang="sr-Latn-RS" sz="1600" b="0" dirty="0" smtClean="0"/>
            </a:br>
            <a:endParaRPr lang="sr-Latn-RS" altLang="sr-Latn-RS" sz="1600" b="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sz="quarter" idx="1"/>
          </p:nvPr>
        </p:nvSpPr>
        <p:spPr>
          <a:xfrm>
            <a:off x="914400" y="2209800"/>
            <a:ext cx="7315200" cy="2362200"/>
          </a:xfrm>
        </p:spPr>
        <p:txBody>
          <a:bodyPr/>
          <a:lstStyle/>
          <a:p>
            <a:pPr algn="ctr" eaLnBrk="1" hangingPunct="1"/>
            <a:r>
              <a:rPr lang="sr-Cyrl-RS" altLang="sr-Latn-RS" dirty="0" smtClean="0"/>
              <a:t>Стратешки правци развоја статистичког система Републике Србије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endParaRPr lang="sr-Cyrl-RS" altLang="sr-Latn-RS" dirty="0" smtClean="0"/>
          </a:p>
          <a:p>
            <a:pPr algn="ctr" eaLnBrk="1" hangingPunct="1"/>
            <a:r>
              <a:rPr lang="sr-Cyrl-RS" altLang="sr-Latn-RS" dirty="0" smtClean="0"/>
              <a:t>Статистика у Народној банци Србије</a:t>
            </a:r>
            <a:endParaRPr lang="sr-Latn-RS" altLang="sr-Latn-RS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6632"/>
            <a:ext cx="14874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638969"/>
            <a:ext cx="2381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sr-Latn-RS" dirty="0" smtClean="0"/>
              <a:t>Законски оквир</a:t>
            </a:r>
            <a:endParaRPr lang="sr-Latn-RS" altLang="sr-Latn-R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8740080" cy="56886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Cyrl-RS" dirty="0"/>
              <a:t>Закон о Народној банци Србије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Народна банка Србије може да пропише обавезу за правна лица и предузетнике да евидентирају, прикупљају, обрађују и достављају одређене податке. Народна банка Србије ближе прописује садржај података из става 1. овог члана и начин њиховог </a:t>
            </a:r>
            <a:r>
              <a:rPr lang="ru-RU" sz="1800" dirty="0" smtClean="0"/>
              <a:t>достављања (Члан 68.)</a:t>
            </a:r>
            <a:endParaRPr lang="ru-RU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Закон о девизном пословању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Народна банка Србије прописује резидентима обавезу извештавања о плаћању, наплаћивању и преносу по пословима платног промета ради израде платног </a:t>
            </a:r>
            <a:r>
              <a:rPr lang="ru-RU" sz="1800" dirty="0" smtClean="0"/>
              <a:t>биланса (Члан 37.)</a:t>
            </a:r>
            <a:endParaRPr lang="ru-RU" sz="1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Закон о званичној статистици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НБС званичан произвођач статистике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800" dirty="0" smtClean="0"/>
              <a:t>Поверљивост података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Петогодишњи програм </a:t>
            </a:r>
            <a:r>
              <a:rPr lang="ru-RU" dirty="0"/>
              <a:t>званичне </a:t>
            </a:r>
            <a:r>
              <a:rPr lang="ru-RU" dirty="0" smtClean="0"/>
              <a:t>статистике</a:t>
            </a:r>
            <a:endParaRPr lang="ru-RU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Годишњи план </a:t>
            </a:r>
            <a:r>
              <a:rPr lang="ru-RU" dirty="0"/>
              <a:t>званичне </a:t>
            </a:r>
            <a:r>
              <a:rPr lang="ru-RU" dirty="0" smtClean="0"/>
              <a:t>статистике</a:t>
            </a:r>
            <a:endParaRPr lang="ru-RU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Споразум </a:t>
            </a:r>
            <a:r>
              <a:rPr lang="ru-RU" dirty="0"/>
              <a:t>о сарадњи између НБС, МФ, АПР, ЦрХоВ, Комисије за ХоВ (</a:t>
            </a:r>
            <a:r>
              <a:rPr lang="ru-RU" dirty="0" smtClean="0"/>
              <a:t>потписан 2013.) – размена података и докумената</a:t>
            </a:r>
            <a:endParaRPr lang="sr-Cyrl-RS" dirty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sr-Latn-RS" altLang="sr-Latn-R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19EC-5A2E-4EB6-ACC8-A632E313676C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Монетарна и </a:t>
            </a:r>
            <a:r>
              <a:rPr lang="sr-Cyrl-RS" dirty="0" smtClean="0"/>
              <a:t>финансијска </a:t>
            </a:r>
            <a:r>
              <a:rPr lang="sr-Cyrl-RS" dirty="0"/>
              <a:t>статистика</a:t>
            </a:r>
            <a:endParaRPr lang="sr-Latn-RS" altLang="sr-Latn-R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8596064" cy="554461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b="1" dirty="0"/>
              <a:t>Билансна</a:t>
            </a:r>
            <a:r>
              <a:rPr lang="sr-Cyrl-RS" dirty="0"/>
              <a:t> </a:t>
            </a:r>
            <a:r>
              <a:rPr lang="sr-Cyrl-RS" b="1" dirty="0"/>
              <a:t>статистика</a:t>
            </a:r>
            <a:r>
              <a:rPr lang="sr-Cyrl-RS" dirty="0"/>
              <a:t>: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sr-Cyrl-RS" sz="1800" dirty="0"/>
              <a:t>Биланси </a:t>
            </a:r>
            <a:r>
              <a:rPr lang="sr-Cyrl-RS" sz="1800" dirty="0" smtClean="0"/>
              <a:t>банака и НБС  </a:t>
            </a:r>
            <a:r>
              <a:rPr lang="sr-Cyrl-RS" sz="1800" dirty="0"/>
              <a:t>– </a:t>
            </a:r>
            <a:r>
              <a:rPr lang="sr-Cyrl-RS" sz="1800" dirty="0" smtClean="0"/>
              <a:t>месечно објављивање</a:t>
            </a:r>
            <a:endParaRPr lang="sr-Latn-RS" sz="1800" dirty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sr-Cyrl-RS" sz="1800" dirty="0" smtClean="0"/>
              <a:t>Ф</a:t>
            </a:r>
            <a:r>
              <a:rPr lang="ru-RU" sz="1800" dirty="0" smtClean="0"/>
              <a:t>инансијски </a:t>
            </a:r>
            <a:r>
              <a:rPr lang="ru-RU" sz="1800" dirty="0"/>
              <a:t>лизинг, факторинг и форфетинг, инвестициони </a:t>
            </a:r>
            <a:r>
              <a:rPr lang="ru-RU" sz="1800" dirty="0" smtClean="0"/>
              <a:t>фондови, осигурање (у припреми) – кварталано објављивање</a:t>
            </a:r>
            <a:endParaRPr lang="ru-RU" sz="1800" dirty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ru-RU" sz="1800" dirty="0"/>
              <a:t>Усклађена са </a:t>
            </a:r>
            <a:r>
              <a:rPr lang="sr-Cyrl-RS" sz="1800" dirty="0" smtClean="0"/>
              <a:t>„</a:t>
            </a:r>
            <a:r>
              <a:rPr lang="ru-RU" sz="1800" dirty="0" smtClean="0"/>
              <a:t>Приручником </a:t>
            </a:r>
            <a:r>
              <a:rPr lang="ru-RU" sz="1800" dirty="0"/>
              <a:t>о монететарној и финансијској </a:t>
            </a:r>
            <a:r>
              <a:rPr lang="ru-RU" sz="1800" dirty="0" smtClean="0"/>
              <a:t>статистици</a:t>
            </a:r>
            <a:r>
              <a:rPr lang="sr-Cyrl-RS" sz="1800" dirty="0" smtClean="0"/>
              <a:t>“</a:t>
            </a:r>
            <a:r>
              <a:rPr lang="ru-RU" sz="1800" dirty="0" smtClean="0"/>
              <a:t> </a:t>
            </a:r>
            <a:r>
              <a:rPr lang="ru-RU" sz="1800" dirty="0"/>
              <a:t>ММФ (</a:t>
            </a:r>
            <a:r>
              <a:rPr lang="en-US" sz="1800" dirty="0"/>
              <a:t>Monetary and Financial Statistics Manual) </a:t>
            </a:r>
            <a:r>
              <a:rPr lang="sr-Cyrl-RS" sz="1800" dirty="0"/>
              <a:t>и Е</a:t>
            </a:r>
            <a:r>
              <a:rPr lang="sr-Latn-RS" sz="1800" dirty="0"/>
              <a:t>SA 2010 (</a:t>
            </a:r>
            <a:r>
              <a:rPr lang="sr-Cyrl-RS" sz="1800" dirty="0"/>
              <a:t>Европски систем рачуна)  </a:t>
            </a:r>
            <a:endParaRPr lang="ru-RU" sz="18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b="1" dirty="0"/>
              <a:t>Статистика каматних стопа, </a:t>
            </a:r>
            <a:r>
              <a:rPr lang="ru-RU" b="1" dirty="0" smtClean="0"/>
              <a:t>кредита, депозита</a:t>
            </a:r>
            <a:r>
              <a:rPr lang="ru-RU" dirty="0" smtClean="0"/>
              <a:t> </a:t>
            </a:r>
            <a:r>
              <a:rPr lang="ru-RU" dirty="0"/>
              <a:t>– нови послови, месечно објављивање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ru-RU" sz="1800" dirty="0"/>
              <a:t>Усклађена са регулативом </a:t>
            </a:r>
            <a:r>
              <a:rPr lang="ru-RU" sz="1800" dirty="0" smtClean="0"/>
              <a:t>ЕЦБ</a:t>
            </a:r>
            <a:endParaRPr lang="ru-RU" sz="18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b="1" dirty="0"/>
              <a:t>Извештавањ</a:t>
            </a:r>
            <a:r>
              <a:rPr lang="sr-Latn-RS" b="1" dirty="0"/>
              <a:t>e</a:t>
            </a:r>
            <a:r>
              <a:rPr lang="ru-RU" b="1" dirty="0"/>
              <a:t> </a:t>
            </a:r>
            <a:r>
              <a:rPr lang="ru-RU" b="1" dirty="0" smtClean="0"/>
              <a:t>о </a:t>
            </a:r>
            <a:r>
              <a:rPr lang="ru-RU" b="1" dirty="0"/>
              <a:t>прекомерном дефициту </a:t>
            </a:r>
            <a:r>
              <a:rPr lang="ru-RU" dirty="0"/>
              <a:t>(</a:t>
            </a:r>
            <a:r>
              <a:rPr lang="en-US" dirty="0"/>
              <a:t>EDP – Excessive </a:t>
            </a:r>
            <a:r>
              <a:rPr lang="sr-Latn-RS" dirty="0"/>
              <a:t>Deficit </a:t>
            </a:r>
            <a:r>
              <a:rPr lang="en-US" dirty="0"/>
              <a:t>Procedure</a:t>
            </a:r>
            <a:r>
              <a:rPr lang="sr-Latn-RS" dirty="0"/>
              <a:t>) – </a:t>
            </a:r>
            <a:r>
              <a:rPr lang="sr-Cyrl-RS" dirty="0"/>
              <a:t>од 2016. (два пута </a:t>
            </a:r>
            <a:r>
              <a:rPr lang="sr-Cyrl-RS" dirty="0" smtClean="0"/>
              <a:t>годишње, април и октобар)</a:t>
            </a:r>
            <a:endParaRPr lang="sr-Cyrl-R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dirty="0"/>
              <a:t>Извештавање за ММФ, </a:t>
            </a:r>
            <a:r>
              <a:rPr lang="sr-Cyrl-RS" dirty="0" smtClean="0"/>
              <a:t>ЕЦБ, Евростат, </a:t>
            </a:r>
            <a:r>
              <a:rPr lang="sr-Latn-RS" dirty="0" smtClean="0"/>
              <a:t>BIS</a:t>
            </a:r>
            <a:endParaRPr lang="sr-Cyrl-R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dirty="0" smtClean="0"/>
              <a:t>Објављивање података у Статистичком билтену и на </a:t>
            </a:r>
            <a:r>
              <a:rPr lang="sr-Cyrl-RS" dirty="0"/>
              <a:t>веб </a:t>
            </a:r>
            <a:r>
              <a:rPr lang="sr-Cyrl-RS" dirty="0" smtClean="0"/>
              <a:t>сајту </a:t>
            </a:r>
            <a:r>
              <a:rPr lang="sr-Cyrl-RS" dirty="0"/>
              <a:t>НБС у складу са </a:t>
            </a:r>
            <a:r>
              <a:rPr lang="sr-Cyrl-RS" dirty="0" smtClean="0"/>
              <a:t>календаром</a:t>
            </a:r>
            <a:br>
              <a:rPr lang="sr-Cyrl-RS" dirty="0" smtClean="0"/>
            </a:br>
            <a:endParaRPr lang="en-US" dirty="0"/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endParaRPr lang="sr-Latn-RS" altLang="sr-Latn-R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19EC-5A2E-4EB6-ACC8-A632E313676C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105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Екстерна статистика</a:t>
            </a:r>
            <a:endParaRPr lang="sr-Latn-RS" altLang="sr-Latn-R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8596064" cy="568863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sz="1800" b="1" dirty="0"/>
              <a:t>Платни </a:t>
            </a:r>
            <a:r>
              <a:rPr lang="sr-Cyrl-RS" sz="1800" b="1" dirty="0" smtClean="0"/>
              <a:t>биланс </a:t>
            </a:r>
            <a:r>
              <a:rPr lang="sr-Cyrl-RS" sz="1800" dirty="0" smtClean="0"/>
              <a:t>(ЕУР</a:t>
            </a:r>
            <a:r>
              <a:rPr lang="sr-Cyrl-RS" sz="1800" dirty="0"/>
              <a:t>, </a:t>
            </a:r>
            <a:r>
              <a:rPr lang="sr-Cyrl-RS" sz="1800" dirty="0" smtClean="0"/>
              <a:t>УСД) – месечно објављивање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sr-Cyrl-RS" sz="1600" dirty="0">
                <a:ea typeface="+mn-ea"/>
                <a:cs typeface="+mn-cs"/>
              </a:rPr>
              <a:t>Методологија ММФ, „Приручник о платном билансу, шесто издање“ (BPM6), од 2014. (за податке од 2007</a:t>
            </a:r>
            <a:r>
              <a:rPr lang="sr-Cyrl-RS" sz="1600" dirty="0" smtClean="0">
                <a:ea typeface="+mn-ea"/>
                <a:cs typeface="+mn-cs"/>
              </a:rPr>
              <a:t>.).</a:t>
            </a:r>
            <a:endParaRPr lang="sr-Cyrl-RS" sz="16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1800" b="1" dirty="0" smtClean="0"/>
              <a:t>Услуге</a:t>
            </a:r>
            <a:r>
              <a:rPr lang="ru-RU" sz="1800" dirty="0" smtClean="0"/>
              <a:t> (ЕУР, УСД) по </a:t>
            </a:r>
            <a:r>
              <a:rPr lang="sr-Cyrl-RS" sz="1800" dirty="0"/>
              <a:t>врстама услуга </a:t>
            </a:r>
            <a:r>
              <a:rPr lang="ru-RU" sz="1800" dirty="0" smtClean="0"/>
              <a:t>и земљама - </a:t>
            </a:r>
            <a:r>
              <a:rPr lang="sr-Cyrl-RS" sz="1800" dirty="0" smtClean="0"/>
              <a:t> месечно</a:t>
            </a:r>
            <a:endParaRPr lang="ru-RU" sz="18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1800" b="1" dirty="0" smtClean="0"/>
              <a:t>Страна директна улагања</a:t>
            </a:r>
            <a:r>
              <a:rPr lang="ru-RU" sz="1800" dirty="0" smtClean="0"/>
              <a:t> (ЕУР) по делатностима и земљама  </a:t>
            </a:r>
            <a:r>
              <a:rPr lang="ru-RU" sz="1800" dirty="0"/>
              <a:t>- </a:t>
            </a:r>
            <a:r>
              <a:rPr lang="sr-Cyrl-RS" sz="1800" dirty="0"/>
              <a:t> </a:t>
            </a:r>
            <a:r>
              <a:rPr lang="sr-Cyrl-RS" sz="1800" dirty="0" smtClean="0"/>
              <a:t>квартално објављивање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sz="1800" b="1" dirty="0" smtClean="0"/>
              <a:t>Међународна инвестициона позиција </a:t>
            </a:r>
            <a:r>
              <a:rPr lang="sr-Cyrl-RS" sz="1800" dirty="0" smtClean="0"/>
              <a:t>(ЕУР) – квартално објављивање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sz="1800" b="1" dirty="0" smtClean="0"/>
              <a:t>Спољни дуг </a:t>
            </a:r>
            <a:r>
              <a:rPr lang="sr-Cyrl-RS" sz="1800" dirty="0" smtClean="0"/>
              <a:t>(ЕУР) по врстама дужника и </a:t>
            </a:r>
            <a:r>
              <a:rPr lang="sr-Cyrl-RS" sz="1800" dirty="0" err="1" smtClean="0"/>
              <a:t>инокредиторима</a:t>
            </a:r>
            <a:r>
              <a:rPr lang="sr-Cyrl-RS" sz="1800" dirty="0" smtClean="0"/>
              <a:t>, преосталом доспећу – квартално објављивање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sr-Cyrl-RS" sz="1600" dirty="0" smtClean="0"/>
              <a:t>Методологија ММФ-а „</a:t>
            </a:r>
            <a:r>
              <a:rPr lang="sr-Cyrl-RS" sz="1600" dirty="0"/>
              <a:t>Приручник о статистици спољног дуга</a:t>
            </a:r>
            <a:r>
              <a:rPr lang="sr-Cyrl-RS" sz="1600" dirty="0" smtClean="0"/>
              <a:t>”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sz="1800" b="1" dirty="0" smtClean="0"/>
              <a:t>Статистика ХоВ (још увек се не објављује)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sz="1800" dirty="0" smtClean="0"/>
              <a:t>Извештавање </a:t>
            </a:r>
            <a:r>
              <a:rPr lang="sr-Cyrl-RS" sz="1800" dirty="0"/>
              <a:t>за </a:t>
            </a:r>
            <a:r>
              <a:rPr lang="sr-Cyrl-RS" sz="1800" dirty="0" smtClean="0"/>
              <a:t>Евростат од 2014. (</a:t>
            </a:r>
            <a:r>
              <a:rPr lang="sr-Latn-RS" sz="1800" dirty="0" smtClean="0"/>
              <a:t>BOP </a:t>
            </a:r>
            <a:r>
              <a:rPr lang="sr-Latn-RS" sz="1800" dirty="0" err="1" smtClean="0"/>
              <a:t>Vademecum</a:t>
            </a:r>
            <a:r>
              <a:rPr lang="sr-Latn-RS" sz="1800" dirty="0" smtClean="0"/>
              <a:t>)</a:t>
            </a:r>
            <a:r>
              <a:rPr lang="sr-Cyrl-RS" sz="1800" dirty="0" smtClean="0"/>
              <a:t>:</a:t>
            </a:r>
            <a:r>
              <a:rPr lang="sr-Latn-RS" sz="1800" dirty="0" smtClean="0"/>
              <a:t> </a:t>
            </a:r>
            <a:r>
              <a:rPr lang="sr-Cyrl-RS" sz="1800" dirty="0" smtClean="0"/>
              <a:t>ПБ, услуге, СДУ, МИП – месечно, квартално, годишње</a:t>
            </a:r>
            <a:endParaRPr lang="sr-Latn-RS" sz="18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sz="1800" dirty="0" smtClean="0"/>
              <a:t>Извештавање </a:t>
            </a:r>
            <a:r>
              <a:rPr lang="sr-Cyrl-RS" sz="1800" dirty="0"/>
              <a:t>за ММФ, </a:t>
            </a:r>
            <a:r>
              <a:rPr lang="sr-Cyrl-RS" sz="1800" dirty="0" smtClean="0"/>
              <a:t>Светска банка, </a:t>
            </a:r>
            <a:r>
              <a:rPr lang="sr-Latn-RS" sz="1800" dirty="0" smtClean="0"/>
              <a:t>UNCTAD, CEFTA.</a:t>
            </a:r>
            <a:endParaRPr lang="sr-Cyrl-RS" sz="18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sr-Cyrl-RS" sz="1800" dirty="0" smtClean="0"/>
              <a:t>Објављивање </a:t>
            </a:r>
            <a:r>
              <a:rPr lang="sr-Cyrl-RS" sz="1800" dirty="0"/>
              <a:t>података </a:t>
            </a:r>
            <a:r>
              <a:rPr lang="sr-Cyrl-RS" sz="1800" dirty="0" smtClean="0"/>
              <a:t>на </a:t>
            </a:r>
            <a:r>
              <a:rPr lang="sr-Cyrl-RS" sz="1800" dirty="0"/>
              <a:t>веб </a:t>
            </a:r>
            <a:r>
              <a:rPr lang="sr-Cyrl-RS" sz="1800" dirty="0" smtClean="0"/>
              <a:t>сајту НБС у </a:t>
            </a:r>
            <a:r>
              <a:rPr lang="sr-Cyrl-RS" sz="1800" dirty="0"/>
              <a:t>складу са </a:t>
            </a:r>
            <a:r>
              <a:rPr lang="sr-Cyrl-RS" sz="1800" dirty="0" smtClean="0"/>
              <a:t>календаром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19EC-5A2E-4EB6-ACC8-A632E313676C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043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Планови за потпуно усклађивање са тековинама ЕУ </a:t>
            </a:r>
            <a:r>
              <a:rPr lang="sr-Cyrl-RS" dirty="0" smtClean="0"/>
              <a:t>2018</a:t>
            </a:r>
            <a:r>
              <a:rPr lang="sr-Latn-RS" dirty="0" smtClean="0"/>
              <a:t> </a:t>
            </a:r>
            <a:r>
              <a:rPr lang="sr-Cyrl-RS" dirty="0" smtClean="0"/>
              <a:t>-</a:t>
            </a:r>
            <a:r>
              <a:rPr lang="sr-Latn-RS" dirty="0" smtClean="0"/>
              <a:t> </a:t>
            </a:r>
            <a:r>
              <a:rPr lang="sr-Cyrl-RS" dirty="0" smtClean="0"/>
              <a:t>2021</a:t>
            </a:r>
            <a:endParaRPr lang="sr-Latn-RS" altLang="sr-Latn-R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8740080" cy="561662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sr-Cyrl-RS" b="1" dirty="0" smtClean="0"/>
              <a:t>Монетарна и финансијска статистика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Усклађивање билансне статистике банака и НБС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Додатни подаци ради обрачуна месечних трансакција (</a:t>
            </a:r>
            <a:r>
              <a:rPr lang="sr-Cyrl-RS" sz="1800" dirty="0" err="1" smtClean="0"/>
              <a:t>рекласификације</a:t>
            </a:r>
            <a:r>
              <a:rPr lang="sr-Cyrl-RS" sz="1800" dirty="0" smtClean="0"/>
              <a:t>, отписи, остале промене)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Усклађивање билансне статистике друштава за осигурање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Израда годишњих финансијских рачуна за све секторе (табеле 6. и 7. из Програма трансмисије </a:t>
            </a:r>
            <a:r>
              <a:rPr lang="sr-Latn-RS" sz="1800" dirty="0" smtClean="0"/>
              <a:t>ESA2010)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Израда </a:t>
            </a:r>
            <a:r>
              <a:rPr lang="sr-Cyrl-RS" sz="1800" dirty="0" err="1" smtClean="0"/>
              <a:t>кварталних</a:t>
            </a:r>
            <a:r>
              <a:rPr lang="sr-Cyrl-RS" sz="1800" dirty="0" smtClean="0"/>
              <a:t> финансијских рачуна државе и </a:t>
            </a:r>
            <a:r>
              <a:rPr lang="sr-Cyrl-RS" sz="1800" dirty="0" err="1" smtClean="0"/>
              <a:t>кварталног</a:t>
            </a:r>
            <a:r>
              <a:rPr lang="sr-Cyrl-RS" sz="1800" dirty="0" smtClean="0"/>
              <a:t> дуга државе по </a:t>
            </a:r>
            <a:r>
              <a:rPr lang="sr-Cyrl-RS" sz="1800" dirty="0" err="1" smtClean="0"/>
              <a:t>Мастрихту</a:t>
            </a:r>
            <a:r>
              <a:rPr lang="sr-Cyrl-RS" sz="1800" dirty="0"/>
              <a:t> </a:t>
            </a:r>
            <a:r>
              <a:rPr lang="sr-Cyrl-RS" sz="1800" dirty="0" smtClean="0"/>
              <a:t>(табеле 27. </a:t>
            </a:r>
            <a:r>
              <a:rPr lang="sr-Cyrl-RS" sz="1800" dirty="0"/>
              <a:t>и </a:t>
            </a:r>
            <a:r>
              <a:rPr lang="sr-Cyrl-RS" sz="1800" dirty="0" smtClean="0"/>
              <a:t>28. </a:t>
            </a:r>
            <a:r>
              <a:rPr lang="sr-Cyrl-RS" sz="1800" dirty="0"/>
              <a:t>из Програма трансмисије </a:t>
            </a:r>
            <a:r>
              <a:rPr lang="sr-Latn-RS" sz="1800" dirty="0"/>
              <a:t>ESA2010</a:t>
            </a:r>
            <a:r>
              <a:rPr lang="sr-Latn-RS" sz="1800" dirty="0" smtClean="0"/>
              <a:t>)</a:t>
            </a:r>
            <a:endParaRPr lang="sr-Cyrl-RS" dirty="0" smtClean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sr-Cyrl-RS" b="1" dirty="0" smtClean="0"/>
              <a:t>Статистика платног биланса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sr-Cyrl-RS" sz="1800" dirty="0"/>
              <a:t>Увођење директног извештавања за потребе текућег биланса укључујући и статистику међународне трговине услугама, </a:t>
            </a:r>
            <a:r>
              <a:rPr lang="sr-Cyrl-RS" sz="1800" dirty="0" smtClean="0"/>
              <a:t>уз:</a:t>
            </a:r>
            <a:endParaRPr lang="sr-Latn-RS" sz="1800" dirty="0" smtClean="0"/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Увођење </a:t>
            </a:r>
            <a:r>
              <a:rPr lang="sr-Cyrl-RS" sz="1800" dirty="0"/>
              <a:t>и публиковање регистара </a:t>
            </a:r>
            <a:r>
              <a:rPr lang="sr-Cyrl-RS" sz="1800" dirty="0" smtClean="0"/>
              <a:t>извештача</a:t>
            </a:r>
            <a:endParaRPr lang="sr-Latn-RS" sz="1800" dirty="0" smtClean="0"/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Анкете </a:t>
            </a:r>
            <a:r>
              <a:rPr lang="sr-Cyrl-RS" sz="1800" dirty="0"/>
              <a:t>и </a:t>
            </a:r>
            <a:r>
              <a:rPr lang="sr-Cyrl-RS" sz="1800" dirty="0" smtClean="0"/>
              <a:t>процене</a:t>
            </a:r>
            <a:endParaRPr lang="sr-Cyrl-RS" sz="1800" dirty="0"/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sr-Cyrl-RS" sz="1800" dirty="0" smtClean="0"/>
              <a:t>Спољна статистика о страним подружницама (</a:t>
            </a:r>
            <a:r>
              <a:rPr lang="en-US" sz="1800" i="1" dirty="0" smtClean="0"/>
              <a:t>Outward</a:t>
            </a:r>
            <a:r>
              <a:rPr lang="sr-Latn-RS" sz="1800" dirty="0" smtClean="0"/>
              <a:t> </a:t>
            </a:r>
            <a:r>
              <a:rPr lang="sr-Latn-RS" sz="1800" i="1" dirty="0" smtClean="0"/>
              <a:t>FATS</a:t>
            </a:r>
            <a:r>
              <a:rPr lang="sr-Latn-RS" sz="1800" dirty="0" smtClean="0"/>
              <a:t>) – </a:t>
            </a:r>
            <a:r>
              <a:rPr lang="sr-Cyrl-RS" sz="1800" dirty="0" smtClean="0"/>
              <a:t>у сарадњи са РЗС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19EC-5A2E-4EB6-ACC8-A632E313676C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041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3140968"/>
            <a:ext cx="7239000" cy="1066800"/>
          </a:xfrm>
        </p:spPr>
        <p:txBody>
          <a:bodyPr/>
          <a:lstStyle/>
          <a:p>
            <a:pPr algn="ctr"/>
            <a:r>
              <a:rPr lang="sr-Cyrl-RS" dirty="0" smtClean="0"/>
              <a:t>ХВАЛА НА ПАЖЊИ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FB9C7-67D7-43E0-85B0-F616C2F21655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6324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Tahoma" pitchFamily="34" charset="0"/>
              </a:defRPr>
            </a:lvl9pPr>
          </a:lstStyle>
          <a:p>
            <a:r>
              <a:rPr lang="sr-Cyrl-RS" b="0" kern="0" dirty="0" smtClean="0">
                <a:solidFill>
                  <a:srgbClr val="002060"/>
                </a:solidFill>
              </a:rPr>
              <a:t>Народна банка Србије</a:t>
            </a:r>
            <a:endParaRPr lang="en-US" b="0" kern="0" dirty="0" smtClean="0">
              <a:solidFill>
                <a:srgbClr val="002060"/>
              </a:solidFill>
            </a:endParaRPr>
          </a:p>
          <a:p>
            <a:r>
              <a:rPr lang="en-US" b="0" kern="0" dirty="0" smtClean="0">
                <a:solidFill>
                  <a:srgbClr val="002060"/>
                </a:solidFill>
              </a:rPr>
              <a:t>marko.bajic@nbs.rs, www.nbs.rs </a:t>
            </a:r>
          </a:p>
        </p:txBody>
      </p:sp>
    </p:spTree>
    <p:extLst>
      <p:ext uri="{BB962C8B-B14F-4D97-AF65-F5344CB8AC3E}">
        <p14:creationId xmlns:p14="http://schemas.microsoft.com/office/powerpoint/2010/main" val="18351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KS - Statistika u NBS - 13.11.17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PKS - Statistika u NBS - 13.11.17</Template>
  <TotalTime>430</TotalTime>
  <Words>552</Words>
  <Application>Microsoft Office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PKS - Statistika u NBS - 13.11.17</vt:lpstr>
      <vt:lpstr>Први састанак свих одговорних произвођача званичне статистике Привредна комора Србије, Београд, 13. новембар 2017. године Марко Бајић, помоћник генералног директора Директорат за економска истраживања и статистику </vt:lpstr>
      <vt:lpstr>Законски оквир</vt:lpstr>
      <vt:lpstr>Монетарна и финансијска статистика</vt:lpstr>
      <vt:lpstr>Екстерна статистика</vt:lpstr>
      <vt:lpstr>Планови за потпуно усклађивање са тековинама ЕУ 2018 - 2021</vt:lpstr>
      <vt:lpstr>ХВАЛА НА ПАЖЊИ</vt:lpstr>
    </vt:vector>
  </TitlesOfParts>
  <Company>Narodna banka Srbije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Први  састанак свих одговорних произвођача званичне статистике Привредна комора Србије, 13. новембар 2017. године Марко Бајић, помоћник генералног директора Директорат за економска истраживања и статистику</dc:title>
  <dc:creator>Marko Bajic</dc:creator>
  <cp:lastModifiedBy>Marko Bajic</cp:lastModifiedBy>
  <cp:revision>41</cp:revision>
  <dcterms:created xsi:type="dcterms:W3CDTF">2017-11-08T16:31:13Z</dcterms:created>
  <dcterms:modified xsi:type="dcterms:W3CDTF">2017-11-10T07:50:07Z</dcterms:modified>
</cp:coreProperties>
</file>