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7" r:id="rId2"/>
    <p:sldId id="321" r:id="rId3"/>
    <p:sldId id="328" r:id="rId4"/>
    <p:sldId id="329" r:id="rId5"/>
    <p:sldId id="330" r:id="rId6"/>
    <p:sldId id="334" r:id="rId7"/>
    <p:sldId id="335" r:id="rId8"/>
    <p:sldId id="333" r:id="rId9"/>
    <p:sldId id="332" r:id="rId10"/>
    <p:sldId id="336" r:id="rId11"/>
    <p:sldId id="337" r:id="rId12"/>
    <p:sldId id="338" r:id="rId13"/>
    <p:sldId id="343" r:id="rId14"/>
    <p:sldId id="339" r:id="rId15"/>
    <p:sldId id="341" r:id="rId16"/>
    <p:sldId id="340" r:id="rId17"/>
    <p:sldId id="342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>
        <p:scale>
          <a:sx n="106" d="100"/>
          <a:sy n="10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F4571-ADD6-4F63-AE64-C5A8DE15BE5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7C13C-1C2C-41B5-A718-B07B0B234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2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4C945-2D10-487B-A8F3-AADA7FB641E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18F7F-8CD6-4A5F-AD78-964908395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1E65-22C9-4B32-B9C9-2F498DA9E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F39A-E626-4CDE-9906-AC401C51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6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B15AC-FA47-496C-9A2B-A5E13929B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3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65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A6637-A740-4496-B3DC-F8CBFDCD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F70B-59D6-49BF-B82A-D596A0CD0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8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1A16-92E3-4170-A3DE-6BF6C8700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7390-2287-4951-A0CA-D6BB33084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4FFA-EB1E-412A-B280-6CBE36AFB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9D59-5864-450F-B689-E93F410C9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E9661-F0ED-4B3E-8FB3-1CBB29E00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panose="020B0604020202020204" pitchFamily="34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3"/>
            <a:ext cx="7745413" cy="2532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br>
              <a:rPr lang="sr-Cyrl-RS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br>
              <a:rPr lang="sr-Cyrl-RS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sr-Cyrl-RS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дговорни произвођачи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званичне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статистике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09750" y="4975412"/>
            <a:ext cx="5981700" cy="620526"/>
          </a:xfrm>
        </p:spPr>
        <p:txBody>
          <a:bodyPr>
            <a:normAutofit/>
          </a:bodyPr>
          <a:lstStyle/>
          <a:p>
            <a:r>
              <a:rPr lang="sr-Cyrl-RS" alt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Мирослав Јанковић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53466" y="5851525"/>
            <a:ext cx="2743200" cy="549275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Београд,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новембар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2017.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117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853082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Међународни принципи и стандарди</a:t>
            </a:r>
            <a:endParaRPr lang="ru-RU" dirty="0" smtClean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Основни принципи званичне статистике УН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 Fundamental principles of official statistics)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Кодекс праксе европске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(European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Statistics Code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Practice)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Генерички закон о званичној статистици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Generic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Law on Official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Statistics –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UNECE,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EFTA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Eurostat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Уредба Европског парламента и Савета број 223/2009 о европској статистици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Regulation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(EC) No 223/2009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of the European Parliament and of the Council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European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statistics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87101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Национални статистички систем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Национални статистички завод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office, institute, authority)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којим руководи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главни статистичар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chief statistician)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је главни произвођач званичне статистике и координатор националног статистичког система, укључујући припрему вишегодишњих програма и годишњих планова и извештавање о њиховој реализацији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Остали произвођачи званичне статистике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су националне јавне институције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authorities)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које имају професионално независну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организациону јединицу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чија је једина или главна активност да развија, производи и врши дисеминацију званичне статистике, како је наведено у годишњем статистичком плану, уз пуну примену закона и принципа званичне статистике. Главни статистичар на основу утврђених критеријума одлучује о укључивању произвођача у годишњи статистички план.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87101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произвођачи званичне </a:t>
            </a: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 – критеријуми за ауторизацију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 </a:t>
            </a: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јавна институција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authority)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на националном нивоу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правни основ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одговорност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производњу званичне статистике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y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складу са европским/националним програмом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организациона јединица јасно издвојена у организационој структури институције и одговорни руководилац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одговарајући ресурси (капацитети) и изражена воља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производња статистике је редован задатак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прикупља и обрађује податке и израђује резултате за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дисеминацију засноване на јавно доступној статистичкој методологији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55813" y="1279525"/>
            <a:ext cx="800548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произвођачи званичне </a:t>
            </a: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 – критеријуми за ауторизацију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 </a:t>
            </a: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примењује законске одредбе званичне статистике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примењује међународне принципе званичне статистике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(Основни принципи званичне статистике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УН, Кодекс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праксе европске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примењује стандарде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 методе званичне статистике (јединствене, међународно прихваћене концепте, дефиниције, класификације, методологије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шаље податке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националном статистичком заводу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и/или међународним статистичким организацијама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НАПОМЕНА</a:t>
            </a: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: институције које не производе званичну статистику, </a:t>
            </a: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иако доприносе овом </a:t>
            </a: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процесу на различите начине (прикупљају податке, дају приступ административним подацима и регистрима</a:t>
            </a: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), </a:t>
            </a:r>
            <a:r>
              <a:rPr lang="sr-Cyrl-RS" sz="16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нису чланови националног статистичког система</a:t>
            </a:r>
            <a:endParaRPr lang="sr-Cyrl-RS" sz="16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87101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Главни инструменти координације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 </a:t>
            </a: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вишегодишњи програм званичне статистике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стратегија развоја, визија, приоритети, ресурси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годишњи план званичне статистике</a:t>
            </a:r>
          </a:p>
          <a:p>
            <a:pPr lvl="1"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операционализација примене вишегодишњег програма: дефинише врсту и периодичност истраживања, обавезе давалаца података, административне изворе података, статистичке јединице, рокове...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извештавање о реализацији програма и планова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87101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инструменти координације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 </a:t>
            </a: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споразуми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 сарадњи, меморандуми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састанци произвођача званичне статистике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координационо тело произвођача званичне статистике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радне групе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размена искустава и праксе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организација обуке</a:t>
            </a:r>
            <a:endParaRPr lang="sr-Cyrl-R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израда акционог плана координације статистичког система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18565" y="1279525"/>
            <a:ext cx="7978588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Значај координације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 </a:t>
            </a:r>
            <a:endParaRPr lang="sr-Cyrl-RS" sz="2400" b="1" dirty="0" smtClean="0">
              <a:solidFill>
                <a:srgbClr val="5B9BD5">
                  <a:lumMod val="50000"/>
                </a:srgbClr>
              </a:solidFill>
              <a:ea typeface="+mj-ea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унапређење ефикасног и конзистентног функционисања система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примена јединствених, међународно прихваћених концепата, дефиниција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класификација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и метода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промовисање употребе заједничких стандарда и праксе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унапређење знања и вештина свих произвођача званичне статистике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усаглашен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развој и хармонизација званичне статистике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јачање поверења у званичну статистику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смањење оптерећености давалаца података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повећање значаја и квалитета административних извора података 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квалитетније испуњавање захтева корисника података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3"/>
            <a:ext cx="7745413" cy="21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b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/>
            </a:r>
            <a:b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дговорни произвођачи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званичне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статистике</a:t>
            </a:r>
            <a:endParaRPr lang="en-US" sz="2400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09750" y="4975412"/>
            <a:ext cx="5981700" cy="620526"/>
          </a:xfrm>
        </p:spPr>
        <p:txBody>
          <a:bodyPr>
            <a:normAutofit/>
          </a:bodyPr>
          <a:lstStyle/>
          <a:p>
            <a:r>
              <a:rPr lang="sr-Cyrl-RS" alt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Мирослав Јанковић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53466" y="5851525"/>
            <a:ext cx="2743200" cy="549275"/>
          </a:xfrm>
        </p:spPr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Београд,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новембар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2017.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28800" y="387186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400" dirty="0">
                <a:solidFill>
                  <a:srgbClr val="FF0000"/>
                </a:solidFill>
              </a:rPr>
              <a:t>ХВАЛА НА ПАЖЊИ</a:t>
            </a:r>
          </a:p>
          <a:p>
            <a:pPr lvl="0" algn="ctr"/>
            <a:r>
              <a:rPr lang="sr-Cyrl-RS" sz="2800" dirty="0">
                <a:solidFill>
                  <a:srgbClr val="FF0000"/>
                </a:solidFill>
              </a:rPr>
              <a:t>КОМЕНТАРИ, </a:t>
            </a:r>
            <a:r>
              <a:rPr lang="sr-Cyrl-RS" sz="2800" dirty="0" smtClean="0">
                <a:solidFill>
                  <a:srgbClr val="FF0000"/>
                </a:solidFill>
              </a:rPr>
              <a:t>ПИТАЊА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645459" y="1279525"/>
            <a:ext cx="7790329" cy="5167313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Закон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 званичној статистици</a:t>
            </a: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ru-RU" dirty="0" smtClean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/>
              <a:t> 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ванична статистика (члан 2.)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Одговорни произвођач званичне статистике (члан 4.)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Организација система званичне статистике (чланови 6-12.)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завод за статистику (чланови 7-8.)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Савет за статистику (чланови 13-17.)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Програм и План званичне статистике (чланови 18-23.)</a:t>
            </a:r>
            <a:r>
              <a:rPr lang="ru-RU" dirty="0" smtClean="0"/>
              <a:t>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448235" y="1279525"/>
            <a:ext cx="8319248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Закон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 званичној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статистици)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Системом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 Републике Србије, као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одговорни произвођачи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званичне статистике, обухваћени су: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завод за статистику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2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Народна банка Србије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3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Градска управа града Београда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– за територију града Београда;</a:t>
            </a: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	4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) Остали одговорни произвођачи званичне статистике, наведени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 петогодишњем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програму.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Одговорни произвођач званичне статистике јесте државни орган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, односно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установа, задужен за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прикупљање, израду и објављивање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података званичне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статистике, у складу с петогодишњим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статистичким програмом.</a:t>
            </a:r>
            <a:r>
              <a:rPr lang="ru-RU" dirty="0" smtClean="0"/>
              <a:t>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91670" y="1279525"/>
            <a:ext cx="7853083" cy="5167313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Републички завод за статистику</a:t>
            </a:r>
            <a:endParaRPr lang="ru-RU" dirty="0" smtClean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главни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произвођач и дисеминатор званичних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статистичких подат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(у 2017.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години Републички завод за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статистику спроводи 77%, односно 303 од укупно 393 статистичких истраживања/активности и објављује око 490 публикација)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одговорни стручни носилац, организатор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координатор система званичне статистике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у Републици Србији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представља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званичну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статистику Републике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 у међународном статистичком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систему 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lnSpc>
                <a:spcPts val="2400"/>
              </a:lnSpc>
              <a:spcBef>
                <a:spcPts val="1200"/>
              </a:spcBef>
              <a:buNone/>
            </a:pPr>
            <a:r>
              <a:rPr lang="sr-Cyrl-CS" dirty="0"/>
              <a:t>	</a:t>
            </a:r>
            <a:r>
              <a:rPr lang="ru-RU" dirty="0"/>
              <a:t> 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91671" y="1279525"/>
            <a:ext cx="788894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(Програм 2016-2020 и План 2017)</a:t>
            </a: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финансија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унутрашњих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послова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Институт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јавно здравље Србије „Др Милан Јовановић Батут”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Агенција за заштиту животне средине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фонд за пензијско и инвалидско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осигурање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фонд за здравствено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осигурање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Народна библиотека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завод за социјалну заштиту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Завод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проучавање културног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развитка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448235" y="1279525"/>
            <a:ext cx="8319248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(Програм 2016-2020 и План 2017)</a:t>
            </a: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просвете, науке и технолошког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развоја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омладине и спорта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Министарство пољопривреде и заштите животне средине (од јуна 2017</a:t>
            </a:r>
            <a:r>
              <a:rPr lang="ru-RU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Министарство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пољопривреде, шумарства и водопривреде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и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Министарство заштите животне средине</a:t>
            </a:r>
            <a:r>
              <a:rPr lang="ru-RU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рад, запошљавање, борачка и социјална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питања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Републички геодетски завод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Завод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 спорт и медицину спорта Републике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Национална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служба за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запошљавање</a:t>
            </a: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64775" y="1279525"/>
            <a:ext cx="7897907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(Програм 2016-2020 и План 2017)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Министарство правде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финансија – Управа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царина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Републичко јавно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тужилаштво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Завод за заштиту природе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</a:t>
            </a:r>
            <a:r>
              <a:rPr lang="ru-RU" dirty="0" smtClean="0"/>
              <a:t>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73741" y="1279525"/>
            <a:ext cx="7951694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(Програм 2016-2020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, </a:t>
            </a: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нису у Плану 2017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)</a:t>
            </a: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здравља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рударства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енергетике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привреде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правде – Управа за извршење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кривичних санкција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финансија – Управа за спречавање прања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новца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Национална агенција за регионални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развој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Агенција за привредне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регистре</a:t>
            </a:r>
            <a:r>
              <a:rPr lang="ru-RU" dirty="0" smtClean="0"/>
              <a:t>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564775" y="1279525"/>
            <a:ext cx="7942731" cy="5130239"/>
          </a:xfrm>
        </p:spPr>
        <p:txBody>
          <a:bodyPr/>
          <a:lstStyle/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Остали одговорни </a:t>
            </a:r>
            <a:r>
              <a:rPr lang="ru-RU" sz="2400" b="1" dirty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произвођачи званичне </a:t>
            </a: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статистике</a:t>
            </a:r>
          </a:p>
          <a:p>
            <a:pPr marL="0" indent="0" algn="ctr">
              <a:lnSpc>
                <a:spcPts val="2400"/>
              </a:lnSpc>
              <a:spcBef>
                <a:spcPts val="1200"/>
              </a:spcBef>
              <a:buNone/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Arial" panose="020B0604020202020204" pitchFamily="34" charset="0"/>
              </a:rPr>
              <a:t>(План 2017)</a:t>
            </a:r>
            <a:endParaRPr lang="ru-RU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Министарство пољопривреде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 заштите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животне средине – Дирекција за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националне референтне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лабораторије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Филмски центар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Србије</a:t>
            </a:r>
            <a:r>
              <a:rPr lang="ru-RU" dirty="0" smtClean="0"/>
              <a:t>                </a:t>
            </a:r>
            <a:r>
              <a:rPr lang="sr-Cyrl-CS" dirty="0"/>
              <a:t>	</a:t>
            </a:r>
            <a:endParaRPr lang="en-US" dirty="0"/>
          </a:p>
          <a:p>
            <a:pPr>
              <a:lnSpc>
                <a:spcPts val="2400"/>
              </a:lnSpc>
              <a:spcBef>
                <a:spcPts val="1200"/>
              </a:spcBef>
            </a:pP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КООРДИНАЦИЈА СИСТЕМА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cs typeface="Arial" panose="020B0604020202020204" pitchFamily="34" charset="0"/>
              </a:rPr>
              <a:t>ЗВАНИЧНЕ СТАТИСТИКЕ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B15AC-FA47-496C-9A2B-A5E13929B8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RZSLines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E14C0BE-020F-4F98-8237-6DED4F68F6A8}" vid="{3DB0E190-2A23-4954-BD8E-38BC0A14A4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</Template>
  <TotalTime>6553</TotalTime>
  <Words>1020</Words>
  <Application>Microsoft Office PowerPoint</Application>
  <PresentationFormat>On-screen Show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2RZSLines</vt:lpstr>
      <vt:lpstr>КООРДИНАЦИЈА СИСТЕМА ЗВАНИЧНЕ СТАТИСТИКЕ  Одговорни произвођачи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</vt:lpstr>
      <vt:lpstr>КООРДИНАЦИЈА СИСТЕМА ЗВАНИЧНЕ СТАТИСТИКЕ  Одговорни произвођачи званичне статистике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тржишта рада</dc:title>
  <dc:creator>Vesna Pantelic</dc:creator>
  <cp:lastModifiedBy>Miroslav Jankovic</cp:lastModifiedBy>
  <cp:revision>312</cp:revision>
  <cp:lastPrinted>2017-11-09T09:36:48Z</cp:lastPrinted>
  <dcterms:created xsi:type="dcterms:W3CDTF">2016-05-31T07:40:27Z</dcterms:created>
  <dcterms:modified xsi:type="dcterms:W3CDTF">2017-11-09T10:20:17Z</dcterms:modified>
</cp:coreProperties>
</file>