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27" r:id="rId2"/>
    <p:sldId id="321" r:id="rId3"/>
    <p:sldId id="328" r:id="rId4"/>
    <p:sldId id="329" r:id="rId5"/>
    <p:sldId id="330" r:id="rId6"/>
    <p:sldId id="334" r:id="rId7"/>
    <p:sldId id="335" r:id="rId8"/>
    <p:sldId id="333" r:id="rId9"/>
    <p:sldId id="332" r:id="rId10"/>
    <p:sldId id="336" r:id="rId11"/>
    <p:sldId id="337" r:id="rId12"/>
    <p:sldId id="338" r:id="rId13"/>
    <p:sldId id="343" r:id="rId14"/>
    <p:sldId id="339" r:id="rId15"/>
    <p:sldId id="341" r:id="rId16"/>
    <p:sldId id="340" r:id="rId17"/>
    <p:sldId id="342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305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3" autoAdjust="0"/>
  </p:normalViewPr>
  <p:slideViewPr>
    <p:cSldViewPr snapToGrid="0">
      <p:cViewPr>
        <p:scale>
          <a:sx n="106" d="100"/>
          <a:sy n="106" d="100"/>
        </p:scale>
        <p:origin x="-10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F4571-ADD6-4F63-AE64-C5A8DE15BE54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7C13C-1C2C-41B5-A718-B07B0B234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26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4C945-2D10-487B-A8F3-AADA7FB641E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18F7F-8CD6-4A5F-AD78-9649083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79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38200" y="1528763"/>
            <a:ext cx="8137525" cy="92075"/>
            <a:chOff x="1381125" y="1528434"/>
            <a:chExt cx="7421880" cy="92153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4992885" y="-2040428"/>
              <a:ext cx="0" cy="72235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5052973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75" y="214313"/>
            <a:ext cx="1281113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390525" y="136525"/>
            <a:ext cx="90488" cy="6584950"/>
            <a:chOff x="1047793" y="137160"/>
            <a:chExt cx="90062" cy="658368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93614" y="319688"/>
              <a:ext cx="0" cy="621862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37855" y="502215"/>
              <a:ext cx="0" cy="585357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47793" y="137160"/>
              <a:ext cx="0" cy="6583680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444625"/>
            <a:ext cx="28098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3319463" y="623888"/>
            <a:ext cx="2954337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sr-Cyrl-RS" dirty="0">
                <a:solidFill>
                  <a:srgbClr val="AA0000"/>
                </a:solidFill>
              </a:rPr>
              <a:t>Република Србија</a:t>
            </a:r>
          </a:p>
          <a:p>
            <a:pPr algn="ctr" eaLnBrk="1" hangingPunct="1">
              <a:defRPr/>
            </a:pPr>
            <a:r>
              <a:rPr lang="sr-Cyrl-RS" sz="1600" dirty="0">
                <a:solidFill>
                  <a:srgbClr val="6A6A6A"/>
                </a:solidFill>
              </a:rPr>
              <a:t>Републички завод за статистику</a:t>
            </a:r>
            <a:endParaRPr lang="en-US" sz="1600" dirty="0">
              <a:solidFill>
                <a:srgbClr val="6A6A6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072"/>
            <a:ext cx="7744968" cy="2532888"/>
          </a:xfrm>
        </p:spPr>
        <p:txBody>
          <a:bodyPr anchorCtr="0"/>
          <a:lstStyle>
            <a:lvl1pPr algn="ctr">
              <a:defRPr sz="3400">
                <a:solidFill>
                  <a:srgbClr val="4272CA"/>
                </a:solidFill>
                <a:effectLst>
                  <a:outerShdw blurRad="50800" dist="12700" algn="ctr" rotWithShape="0">
                    <a:srgbClr val="000000">
                      <a:alpha val="66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512" y="4343400"/>
            <a:ext cx="5980176" cy="1252728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337560" y="5852160"/>
            <a:ext cx="2743200" cy="54864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07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9" name="Straight Connector 8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1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B1E65-22C9-4B32-B9C9-2F498DA9E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4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934325" y="506413"/>
            <a:ext cx="47625" cy="5578475"/>
            <a:chOff x="1047099" y="320040"/>
            <a:chExt cx="46473" cy="621792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047099" y="327118"/>
              <a:ext cx="0" cy="591180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03188" y="185738"/>
            <a:ext cx="7680325" cy="46037"/>
            <a:chOff x="1526280" y="1572081"/>
            <a:chExt cx="6978512" cy="45330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015536" y="-1917175"/>
              <a:ext cx="0" cy="6978512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121555" y="-1765827"/>
              <a:ext cx="0" cy="676647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119063"/>
            <a:ext cx="280988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231774"/>
            <a:ext cx="914400" cy="6217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31774"/>
            <a:ext cx="7680960" cy="62179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DF39A-E626-4CDE-9906-AC401C512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6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0" name="Straight Connector 9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8600" y="1280160"/>
            <a:ext cx="8686800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B15AC-FA47-496C-9A2B-A5E13929B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3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50863" y="4533900"/>
            <a:ext cx="8137525" cy="92075"/>
            <a:chOff x="1381125" y="1528434"/>
            <a:chExt cx="7421880" cy="92153"/>
          </a:xfrm>
        </p:grpSpPr>
        <p:cxnSp>
          <p:nvCxnSpPr>
            <p:cNvPr id="5" name="Straight Connector 4"/>
            <p:cNvCxnSpPr/>
            <p:nvPr/>
          </p:nvCxnSpPr>
          <p:spPr>
            <a:xfrm rot="16200000">
              <a:off x="4992885" y="-2040427"/>
              <a:ext cx="0" cy="7223519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>
              <a:off x="5052972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4452938"/>
            <a:ext cx="2794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47363" cy="2852737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47363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465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572000" y="115252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80160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1280159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A6637-A740-4496-B3DC-F8CBFDCD9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7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4572000" y="113347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>
            <a:off x="4572000" y="-2074862"/>
            <a:ext cx="0" cy="8502650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79925" y="2084388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8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240178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40280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7F70B-59D6-49BF-B82A-D596A0CD0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8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D1A16-92E3-4170-A3DE-6BF6C8700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4775" y="274638"/>
            <a:ext cx="47625" cy="6510337"/>
            <a:chOff x="1093572" y="320040"/>
            <a:chExt cx="46664" cy="621792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140236" y="326105"/>
              <a:ext cx="0" cy="5955619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34988" y="146050"/>
            <a:ext cx="8231187" cy="46038"/>
            <a:chOff x="1669415" y="1572094"/>
            <a:chExt cx="6979831" cy="45317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55563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57390-2287-4951-A0CA-D6BB33084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7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9" name="Straight Connector 8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6941" y="146304"/>
            <a:ext cx="4800600" cy="63002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D4FFA-EB1E-412A-B280-6CBE36AFB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6941" y="146304"/>
            <a:ext cx="4800600" cy="630021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29D59-5864-450F-B689-E93F410C9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4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46050"/>
            <a:ext cx="8686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279525"/>
            <a:ext cx="8686800" cy="516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6580188"/>
            <a:ext cx="3090863" cy="274637"/>
          </a:xfrm>
          <a:prstGeom prst="rect">
            <a:avLst/>
          </a:prstGeom>
          <a:noFill/>
        </p:spPr>
        <p:txBody>
          <a:bodyPr>
            <a:normAutofit fontScale="85000" lnSpcReduction="20000"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898989"/>
                </a:solidFill>
                <a:effectLst>
                  <a:outerShdw blurRad="50800" algn="ctr" rotWithShape="0">
                    <a:srgbClr val="000000">
                      <a:alpha val="66000"/>
                    </a:srgbClr>
                  </a:outerShdw>
                </a:effectLst>
                <a:latin typeface="+mn-lt"/>
              </a:rPr>
              <a:t>www.stat.gov.rs / stat@stat.gov.rs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34950" y="6583363"/>
            <a:ext cx="457200" cy="274637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9E9661-F0ED-4B3E-8FB3-1CBB29E00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rgbClr val="4272CA"/>
          </a:solidFill>
          <a:effectLst>
            <a:outerShdw blurRad="50800" algn="ctr" rotWithShape="0">
              <a:srgbClr val="000000">
                <a:alpha val="66000"/>
              </a:srgbClr>
            </a:outerShdw>
          </a:effectLst>
          <a:latin typeface="+mn-lt"/>
          <a:ea typeface="+mj-ea"/>
          <a:cs typeface="+mj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5pPr>
      <a:lvl6pPr marL="4572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6pPr>
      <a:lvl7pPr marL="9144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7pPr>
      <a:lvl8pPr marL="13716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8pPr>
      <a:lvl9pPr marL="18288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9pPr>
    </p:titleStyle>
    <p:bodyStyle>
      <a:lvl1pPr marL="128588" indent="-128588" algn="l" defTabSz="514350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Clr>
          <a:srgbClr val="4272CA"/>
        </a:buClr>
        <a:buFont typeface="Arial" panose="020B0604020202020204" pitchFamily="34" charset="0"/>
        <a:buChar char="•"/>
        <a:defRPr sz="2000" kern="1200">
          <a:solidFill>
            <a:srgbClr val="6A6A6A"/>
          </a:solidFill>
          <a:latin typeface="+mn-lt"/>
          <a:ea typeface="+mn-ea"/>
          <a:cs typeface="+mn-cs"/>
        </a:defRPr>
      </a:lvl1pPr>
      <a:lvl2pPr marL="38576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panose="020B0604020202020204" pitchFamily="34" charset="0"/>
        <a:buChar char="•"/>
        <a:defRPr kern="1200">
          <a:solidFill>
            <a:srgbClr val="6A6A6A"/>
          </a:solidFill>
          <a:latin typeface="+mn-lt"/>
          <a:ea typeface="+mn-ea"/>
          <a:cs typeface="+mn-cs"/>
        </a:defRPr>
      </a:lvl2pPr>
      <a:lvl3pPr marL="64293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panose="020B0604020202020204" pitchFamily="34" charset="0"/>
        <a:buChar char="•"/>
        <a:defRPr sz="1600" i="1" kern="1200">
          <a:solidFill>
            <a:srgbClr val="6A6A6A"/>
          </a:solidFill>
          <a:latin typeface="+mn-lt"/>
          <a:ea typeface="+mn-ea"/>
          <a:cs typeface="+mn-cs"/>
        </a:defRPr>
      </a:lvl3pPr>
      <a:lvl4pPr marL="90011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panose="020B0604020202020204" pitchFamily="34" charset="0"/>
        <a:buChar char="•"/>
        <a:defRPr sz="1400" kern="1200">
          <a:solidFill>
            <a:srgbClr val="6A6A6A"/>
          </a:solidFill>
          <a:latin typeface="+mn-lt"/>
          <a:ea typeface="+mn-ea"/>
          <a:cs typeface="+mn-cs"/>
        </a:defRPr>
      </a:lvl4pPr>
      <a:lvl5pPr marL="115728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panose="020B0604020202020204" pitchFamily="34" charset="0"/>
        <a:buChar char="•"/>
        <a:defRPr sz="1200" i="1" kern="1200">
          <a:solidFill>
            <a:srgbClr val="6A6A6A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263"/>
            <a:ext cx="7745413" cy="25320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br>
              <a:rPr lang="sr-Cyrl-RS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br>
              <a:rPr lang="sr-Cyrl-RS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/>
            </a:r>
            <a:br>
              <a:rPr lang="sr-Cyrl-RS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дговорни произвођачи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званичне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статистике</a:t>
            </a:r>
            <a:endParaRPr lang="en-US" dirty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809750" y="4975412"/>
            <a:ext cx="5981700" cy="620526"/>
          </a:xfrm>
        </p:spPr>
        <p:txBody>
          <a:bodyPr>
            <a:normAutofit/>
          </a:bodyPr>
          <a:lstStyle/>
          <a:p>
            <a:r>
              <a:rPr lang="sr-Cyrl-RS" altLang="en-U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Мирослав Јанковић</a:t>
            </a:r>
            <a:endParaRPr lang="en-US" altLang="en-US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eaLnBrk="1" hangingPunct="1"/>
            <a:endParaRPr lang="en-US" altLang="en-US" dirty="0" smtClean="0"/>
          </a:p>
        </p:txBody>
      </p:sp>
      <p:sp>
        <p:nvSpPr>
          <p:cNvPr id="1331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53466" y="5851525"/>
            <a:ext cx="2743200" cy="549275"/>
          </a:xfrm>
        </p:spPr>
        <p:txBody>
          <a:bodyPr>
            <a:normAutofit/>
          </a:bodyPr>
          <a:lstStyle/>
          <a:p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Београд,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новембар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2017.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117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618565" y="1279525"/>
            <a:ext cx="7853082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sr-Cyrl-R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Међународни принципи и стандарди</a:t>
            </a:r>
            <a:endParaRPr lang="ru-RU" dirty="0" smtClean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Основни принципи званичне статистике УН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 Fundamental principles of official statistics)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Cyrl-RS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Кодекс праксе европске </a:t>
            </a:r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статистике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(European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Statistics Code of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Practice)</a:t>
            </a:r>
            <a:endParaRPr lang="ru-RU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Генерички закон о званичној статистици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Generic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Law on Official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Statistics –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UNECE,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EFTA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Eurostat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Уредба Европског парламента и Савета број 223/2009 о европској статистици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Regulation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(EC) No 223/2009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of the European Parliament and of the Council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European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statistics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618565" y="1279525"/>
            <a:ext cx="7871011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sr-Cyrl-R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Национални статистички систем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Национални статистички завод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office, institute, authority)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,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којим руководи </a:t>
            </a:r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главни статистичар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chief statistician)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, је главни произвођач званичне статистике и координатор националног статистичког система, укључујући припрему вишегодишњих програма и годишњих планова и извештавање о њиховој реализацији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Остали произвођачи званичне статистике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су националне јавне институције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authorities)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које имају професионално независну </a:t>
            </a:r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организациону јединицу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чија је једина или главна активност да развија, производи и врши дисеминацију званичне статистике, како је наведено у годишњем статистичком плану, уз пуну примену закона и принципа званичне статистике. Главни статистичар на основу утврђених критеријума одлучује о укључивању произвођача у годишњи статистички план.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618565" y="1279525"/>
            <a:ext cx="7871011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sr-Cyrl-RS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Остали произвођачи званичне </a:t>
            </a:r>
            <a:r>
              <a:rPr lang="sr-Cyrl-R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статистике – критеријуми за ауторизацију</a:t>
            </a:r>
            <a:r>
              <a:rPr lang="en-U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 </a:t>
            </a:r>
            <a:endParaRPr lang="sr-Cyrl-RS" sz="2400" b="1" dirty="0" smtClean="0">
              <a:solidFill>
                <a:srgbClr val="5B9BD5">
                  <a:lumMod val="50000"/>
                </a:srgbClr>
              </a:solidFill>
              <a:ea typeface="+mj-ea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јавна институција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authority)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на националном нивоу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правни основ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одговорност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за производњу званичне статистике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y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складу са европским/националним програмом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организациона јединица јасно издвојена у организационој структури институције и одговорни руководилац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одговарајући ресурси (капацитети) и изражена воља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производња статистике је редован задатак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прикупља и обрађује податке и израђује резултате за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дисеминацију засноване на јавно доступној статистичкој методологији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3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555813" y="1279525"/>
            <a:ext cx="8005481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sr-Cyrl-RS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Остали произвођачи званичне </a:t>
            </a:r>
            <a:r>
              <a:rPr lang="sr-Cyrl-R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статистике – критеријуми за ауторизацију</a:t>
            </a:r>
            <a:r>
              <a:rPr lang="en-U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 </a:t>
            </a:r>
            <a:endParaRPr lang="sr-Cyrl-RS" sz="2400" b="1" dirty="0" smtClean="0">
              <a:solidFill>
                <a:srgbClr val="5B9BD5">
                  <a:lumMod val="50000"/>
                </a:srgbClr>
              </a:solidFill>
              <a:ea typeface="+mj-ea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примењује законске одредбе званичне статистике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примењује међународне принципе званичне статистике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(Основни принципи званичне статистике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УН, Кодекс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праксе европске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статистике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примењује стандарде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и методе званичне статистике (јединствене, међународно прихваћене концепте, дефиниције, класификације, методологије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шаље податке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националном статистичком заводу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и/или међународним статистичким организацијама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  <a:buNone/>
            </a:pPr>
            <a:r>
              <a:rPr lang="sr-Cyrl-RS" sz="16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НАПОМЕНА</a:t>
            </a:r>
            <a:r>
              <a:rPr lang="sr-Cyrl-RS" sz="16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: институције које не производе званичну статистику, </a:t>
            </a:r>
            <a:r>
              <a:rPr lang="sr-Cyrl-RS" sz="16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иако доприносе овом </a:t>
            </a:r>
            <a:r>
              <a:rPr lang="sr-Cyrl-RS" sz="16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процесу на различите начине (прикупљају податке, дају приступ административним подацима и регистрима</a:t>
            </a:r>
            <a:r>
              <a:rPr lang="sr-Cyrl-RS" sz="16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), </a:t>
            </a:r>
            <a:r>
              <a:rPr lang="sr-Cyrl-RS" sz="16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нису чланови националног статистичког система</a:t>
            </a:r>
            <a:endParaRPr lang="sr-Cyrl-RS" sz="16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4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618565" y="1279525"/>
            <a:ext cx="7871011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sr-Cyrl-R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Главни инструменти координације</a:t>
            </a:r>
            <a:r>
              <a:rPr lang="en-U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 </a:t>
            </a:r>
            <a:endParaRPr lang="sr-Cyrl-RS" sz="2400" b="1" dirty="0" smtClean="0">
              <a:solidFill>
                <a:srgbClr val="5B9BD5">
                  <a:lumMod val="50000"/>
                </a:srgbClr>
              </a:solidFill>
              <a:ea typeface="+mj-ea"/>
              <a:cs typeface="Arial" panose="020B0604020202020204" pitchFamily="34" charset="0"/>
            </a:endParaRPr>
          </a:p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endParaRPr lang="sr-Cyrl-RS" sz="2400" b="1" dirty="0" smtClean="0">
              <a:solidFill>
                <a:srgbClr val="5B9BD5">
                  <a:lumMod val="50000"/>
                </a:srgbClr>
              </a:solidFill>
              <a:ea typeface="+mj-ea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вишегодишњи програм званичне статистике</a:t>
            </a:r>
          </a:p>
          <a:p>
            <a:pPr lvl="1"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стратегија развоја, визија, приоритети, ресурси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годишњи план званичне статистике</a:t>
            </a:r>
          </a:p>
          <a:p>
            <a:pPr lvl="1"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операционализација примене вишегодишњег програма: дефинише врсту и периодичност истраживања, обавезе давалаца података, административне изворе података, статистичке јединице, рокове...</a:t>
            </a:r>
            <a:endParaRPr lang="sr-Cyrl-R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извештавање о реализацији програма и планова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3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618565" y="1279525"/>
            <a:ext cx="7871011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sr-Cyrl-R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Остали инструменти координације</a:t>
            </a:r>
            <a:r>
              <a:rPr lang="en-U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 </a:t>
            </a:r>
            <a:endParaRPr lang="sr-Cyrl-RS" sz="2400" b="1" dirty="0" smtClean="0">
              <a:solidFill>
                <a:srgbClr val="5B9BD5">
                  <a:lumMod val="50000"/>
                </a:srgbClr>
              </a:solidFill>
              <a:ea typeface="+mj-ea"/>
              <a:cs typeface="Arial" panose="020B0604020202020204" pitchFamily="34" charset="0"/>
            </a:endParaRPr>
          </a:p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endParaRPr lang="sr-Cyrl-RS" sz="2400" b="1" dirty="0" smtClean="0">
              <a:solidFill>
                <a:srgbClr val="5B9BD5">
                  <a:lumMod val="50000"/>
                </a:srgbClr>
              </a:solidFill>
              <a:ea typeface="+mj-ea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споразуми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 сарадњи, меморандуми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састанци произвођача званичне статистике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координационо тело произвођача званичне статистике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радне групе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размена искустава и праксе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организација обуке</a:t>
            </a:r>
            <a:endParaRPr lang="sr-Cyrl-R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израда акционог плана координације статистичког система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9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618565" y="1279525"/>
            <a:ext cx="7978588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sr-Cyrl-R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Значај координације</a:t>
            </a:r>
            <a:r>
              <a:rPr lang="en-U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 </a:t>
            </a:r>
            <a:endParaRPr lang="sr-Cyrl-RS" sz="2400" b="1" dirty="0" smtClean="0">
              <a:solidFill>
                <a:srgbClr val="5B9BD5">
                  <a:lumMod val="50000"/>
                </a:srgbClr>
              </a:solidFill>
              <a:ea typeface="+mj-ea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унапређење ефикасног и конзистентног функционисања система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примена јединствених, међународно прихваћених концепата, дефиниција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, класификација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и метода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промовисање употребе заједничких стандарда и праксе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унапређење знања и вештина свих произвођача званичне статистике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усаглашен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развој и хармонизација званичне статистике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јачање поверења у званичну статистику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смањење оптерећености давалаца података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повећање значаја и квалитета административних извора података </a:t>
            </a:r>
            <a:endParaRPr lang="ru-RU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квалитетније испуњавање захтева корисника података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263"/>
            <a:ext cx="7745413" cy="21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R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br>
              <a:rPr lang="sr-Cyrl-R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sr-Cyrl-R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r>
              <a:rPr lang="sr-Cyrl-RS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/>
            </a:r>
            <a:br>
              <a:rPr lang="sr-Cyrl-RS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sr-Cyrl-RS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/>
            </a:r>
            <a:br>
              <a:rPr lang="sr-Cyrl-RS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sr-Cyrl-RS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О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дговорни произвођачи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званичне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статистике</a:t>
            </a:r>
            <a:endParaRPr lang="en-US" sz="2400" dirty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809750" y="4975412"/>
            <a:ext cx="5981700" cy="620526"/>
          </a:xfrm>
        </p:spPr>
        <p:txBody>
          <a:bodyPr>
            <a:normAutofit/>
          </a:bodyPr>
          <a:lstStyle/>
          <a:p>
            <a:r>
              <a:rPr lang="sr-Cyrl-RS" altLang="en-U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Мирослав Јанковић</a:t>
            </a:r>
            <a:endParaRPr lang="en-US" altLang="en-US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eaLnBrk="1" hangingPunct="1"/>
            <a:endParaRPr lang="en-US" altLang="en-US" dirty="0" smtClean="0"/>
          </a:p>
        </p:txBody>
      </p:sp>
      <p:sp>
        <p:nvSpPr>
          <p:cNvPr id="1331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53466" y="5851525"/>
            <a:ext cx="2743200" cy="549275"/>
          </a:xfrm>
        </p:spPr>
        <p:txBody>
          <a:bodyPr>
            <a:normAutofit/>
          </a:bodyPr>
          <a:lstStyle/>
          <a:p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Београд,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новембар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2017.</a:t>
            </a:r>
            <a:endParaRPr lang="en-US" alt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828800" y="3871863"/>
            <a:ext cx="5943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r-Cyrl-RS" sz="3400" dirty="0">
                <a:solidFill>
                  <a:srgbClr val="FF0000"/>
                </a:solidFill>
              </a:rPr>
              <a:t>ХВАЛА НА ПАЖЊИ</a:t>
            </a:r>
          </a:p>
          <a:p>
            <a:pPr lvl="0" algn="ctr"/>
            <a:r>
              <a:rPr lang="sr-Cyrl-RS" sz="2800" dirty="0">
                <a:solidFill>
                  <a:srgbClr val="FF0000"/>
                </a:solidFill>
              </a:rPr>
              <a:t>КОМЕНТАРИ, </a:t>
            </a:r>
            <a:r>
              <a:rPr lang="sr-Cyrl-RS" sz="2800" dirty="0" smtClean="0">
                <a:solidFill>
                  <a:srgbClr val="FF0000"/>
                </a:solidFill>
              </a:rPr>
              <a:t>ПИТАЊА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82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645459" y="1279525"/>
            <a:ext cx="7790329" cy="5167313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Закон </a:t>
            </a:r>
            <a:r>
              <a:rPr lang="ru-RU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о званичној статистици</a:t>
            </a:r>
            <a:endParaRPr lang="ru-RU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ru-RU" dirty="0" smtClean="0"/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/>
              <a:t> З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ванична статистика (члан 2.)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Одговорни произвођач званичне статистике (члан 4.)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Организација система званичне статистике (чланови 6-12.)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Републички завод за статистику (чланови 7-8.)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Савет за статистику (чланови 13-17.)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Програм и План званичне статистике (чланови 18-23.)</a:t>
            </a:r>
            <a:r>
              <a:rPr lang="ru-RU" dirty="0" smtClean="0"/>
              <a:t>           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448235" y="1279525"/>
            <a:ext cx="8319248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Одговорни </a:t>
            </a:r>
            <a:r>
              <a:rPr lang="ru-RU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произвођачи званичне </a:t>
            </a: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статистике</a:t>
            </a:r>
          </a:p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(</a:t>
            </a: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Закон </a:t>
            </a:r>
            <a:r>
              <a:rPr lang="ru-RU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о званичној </a:t>
            </a: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статистици)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Системом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званичне статистике Републике Србије, као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одговорни произвођачи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званичне статистике, обухваћени су: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	1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Републички завод за статистику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;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	2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Народна банка Србије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;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	3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Градска управа града Београда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– за територију града Београда;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	4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 Остали одговорни произвођачи званичне статистике, наведени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у петогодишњем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статистичком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програму.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Одговорни произвођач званичне статистике јесте државни орган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, односно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установа, задужен за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прикупљање, израду и објављивање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података званичне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статистике, у складу с петогодишњим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статистичким програмом.</a:t>
            </a:r>
            <a:r>
              <a:rPr lang="ru-RU" dirty="0" smtClean="0"/>
              <a:t>                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591670" y="1279525"/>
            <a:ext cx="7853083" cy="5167313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Републички завод за статистику</a:t>
            </a:r>
            <a:endParaRPr lang="ru-RU" dirty="0" smtClean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ru-RU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главни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произвођач и дисеминатор званичних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статистичких подат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ка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(у 2017.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години Републички завод за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статистику спроводи 77%, односно 303 од укупно 393 статистичких истраживања/активности и објављује око 490 публикација)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одговорни стручни носилац, организатор 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координатор система званичне статистике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у Републици Србији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представља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званичну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статистику Републике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Србије у међународном статистичком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систему </a:t>
            </a:r>
            <a:endParaRPr lang="ru-RU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Bef>
                <a:spcPts val="1200"/>
              </a:spcBef>
              <a:buNone/>
            </a:pP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80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591671" y="1279525"/>
            <a:ext cx="7888941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Остали одговорни </a:t>
            </a:r>
            <a:r>
              <a:rPr lang="ru-RU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произвођачи званичне </a:t>
            </a: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статистике</a:t>
            </a:r>
          </a:p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(Програм 2016-2020 и План 2017)</a:t>
            </a:r>
            <a:endParaRPr lang="ru-RU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Министарство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финансија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Министарство унутрашњих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послова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Институт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за јавно здравље Србије „Др Милан Јовановић Батут”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Агенција за заштиту животне средине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Републички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фонд за пензијско и инвалидско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осигурање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Републички фонд за здравствено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осигурање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Народна библиотека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Србије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Републички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завод за социјалну заштиту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Завод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за проучавање културног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развитка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4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448235" y="1279525"/>
            <a:ext cx="8319248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Остали одговорни </a:t>
            </a:r>
            <a:r>
              <a:rPr lang="ru-RU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произвођачи званичне </a:t>
            </a: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статистике</a:t>
            </a:r>
          </a:p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(Програм 2016-2020 и План 2017)</a:t>
            </a:r>
            <a:endParaRPr lang="ru-RU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Министарство просвете, науке и технолошког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развоја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Министарство омладине и спорта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Министарство пољопривреде и заштите животне средине (од јуна 2017</a:t>
            </a:r>
            <a:r>
              <a:rPr lang="ru-RU" dirty="0" smtClean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: </a:t>
            </a:r>
            <a:r>
              <a:rPr lang="en-US" dirty="0" smtClean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Министарство </a:t>
            </a:r>
            <a:r>
              <a:rPr lang="ru-RU" b="1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пољопривреде, шумарства и водопривреде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 и </a:t>
            </a:r>
            <a:r>
              <a:rPr lang="ru-RU" b="1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Министарство заштите животне средине</a:t>
            </a:r>
            <a:r>
              <a:rPr lang="ru-RU" dirty="0" smtClean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)</a:t>
            </a:r>
            <a:endParaRPr lang="en-US" dirty="0" smtClean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Министарство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за рад, запошљавање, борачка и социјална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питања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Републички геодетски завод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Завод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за спорт и медицину спорта Републике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Србије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Национална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служба за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запошљавање</a:t>
            </a: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564775" y="1279525"/>
            <a:ext cx="7897907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Остали одговорни </a:t>
            </a:r>
            <a:r>
              <a:rPr lang="ru-RU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произвођачи званичне </a:t>
            </a: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статистике</a:t>
            </a:r>
          </a:p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(Програм 2016-2020 и План 2017)</a:t>
            </a:r>
          </a:p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endParaRPr lang="ru-RU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Министарство правде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Министарство финансија – Управа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царина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Републичко јавно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тужилаштво 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Завод за заштиту природе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Србије</a:t>
            </a:r>
            <a:r>
              <a:rPr lang="ru-RU" dirty="0" smtClean="0"/>
              <a:t>              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2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573741" y="1279525"/>
            <a:ext cx="7951694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Остали одговорни </a:t>
            </a:r>
            <a:r>
              <a:rPr lang="ru-RU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произвођачи званичне </a:t>
            </a: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статистике</a:t>
            </a:r>
          </a:p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(Програм 2016-2020</a:t>
            </a:r>
            <a:r>
              <a:rPr lang="en-U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, </a:t>
            </a:r>
            <a:r>
              <a:rPr lang="sr-Cyrl-RS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нису у Плану 2017</a:t>
            </a: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)</a:t>
            </a:r>
            <a:endParaRPr lang="ru-RU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Министарство здравља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Министарство рударства 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енергетике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Министарство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привреде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Министарство правде – Управа за извршење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кривичних санкција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Министарство финансија – Управа за спречавање прања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новца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Национална агенција за регионални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развој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Агенција за привредне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регистре</a:t>
            </a:r>
            <a:r>
              <a:rPr lang="ru-RU" dirty="0" smtClean="0"/>
              <a:t>                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8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564775" y="1279525"/>
            <a:ext cx="7942731" cy="5130239"/>
          </a:xfrm>
        </p:spPr>
        <p:txBody>
          <a:bodyPr/>
          <a:lstStyle/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Остали одговорни </a:t>
            </a:r>
            <a:r>
              <a:rPr lang="ru-RU" sz="2400" b="1" dirty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произвођачи званичне </a:t>
            </a: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статистике</a:t>
            </a:r>
          </a:p>
          <a:p>
            <a:pPr marL="0" indent="0" algn="ctr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sz="2400" b="1" dirty="0" smtClean="0">
                <a:solidFill>
                  <a:srgbClr val="5B9BD5">
                    <a:lumMod val="50000"/>
                  </a:srgbClr>
                </a:solidFill>
                <a:ea typeface="+mj-ea"/>
                <a:cs typeface="Arial" panose="020B0604020202020204" pitchFamily="34" charset="0"/>
              </a:rPr>
              <a:t>(План 2017)</a:t>
            </a:r>
            <a:endParaRPr lang="ru-RU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Министарство пољопривреде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и заштите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животне средине – Дирекција за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националне референтне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лабораторије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Филмски центар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Србије</a:t>
            </a:r>
            <a:r>
              <a:rPr lang="ru-RU" dirty="0" smtClean="0"/>
              <a:t>                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КООРДИНАЦИЈА СИСТЕМА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ЗВАНИЧНЕ СТАТИСТИКЕ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0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RZSLines">
  <a:themeElements>
    <a:clrScheme name="RZS_20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AA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1E14C0BE-020F-4F98-8237-6DED4F68F6A8}" vid="{3DB0E190-2A23-4954-BD8E-38BC0A14A4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03_Podloga za prezentaciju na srpskom</Template>
  <TotalTime>6553</TotalTime>
  <Words>1020</Words>
  <Application>Microsoft Office PowerPoint</Application>
  <PresentationFormat>On-screen Show (4:3)</PresentationFormat>
  <Paragraphs>150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2RZSLines</vt:lpstr>
      <vt:lpstr>КООРДИНАЦИЈА СИСТЕМА ЗВАНИЧНЕ СТАТИСТИКЕ  Одговорни произвођачи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</vt:lpstr>
      <vt:lpstr>КООРДИНАЦИЈА СИСТЕМА ЗВАНИЧНЕ СТАТИСТИКЕ  Одговорни произвођачи званичне статистике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 тржишта рада</dc:title>
  <dc:creator>Vesna Pantelic</dc:creator>
  <cp:lastModifiedBy>Miroslav Jankovic</cp:lastModifiedBy>
  <cp:revision>312</cp:revision>
  <cp:lastPrinted>2017-11-09T09:36:48Z</cp:lastPrinted>
  <dcterms:created xsi:type="dcterms:W3CDTF">2016-05-31T07:40:27Z</dcterms:created>
  <dcterms:modified xsi:type="dcterms:W3CDTF">2017-11-09T10:20:17Z</dcterms:modified>
</cp:coreProperties>
</file>