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67" r:id="rId5"/>
    <p:sldId id="266" r:id="rId6"/>
    <p:sldId id="261" r:id="rId7"/>
    <p:sldId id="263" r:id="rId8"/>
    <p:sldId id="264" r:id="rId9"/>
    <p:sldId id="260" r:id="rId10"/>
    <p:sldId id="268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33" autoAdjust="0"/>
  </p:normalViewPr>
  <p:slideViewPr>
    <p:cSldViewPr snapToGrid="0">
      <p:cViewPr>
        <p:scale>
          <a:sx n="122" d="100"/>
          <a:sy n="122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8200" y="1528763"/>
            <a:ext cx="8137525" cy="92075"/>
            <a:chOff x="1381125" y="1528434"/>
            <a:chExt cx="7421880" cy="92153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4992885" y="-2040428"/>
              <a:ext cx="0" cy="72235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5052973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5" y="214313"/>
            <a:ext cx="1281113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90525" y="136525"/>
            <a:ext cx="90488" cy="6584950"/>
            <a:chOff x="1047793" y="137160"/>
            <a:chExt cx="90062" cy="65836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93614" y="319688"/>
              <a:ext cx="0" cy="621862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37855" y="502215"/>
              <a:ext cx="0" cy="585357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47793" y="137160"/>
              <a:ext cx="0" cy="6583680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444625"/>
            <a:ext cx="2809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3319463" y="623888"/>
            <a:ext cx="2954337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sr-Cyrl-RS" dirty="0">
                <a:solidFill>
                  <a:srgbClr val="AA0000"/>
                </a:solidFill>
              </a:rPr>
              <a:t>Република Србија</a:t>
            </a:r>
          </a:p>
          <a:p>
            <a:pPr algn="ctr" eaLnBrk="1" hangingPunct="1">
              <a:defRPr/>
            </a:pPr>
            <a:r>
              <a:rPr lang="sr-Cyrl-RS" sz="1600" dirty="0">
                <a:solidFill>
                  <a:srgbClr val="6A6A6A"/>
                </a:solidFill>
              </a:rPr>
              <a:t>Републички завод за статистику</a:t>
            </a:r>
            <a:endParaRPr lang="en-US" sz="1600" dirty="0">
              <a:solidFill>
                <a:srgbClr val="6A6A6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072"/>
            <a:ext cx="7744968" cy="2532888"/>
          </a:xfrm>
        </p:spPr>
        <p:txBody>
          <a:bodyPr anchorCtr="0"/>
          <a:lstStyle>
            <a:lvl1pPr algn="ctr">
              <a:defRPr sz="340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512" y="4343400"/>
            <a:ext cx="5980176" cy="12527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337560" y="5852160"/>
            <a:ext cx="2743200" cy="54864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088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9" name="Straight Connector 8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D2058A-B05F-41C0-8AD8-2165C7AF2F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79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934325" y="506413"/>
            <a:ext cx="47625" cy="5578475"/>
            <a:chOff x="1047099" y="320040"/>
            <a:chExt cx="46473" cy="62179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047099" y="327118"/>
              <a:ext cx="0" cy="591180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03188" y="185738"/>
            <a:ext cx="7680325" cy="46037"/>
            <a:chOff x="1526280" y="1572081"/>
            <a:chExt cx="6978512" cy="45330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015536" y="-1917175"/>
              <a:ext cx="0" cy="6978512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121555" y="-1765827"/>
              <a:ext cx="0" cy="676647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119063"/>
            <a:ext cx="28098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231774"/>
            <a:ext cx="91440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31774"/>
            <a:ext cx="768096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7FED6D-3AEB-4FDC-8148-69DA5C9455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26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0" name="Straight Connector 9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600" y="1280160"/>
            <a:ext cx="8686800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6DB83-F3D2-4DF4-962B-16540FE532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11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50863" y="4533900"/>
            <a:ext cx="8137525" cy="92075"/>
            <a:chOff x="1381125" y="1528434"/>
            <a:chExt cx="7421880" cy="92153"/>
          </a:xfrm>
        </p:grpSpPr>
        <p:cxnSp>
          <p:nvCxnSpPr>
            <p:cNvPr id="5" name="Straight Connector 4"/>
            <p:cNvCxnSpPr/>
            <p:nvPr/>
          </p:nvCxnSpPr>
          <p:spPr>
            <a:xfrm rot="16200000">
              <a:off x="4992885" y="-2040427"/>
              <a:ext cx="0" cy="7223519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>
              <a:off x="5052972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452938"/>
            <a:ext cx="2794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47363" cy="2852737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47363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881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572000" y="115252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80160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1280159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306C28-ACC7-4FD9-960A-1AC510831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23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4572000" y="113347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>
            <a:off x="4572000" y="-2074862"/>
            <a:ext cx="0" cy="8502650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9925" y="2084388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8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240178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40280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30F3B0-DF7F-4943-96BB-2C1DBDA439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63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1FAFF9-634D-4042-90DD-8190102897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88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775" y="274638"/>
            <a:ext cx="47625" cy="6510337"/>
            <a:chOff x="1093572" y="320040"/>
            <a:chExt cx="46664" cy="621792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140236" y="326105"/>
              <a:ext cx="0" cy="5955619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34988" y="146050"/>
            <a:ext cx="8231187" cy="46038"/>
            <a:chOff x="1669415" y="1572094"/>
            <a:chExt cx="6979831" cy="45317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55563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925E1D-5C68-478E-A4A9-91955FCA75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70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6941" y="146304"/>
            <a:ext cx="4800600" cy="63002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5B134-2D10-4A9B-8913-7E348B1B19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03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6941" y="146304"/>
            <a:ext cx="4800600" cy="630021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F6DCB-AEDC-4673-962C-73132179DA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1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4605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279525"/>
            <a:ext cx="86868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6580188"/>
            <a:ext cx="3090863" cy="274637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898989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latin typeface="+mn-lt"/>
              </a:rPr>
              <a:t>www.stat.gov.rs / stat@stat.gov.rs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34950" y="6583363"/>
            <a:ext cx="457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748DCC0-4AB3-4B29-85DA-2E34D99681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rgbClr val="4272CA"/>
          </a:solidFill>
          <a:effectLst>
            <a:outerShdw blurRad="50800" algn="ctr" rotWithShape="0">
              <a:srgbClr val="000000">
                <a:alpha val="66000"/>
              </a:srgbClr>
            </a:outerShdw>
          </a:effectLst>
          <a:latin typeface="+mn-lt"/>
          <a:ea typeface="+mj-ea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9pPr>
    </p:titleStyle>
    <p:bodyStyle>
      <a:lvl1pPr marL="128588" indent="-128588" algn="l" defTabSz="514350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Clr>
          <a:srgbClr val="4272CA"/>
        </a:buClr>
        <a:buFont typeface="Arial" charset="0"/>
        <a:buChar char="•"/>
        <a:defRPr sz="2000" kern="1200">
          <a:solidFill>
            <a:srgbClr val="6A6A6A"/>
          </a:solidFill>
          <a:latin typeface="+mn-lt"/>
          <a:ea typeface="+mn-ea"/>
          <a:cs typeface="+mn-cs"/>
        </a:defRPr>
      </a:lvl1pPr>
      <a:lvl2pPr marL="38576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kern="1200">
          <a:solidFill>
            <a:srgbClr val="6A6A6A"/>
          </a:solidFill>
          <a:latin typeface="+mn-lt"/>
          <a:ea typeface="+mn-ea"/>
          <a:cs typeface="+mn-cs"/>
        </a:defRPr>
      </a:lvl2pPr>
      <a:lvl3pPr marL="64293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600" i="1" kern="1200">
          <a:solidFill>
            <a:srgbClr val="6A6A6A"/>
          </a:solidFill>
          <a:latin typeface="+mn-lt"/>
          <a:ea typeface="+mn-ea"/>
          <a:cs typeface="+mn-cs"/>
        </a:defRPr>
      </a:lvl3pPr>
      <a:lvl4pPr marL="90011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400" kern="1200">
          <a:solidFill>
            <a:srgbClr val="6A6A6A"/>
          </a:solidFill>
          <a:latin typeface="+mn-lt"/>
          <a:ea typeface="+mn-ea"/>
          <a:cs typeface="+mn-cs"/>
        </a:defRPr>
      </a:lvl4pPr>
      <a:lvl5pPr marL="115728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200" i="1" kern="1200">
          <a:solidFill>
            <a:srgbClr val="6A6A6A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263"/>
            <a:ext cx="7745413" cy="25320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3600" dirty="0" smtClean="0"/>
              <a:t>Peer Review</a:t>
            </a:r>
            <a:endParaRPr lang="en-US" sz="3600" dirty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809750" y="3180862"/>
            <a:ext cx="5981700" cy="2754111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sr-Cyrl-RS" altLang="en-US" dirty="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  <a:ea typeface="+mj-ea"/>
                <a:cs typeface="+mj-cs"/>
              </a:rPr>
              <a:t>(Оцењивање статистичког система)</a:t>
            </a:r>
          </a:p>
          <a:p>
            <a:endParaRPr lang="sr-Cyrl-RS" altLang="en-US" dirty="0"/>
          </a:p>
          <a:p>
            <a:endParaRPr lang="sr-Cyrl-RS" altLang="en-US" dirty="0" smtClean="0"/>
          </a:p>
          <a:p>
            <a:endParaRPr lang="sr-Cyrl-RS" altLang="en-US" dirty="0"/>
          </a:p>
          <a:p>
            <a:endParaRPr lang="sr-Latn-RS" altLang="en-US" dirty="0" smtClean="0"/>
          </a:p>
          <a:p>
            <a:endParaRPr lang="sr-Latn-RS" altLang="en-US" dirty="0" smtClean="0"/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sr-Cyrl-RS" altLang="en-US" dirty="0" smtClean="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  <a:ea typeface="+mj-ea"/>
                <a:cs typeface="+mj-cs"/>
              </a:rPr>
              <a:t>Кристина </a:t>
            </a:r>
            <a:r>
              <a:rPr lang="sr-Cyrl-RS" altLang="en-US" dirty="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  <a:ea typeface="+mj-ea"/>
                <a:cs typeface="+mj-cs"/>
              </a:rPr>
              <a:t>Павловић</a:t>
            </a:r>
            <a:endParaRPr lang="en-US" altLang="en-US" dirty="0">
              <a:solidFill>
                <a:srgbClr val="4272CA"/>
              </a:solidFill>
              <a:effectLst>
                <a:outerShdw blurRad="50800" dist="12700" algn="ctr" rotWithShape="0">
                  <a:srgbClr val="000000">
                    <a:alpha val="66000"/>
                  </a:srgbClr>
                </a:outerShdw>
              </a:effectLst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/>
              <a:t>Посета </a:t>
            </a:r>
            <a:r>
              <a:rPr lang="sr-Latn-RS" sz="3200" dirty="0"/>
              <a:t>Peer Review</a:t>
            </a:r>
            <a:r>
              <a:rPr lang="sr-Cyrl-RS" sz="3200" dirty="0"/>
              <a:t> тима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Latn-RS" sz="2400" dirty="0" smtClean="0">
                <a:solidFill>
                  <a:schemeClr val="tx1"/>
                </a:solidFill>
              </a:rPr>
              <a:t>Peer </a:t>
            </a:r>
            <a:r>
              <a:rPr lang="sr-Latn-RS" sz="2400" dirty="0">
                <a:solidFill>
                  <a:schemeClr val="tx1"/>
                </a:solidFill>
              </a:rPr>
              <a:t>Review</a:t>
            </a:r>
            <a:r>
              <a:rPr lang="sr-Cyrl-RS" sz="2400" dirty="0">
                <a:solidFill>
                  <a:schemeClr val="tx1"/>
                </a:solidFill>
              </a:rPr>
              <a:t> тим ће </a:t>
            </a:r>
            <a:r>
              <a:rPr lang="sr-Latn-RS" sz="2400" dirty="0">
                <a:solidFill>
                  <a:schemeClr val="tx1"/>
                </a:solidFill>
              </a:rPr>
              <a:t>обав</a:t>
            </a:r>
            <a:r>
              <a:rPr lang="sr-Cyrl-RS" sz="2400" dirty="0">
                <a:solidFill>
                  <a:schemeClr val="tx1"/>
                </a:solidFill>
              </a:rPr>
              <a:t>ити  </a:t>
            </a:r>
            <a:r>
              <a:rPr lang="sr-Latn-RS" sz="2400" dirty="0">
                <a:solidFill>
                  <a:schemeClr val="tx1"/>
                </a:solidFill>
              </a:rPr>
              <a:t>разговоре поред представника </a:t>
            </a:r>
            <a:r>
              <a:rPr lang="sr-Cyrl-RS" sz="2400" dirty="0">
                <a:solidFill>
                  <a:schemeClr val="tx1"/>
                </a:solidFill>
              </a:rPr>
              <a:t>Републичког завода за статистику </a:t>
            </a:r>
            <a:r>
              <a:rPr lang="sr-Latn-RS" sz="2400" dirty="0">
                <a:solidFill>
                  <a:schemeClr val="tx1"/>
                </a:solidFill>
              </a:rPr>
              <a:t>и са</a:t>
            </a:r>
            <a:r>
              <a:rPr lang="sr-Latn-RS" sz="2400" dirty="0" smtClean="0">
                <a:solidFill>
                  <a:schemeClr val="tx1"/>
                </a:solidFill>
              </a:rPr>
              <a:t>:</a:t>
            </a:r>
            <a:endParaRPr lang="sr-Cyrl-RS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sr-Cyrl-RS" sz="2800" dirty="0" smtClean="0"/>
              <a:t> </a:t>
            </a:r>
            <a:r>
              <a:rPr lang="sr-Latn-RS" sz="2800" dirty="0" smtClean="0">
                <a:solidFill>
                  <a:schemeClr val="tx1"/>
                </a:solidFill>
              </a:rPr>
              <a:t>Корисницима </a:t>
            </a:r>
            <a:r>
              <a:rPr lang="sr-Latn-RS" sz="2800" dirty="0">
                <a:solidFill>
                  <a:schemeClr val="tx1"/>
                </a:solidFill>
              </a:rPr>
              <a:t>званичне статистике</a:t>
            </a:r>
            <a:endParaRPr lang="en-US" sz="2800" dirty="0">
              <a:solidFill>
                <a:schemeClr val="tx1"/>
              </a:solidFill>
            </a:endParaRPr>
          </a:p>
          <a:p>
            <a:pPr lvl="0"/>
            <a:r>
              <a:rPr lang="sr-Cyrl-RS" sz="2800" dirty="0" smtClean="0">
                <a:solidFill>
                  <a:schemeClr val="tx1"/>
                </a:solidFill>
              </a:rPr>
              <a:t> </a:t>
            </a:r>
            <a:r>
              <a:rPr lang="sr-Latn-RS" sz="2800" dirty="0">
                <a:solidFill>
                  <a:schemeClr val="tx1"/>
                </a:solidFill>
              </a:rPr>
              <a:t>Произвођачима званичне статистике</a:t>
            </a:r>
            <a:endParaRPr lang="en-US" sz="2800" dirty="0">
              <a:solidFill>
                <a:schemeClr val="tx1"/>
              </a:solidFill>
            </a:endParaRPr>
          </a:p>
          <a:p>
            <a:pPr lvl="0"/>
            <a:r>
              <a:rPr lang="sr-Cyrl-RS" sz="2800" dirty="0">
                <a:solidFill>
                  <a:schemeClr val="tx1"/>
                </a:solidFill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</a:rPr>
              <a:t>Представницима </a:t>
            </a:r>
            <a:r>
              <a:rPr lang="sr-Cyrl-RS" sz="2800" dirty="0">
                <a:solidFill>
                  <a:schemeClr val="tx1"/>
                </a:solidFill>
              </a:rPr>
              <a:t>Савета за </a:t>
            </a:r>
            <a:r>
              <a:rPr lang="sr-Cyrl-RS" sz="2800" dirty="0" smtClean="0">
                <a:solidFill>
                  <a:schemeClr val="tx1"/>
                </a:solidFill>
              </a:rPr>
              <a:t>статистику</a:t>
            </a:r>
          </a:p>
          <a:p>
            <a:r>
              <a:rPr lang="sr-Cyrl-RS" sz="2800" dirty="0" smtClean="0">
                <a:solidFill>
                  <a:schemeClr val="tx1"/>
                </a:solidFill>
              </a:rPr>
              <a:t> </a:t>
            </a:r>
            <a:r>
              <a:rPr lang="sr-Latn-RS" sz="2800" dirty="0" smtClean="0">
                <a:solidFill>
                  <a:schemeClr val="tx1"/>
                </a:solidFill>
              </a:rPr>
              <a:t>Представницима медија</a:t>
            </a:r>
            <a:endParaRPr lang="sr-Cyrl-RS" sz="2800" dirty="0" smtClean="0">
              <a:solidFill>
                <a:schemeClr val="tx1"/>
              </a:solidFill>
            </a:endParaRPr>
          </a:p>
          <a:p>
            <a:pPr lvl="0"/>
            <a:r>
              <a:rPr lang="sr-Cyrl-RS" sz="2800" dirty="0" smtClean="0">
                <a:solidFill>
                  <a:schemeClr val="tx1"/>
                </a:solidFill>
              </a:rPr>
              <a:t> </a:t>
            </a:r>
            <a:r>
              <a:rPr lang="sr-Latn-RS" sz="2800" dirty="0" smtClean="0">
                <a:solidFill>
                  <a:schemeClr val="tx1"/>
                </a:solidFill>
              </a:rPr>
              <a:t>Представницима факултета</a:t>
            </a:r>
            <a:endParaRPr lang="sr-Cyrl-RS" sz="2800" dirty="0" smtClean="0">
              <a:solidFill>
                <a:schemeClr val="tx1"/>
              </a:solidFill>
            </a:endParaRPr>
          </a:p>
          <a:p>
            <a:r>
              <a:rPr lang="sr-Cyrl-RS" sz="2800" dirty="0" smtClean="0">
                <a:solidFill>
                  <a:schemeClr val="tx1"/>
                </a:solidFill>
              </a:rPr>
              <a:t> </a:t>
            </a:r>
            <a:r>
              <a:rPr lang="sr-Latn-RS" sz="2800" dirty="0" smtClean="0">
                <a:solidFill>
                  <a:schemeClr val="tx1"/>
                </a:solidFill>
              </a:rPr>
              <a:t>Представницима </a:t>
            </a:r>
            <a:r>
              <a:rPr lang="sr-Cyrl-RS" sz="2800" dirty="0">
                <a:solidFill>
                  <a:schemeClr val="tx1"/>
                </a:solidFill>
              </a:rPr>
              <a:t>међународних организација</a:t>
            </a:r>
            <a:endParaRPr lang="en-US" sz="2800" dirty="0">
              <a:solidFill>
                <a:schemeClr val="tx1"/>
              </a:solidFill>
            </a:endParaRPr>
          </a:p>
          <a:p>
            <a:pPr lvl="0"/>
            <a:endParaRPr lang="sr-Cyrl-RS" dirty="0" smtClean="0"/>
          </a:p>
          <a:p>
            <a:pPr lvl="0"/>
            <a:endParaRPr lang="en-US" dirty="0"/>
          </a:p>
          <a:p>
            <a:endParaRPr lang="sr-Cyrl-RS" dirty="0" smtClean="0"/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94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Изазови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/>
          </a:p>
          <a:p>
            <a:r>
              <a:rPr lang="sr-Cyrl-RS" sz="2800" dirty="0" smtClean="0">
                <a:solidFill>
                  <a:schemeClr val="tx1"/>
                </a:solidFill>
              </a:rPr>
              <a:t> Захтевна координација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sr-Cyrl-RS" sz="2800" dirty="0">
                <a:solidFill>
                  <a:schemeClr val="tx1"/>
                </a:solidFill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</a:rPr>
              <a:t>Пратећа документација неопходна уз сваки одговор</a:t>
            </a:r>
          </a:p>
          <a:p>
            <a:pPr marL="0" indent="0">
              <a:buNone/>
            </a:pPr>
            <a:endParaRPr lang="sr-Cyrl-RS" sz="2800" dirty="0" smtClean="0">
              <a:solidFill>
                <a:schemeClr val="tx1"/>
              </a:solidFill>
            </a:endParaRPr>
          </a:p>
          <a:p>
            <a:r>
              <a:rPr lang="sr-Cyrl-RS" sz="2800" dirty="0" smtClean="0">
                <a:solidFill>
                  <a:schemeClr val="tx1"/>
                </a:solidFill>
              </a:rPr>
              <a:t> Стандардизација свих докумената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5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Користи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1280160"/>
            <a:ext cx="8794630" cy="5166360"/>
          </a:xfrm>
        </p:spPr>
        <p:txBody>
          <a:bodyPr/>
          <a:lstStyle/>
          <a:p>
            <a:pPr marL="0" indent="0">
              <a:buNone/>
            </a:pPr>
            <a:r>
              <a:rPr lang="sr-Cyrl-RS" sz="1800" dirty="0" smtClean="0"/>
              <a:t> </a:t>
            </a:r>
            <a:endParaRPr lang="sr-Cyrl-RS" sz="2800" dirty="0" smtClean="0">
              <a:solidFill>
                <a:schemeClr val="tx1"/>
              </a:solidFill>
            </a:endParaRPr>
          </a:p>
          <a:p>
            <a:r>
              <a:rPr lang="sr-Latn-RS" sz="2800" dirty="0" smtClean="0">
                <a:solidFill>
                  <a:schemeClr val="tx1"/>
                </a:solidFill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</a:rPr>
              <a:t>Утврђивање </a:t>
            </a:r>
            <a:r>
              <a:rPr lang="sr-Cyrl-RS" sz="2800" dirty="0">
                <a:solidFill>
                  <a:schemeClr val="tx1"/>
                </a:solidFill>
              </a:rPr>
              <a:t>реалног стања статистичког </a:t>
            </a:r>
            <a:r>
              <a:rPr lang="sr-Cyrl-RS" sz="2800" dirty="0" smtClean="0">
                <a:solidFill>
                  <a:schemeClr val="tx1"/>
                </a:solidFill>
              </a:rPr>
              <a:t>система</a:t>
            </a:r>
            <a:endParaRPr lang="sr-Latn-R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RS" sz="2800" dirty="0" smtClean="0">
              <a:solidFill>
                <a:schemeClr val="tx1"/>
              </a:solidFill>
            </a:endParaRPr>
          </a:p>
          <a:p>
            <a:r>
              <a:rPr lang="sr-Cyrl-RS" sz="2800" b="1" dirty="0" smtClean="0">
                <a:solidFill>
                  <a:schemeClr val="tx1"/>
                </a:solidFill>
              </a:rPr>
              <a:t> Постављен основ за добру сарадњу са институцијама у будућности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67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r-Cyrl-RS" dirty="0" smtClean="0"/>
          </a:p>
          <a:p>
            <a:endParaRPr lang="sr-Cyrl-RS" dirty="0"/>
          </a:p>
          <a:p>
            <a:pPr marL="0" indent="0" algn="ctr">
              <a:buNone/>
            </a:pPr>
            <a:endParaRPr lang="sr-Cyrl-RS" dirty="0" smtClean="0"/>
          </a:p>
          <a:p>
            <a:pPr algn="ctr"/>
            <a:endParaRPr lang="sr-Cyrl-RS" dirty="0"/>
          </a:p>
          <a:p>
            <a:pPr marL="0" indent="0" algn="ctr">
              <a:spcBef>
                <a:spcPct val="0"/>
              </a:spcBef>
              <a:buNone/>
            </a:pPr>
            <a:r>
              <a:rPr lang="sr-Cyrl-RS" sz="4400" b="1" dirty="0">
                <a:solidFill>
                  <a:srgbClr val="4272CA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ea typeface="+mj-ea"/>
                <a:cs typeface="+mj-cs"/>
              </a:rPr>
              <a:t>Хвала на пажњи!</a:t>
            </a:r>
            <a:endParaRPr lang="en-US" sz="4400" b="1" dirty="0">
              <a:solidFill>
                <a:srgbClr val="4272CA"/>
              </a:solidFill>
              <a:effectLst>
                <a:outerShdw blurRad="50800" algn="ctr" rotWithShape="0">
                  <a:srgbClr val="000000">
                    <a:alpha val="66000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539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3200" dirty="0"/>
              <a:t>Peer</a:t>
            </a:r>
            <a:r>
              <a:rPr lang="sr-Latn-RS" dirty="0"/>
              <a:t> </a:t>
            </a:r>
            <a:r>
              <a:rPr lang="sr-Latn-RS" dirty="0" smtClean="0"/>
              <a:t>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1280160"/>
            <a:ext cx="8786004" cy="5166360"/>
          </a:xfrm>
        </p:spPr>
        <p:txBody>
          <a:bodyPr/>
          <a:lstStyle/>
          <a:p>
            <a:pPr marL="0" indent="0">
              <a:buNone/>
            </a:pPr>
            <a:endParaRPr lang="sr-Latn-RS" sz="2400" dirty="0" smtClean="0">
              <a:solidFill>
                <a:schemeClr val="tx1"/>
              </a:solidFill>
            </a:endParaRPr>
          </a:p>
          <a:p>
            <a:r>
              <a:rPr lang="sr-Cyrl-RS" sz="2400" dirty="0" smtClean="0">
                <a:solidFill>
                  <a:schemeClr val="tx1"/>
                </a:solidFill>
              </a:rPr>
              <a:t>О</a:t>
            </a:r>
            <a:r>
              <a:rPr lang="pl-PL" sz="2400" dirty="0">
                <a:solidFill>
                  <a:schemeClr val="tx1"/>
                </a:solidFill>
              </a:rPr>
              <a:t>цењивање статисти</a:t>
            </a:r>
            <a:r>
              <a:rPr lang="sr-Cyrl-RS" sz="2400" dirty="0">
                <a:solidFill>
                  <a:schemeClr val="tx1"/>
                </a:solidFill>
              </a:rPr>
              <a:t>ч</a:t>
            </a:r>
            <a:r>
              <a:rPr lang="pl-PL" sz="2400" dirty="0">
                <a:solidFill>
                  <a:schemeClr val="tx1"/>
                </a:solidFill>
              </a:rPr>
              <a:t>ког </a:t>
            </a:r>
            <a:r>
              <a:rPr lang="pl-PL" sz="2400" dirty="0" smtClean="0">
                <a:solidFill>
                  <a:schemeClr val="tx1"/>
                </a:solidFill>
              </a:rPr>
              <a:t>система</a:t>
            </a:r>
            <a:endParaRPr lang="sr-Cyrl-RS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Peer </a:t>
            </a:r>
            <a:r>
              <a:rPr lang="pl-PL" sz="2400" dirty="0">
                <a:solidFill>
                  <a:schemeClr val="tx1"/>
                </a:solidFill>
              </a:rPr>
              <a:t>Review</a:t>
            </a:r>
            <a:r>
              <a:rPr lang="sr-Cyrl-RS" sz="2400" dirty="0">
                <a:solidFill>
                  <a:schemeClr val="tx1"/>
                </a:solidFill>
              </a:rPr>
              <a:t> организује Евростат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Peer </a:t>
            </a:r>
            <a:r>
              <a:rPr lang="pl-PL" sz="2400" dirty="0">
                <a:solidFill>
                  <a:schemeClr val="tx1"/>
                </a:solidFill>
              </a:rPr>
              <a:t>Review тим </a:t>
            </a:r>
            <a:r>
              <a:rPr lang="sr-Cyrl-RS" sz="2400" dirty="0">
                <a:solidFill>
                  <a:schemeClr val="tx1"/>
                </a:solidFill>
              </a:rPr>
              <a:t>односно оцењиваче </a:t>
            </a:r>
            <a:r>
              <a:rPr lang="pl-PL" sz="2400" dirty="0">
                <a:solidFill>
                  <a:schemeClr val="tx1"/>
                </a:solidFill>
              </a:rPr>
              <a:t>чине два независна 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pl-PL" sz="2400" dirty="0" smtClean="0">
                <a:solidFill>
                  <a:schemeClr val="tx1"/>
                </a:solidFill>
              </a:rPr>
              <a:t>експерта </a:t>
            </a:r>
            <a:r>
              <a:rPr lang="pl-PL" sz="2400" dirty="0">
                <a:solidFill>
                  <a:schemeClr val="tx1"/>
                </a:solidFill>
              </a:rPr>
              <a:t>са великим искуством о статистичком систему као и један представник </a:t>
            </a:r>
            <a:r>
              <a:rPr lang="pl-PL" sz="2400" dirty="0" smtClean="0">
                <a:solidFill>
                  <a:schemeClr val="tx1"/>
                </a:solidFill>
              </a:rPr>
              <a:t>Евростата</a:t>
            </a:r>
            <a:endParaRPr lang="sr-Cyrl-RS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RS" sz="2400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Peer </a:t>
            </a:r>
            <a:r>
              <a:rPr lang="pl-PL" sz="2400" dirty="0" smtClean="0">
                <a:solidFill>
                  <a:schemeClr val="tx1"/>
                </a:solidFill>
              </a:rPr>
              <a:t>Review </a:t>
            </a:r>
            <a:r>
              <a:rPr lang="sr-Cyrl-RS" sz="2400" dirty="0" smtClean="0">
                <a:solidFill>
                  <a:schemeClr val="tx1"/>
                </a:solidFill>
              </a:rPr>
              <a:t>посета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sr-Cyrl-RS" sz="2400" b="1" u="sng" dirty="0" smtClean="0">
                <a:solidFill>
                  <a:schemeClr val="tx1"/>
                </a:solidFill>
              </a:rPr>
              <a:t>од </a:t>
            </a:r>
            <a:r>
              <a:rPr lang="pl-PL" sz="2400" b="1" u="sng" dirty="0" smtClean="0">
                <a:solidFill>
                  <a:schemeClr val="tx1"/>
                </a:solidFill>
              </a:rPr>
              <a:t>27.</a:t>
            </a:r>
            <a:r>
              <a:rPr lang="sr-Cyrl-RS" sz="2400" b="1" u="sng" dirty="0" smtClean="0">
                <a:solidFill>
                  <a:schemeClr val="tx1"/>
                </a:solidFill>
              </a:rPr>
              <a:t>новембра до 1. децембра</a:t>
            </a:r>
            <a:endParaRPr lang="en-US" sz="2400" b="1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78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r-Cyrl-CS" dirty="0">
              <a:latin typeface="Times New Roman"/>
              <a:ea typeface="Times New Roman"/>
            </a:endParaRPr>
          </a:p>
          <a:p>
            <a:pPr marL="0" marR="0"/>
            <a:r>
              <a:rPr lang="sr-Cyrl-CS" sz="2400" dirty="0">
                <a:solidFill>
                  <a:schemeClr val="tx1"/>
                </a:solidFill>
              </a:rPr>
              <a:t>Оцењивање усклађености одређене државне статистичке институције са </a:t>
            </a:r>
            <a:r>
              <a:rPr lang="sr-Latn-RS" sz="2400" dirty="0">
                <a:solidFill>
                  <a:schemeClr val="tx1"/>
                </a:solidFill>
              </a:rPr>
              <a:t>свим </a:t>
            </a:r>
            <a:r>
              <a:rPr lang="sr-Cyrl-CS" sz="2400" dirty="0">
                <a:solidFill>
                  <a:schemeClr val="tx1"/>
                </a:solidFill>
              </a:rPr>
              <a:t>принципима Кодекса </a:t>
            </a:r>
            <a:r>
              <a:rPr lang="sr-Cyrl-RS" sz="2400" dirty="0">
                <a:solidFill>
                  <a:schemeClr val="tx1"/>
                </a:solidFill>
              </a:rPr>
              <a:t>праксе европске статистике </a:t>
            </a:r>
            <a:r>
              <a:rPr lang="sr-Latn-RS" sz="2400" dirty="0">
                <a:solidFill>
                  <a:schemeClr val="tx1"/>
                </a:solidFill>
              </a:rPr>
              <a:t>(15 </a:t>
            </a:r>
            <a:r>
              <a:rPr lang="sr-Cyrl-RS" sz="2400" dirty="0">
                <a:solidFill>
                  <a:schemeClr val="tx1"/>
                </a:solidFill>
              </a:rPr>
              <a:t>принципа)</a:t>
            </a:r>
            <a:endParaRPr lang="en-US" sz="2400" dirty="0">
              <a:solidFill>
                <a:schemeClr val="tx1"/>
              </a:solidFill>
            </a:endParaRPr>
          </a:p>
          <a:p>
            <a:pPr marL="0" marR="0" indent="0">
              <a:buFont typeface="Arial" charset="0"/>
              <a:buNone/>
            </a:pPr>
            <a:endParaRPr lang="sr-Cyrl-CS" sz="2400" dirty="0">
              <a:solidFill>
                <a:schemeClr val="tx1"/>
              </a:solidFill>
            </a:endParaRPr>
          </a:p>
          <a:p>
            <a:pPr marL="0" marR="0"/>
            <a:r>
              <a:rPr lang="sr-Cyrl-CS" sz="2400" dirty="0" smtClean="0">
                <a:solidFill>
                  <a:schemeClr val="tx1"/>
                </a:solidFill>
              </a:rPr>
              <a:t>Процењивање </a:t>
            </a:r>
            <a:r>
              <a:rPr lang="sr-Cyrl-CS" sz="2400" dirty="0">
                <a:solidFill>
                  <a:schemeClr val="tx1"/>
                </a:solidFill>
              </a:rPr>
              <a:t>улоге државне статистичке институције у статистичком систему </a:t>
            </a:r>
            <a:endParaRPr lang="en-US" sz="2400" dirty="0">
              <a:solidFill>
                <a:schemeClr val="tx1"/>
              </a:solidFill>
            </a:endParaRPr>
          </a:p>
          <a:p>
            <a:pPr marL="0" marR="0" indent="0">
              <a:buFont typeface="Arial" charset="0"/>
              <a:buNone/>
            </a:pPr>
            <a:endParaRPr lang="sr-Cyrl-CS" sz="2400" dirty="0">
              <a:solidFill>
                <a:schemeClr val="tx1"/>
              </a:solidFill>
            </a:endParaRPr>
          </a:p>
          <a:p>
            <a:pPr marL="0" marR="0"/>
            <a:r>
              <a:rPr lang="sr-Cyrl-RS" sz="2400" dirty="0" smtClean="0">
                <a:solidFill>
                  <a:schemeClr val="tx1"/>
                </a:solidFill>
              </a:rPr>
              <a:t>П</a:t>
            </a:r>
            <a:r>
              <a:rPr lang="sr-Latn-RS" sz="2400" dirty="0">
                <a:solidFill>
                  <a:schemeClr val="tx1"/>
                </a:solidFill>
              </a:rPr>
              <a:t>редлагање </a:t>
            </a:r>
            <a:r>
              <a:rPr lang="sr-Cyrl-CS" sz="2400" dirty="0">
                <a:solidFill>
                  <a:schemeClr val="tx1"/>
                </a:solidFill>
              </a:rPr>
              <a:t>мер</a:t>
            </a:r>
            <a:r>
              <a:rPr lang="sr-Latn-RS" sz="2400" dirty="0">
                <a:solidFill>
                  <a:schemeClr val="tx1"/>
                </a:solidFill>
              </a:rPr>
              <a:t>а за </a:t>
            </a:r>
            <a:r>
              <a:rPr lang="sr-Cyrl-CS" sz="2400" dirty="0">
                <a:solidFill>
                  <a:schemeClr val="tx1"/>
                </a:solidFill>
              </a:rPr>
              <a:t>побољшањ</a:t>
            </a:r>
            <a:r>
              <a:rPr lang="sr-Latn-RS" sz="2400" dirty="0">
                <a:solidFill>
                  <a:schemeClr val="tx1"/>
                </a:solidFill>
              </a:rPr>
              <a:t>има </a:t>
            </a:r>
            <a:r>
              <a:rPr lang="sr-Cyrl-CS" sz="2400" dirty="0">
                <a:solidFill>
                  <a:schemeClr val="tx1"/>
                </a:solidFill>
              </a:rPr>
              <a:t>које су неопходне за постизање потпуне усаглашености са Кодексом праксе европске статистике 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r-Cyrl-RS" sz="3200" dirty="0"/>
              <a:t>Циљ </a:t>
            </a:r>
            <a:r>
              <a:rPr lang="sr-Latn-RS" sz="3200" dirty="0"/>
              <a:t>Peer </a:t>
            </a:r>
            <a:r>
              <a:rPr lang="sr-Latn-RS" sz="3200" dirty="0" smtClean="0"/>
              <a:t>Review</a:t>
            </a:r>
            <a:r>
              <a:rPr lang="sr-Cyrl-RS" sz="3200" dirty="0" smtClean="0"/>
              <a:t>-а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922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Кодекс праксе европске статистике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1800" dirty="0">
                <a:solidFill>
                  <a:schemeClr val="tx1"/>
                </a:solidFill>
              </a:rPr>
              <a:t>Принцип 1: </a:t>
            </a:r>
            <a:r>
              <a:rPr lang="ru-RU" sz="1800" b="1" dirty="0">
                <a:solidFill>
                  <a:schemeClr val="tx1"/>
                </a:solidFill>
              </a:rPr>
              <a:t>ПРОФЕСИОНАЛНА НЕЗАВИСНОСТ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2: </a:t>
            </a:r>
            <a:r>
              <a:rPr lang="ru-RU" sz="1800" b="1" dirty="0">
                <a:solidFill>
                  <a:schemeClr val="tx1"/>
                </a:solidFill>
              </a:rPr>
              <a:t>ОВЛАШЋЕЊЕ ЗА ПРИКУПЉАЊЕ ПОДАТАКА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3: </a:t>
            </a:r>
            <a:r>
              <a:rPr lang="ru-RU" sz="1800" b="1" dirty="0">
                <a:solidFill>
                  <a:schemeClr val="tx1"/>
                </a:solidFill>
              </a:rPr>
              <a:t>АДЕКВАТНОСТ РЕСУРСА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4: </a:t>
            </a:r>
            <a:r>
              <a:rPr lang="ru-RU" sz="1800" b="1" dirty="0">
                <a:solidFill>
                  <a:schemeClr val="tx1"/>
                </a:solidFill>
              </a:rPr>
              <a:t>ПОСВЕЋЕНОСТ КВАЛИТЕТУ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5: </a:t>
            </a:r>
            <a:r>
              <a:rPr lang="ru-RU" sz="1800" b="1" dirty="0">
                <a:solidFill>
                  <a:schemeClr val="tx1"/>
                </a:solidFill>
              </a:rPr>
              <a:t>ПОВЕРЉИВОСТ СТАТИСТИЧКИХ ПОДАТАКА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6: </a:t>
            </a:r>
            <a:r>
              <a:rPr lang="ru-RU" sz="1800" b="1" dirty="0">
                <a:solidFill>
                  <a:schemeClr val="tx1"/>
                </a:solidFill>
              </a:rPr>
              <a:t>НЕПРИСТРАСНОСТ И ОБЈЕКТИВНОСТ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7: </a:t>
            </a:r>
            <a:r>
              <a:rPr lang="ru-RU" sz="1800" b="1" dirty="0">
                <a:solidFill>
                  <a:schemeClr val="tx1"/>
                </a:solidFill>
              </a:rPr>
              <a:t>ВАЉАНА МЕТОДОЛОГИЈА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8: </a:t>
            </a:r>
            <a:r>
              <a:rPr lang="ru-RU" sz="1800" b="1" dirty="0">
                <a:solidFill>
                  <a:schemeClr val="tx1"/>
                </a:solidFill>
              </a:rPr>
              <a:t>ОДГОВАРАЈУЋЕ СТАТИСТИЧКЕ ПРОЦЕДУРЕ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9: </a:t>
            </a:r>
            <a:r>
              <a:rPr lang="ru-RU" sz="1800" b="1" dirty="0">
                <a:solidFill>
                  <a:schemeClr val="tx1"/>
                </a:solidFill>
              </a:rPr>
              <a:t>УМЕРЕНО ОПТЕРЕЋЕЊЕ ДАВАЛАЦА ПОДАТАКА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10: </a:t>
            </a:r>
            <a:r>
              <a:rPr lang="ru-RU" sz="1800" b="1" dirty="0">
                <a:solidFill>
                  <a:schemeClr val="tx1"/>
                </a:solidFill>
              </a:rPr>
              <a:t>РАЦИОНАЛНОСТ ТРОШКОВА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11: </a:t>
            </a:r>
            <a:r>
              <a:rPr lang="ru-RU" sz="1800" b="1" dirty="0">
                <a:solidFill>
                  <a:schemeClr val="tx1"/>
                </a:solidFill>
              </a:rPr>
              <a:t>РЕЛЕВАНТНОСТ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12: </a:t>
            </a:r>
            <a:r>
              <a:rPr lang="ru-RU" sz="1800" b="1" dirty="0">
                <a:solidFill>
                  <a:schemeClr val="tx1"/>
                </a:solidFill>
              </a:rPr>
              <a:t>ТАЧНОСТ И ПОУЗДАНОСТ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pPr defTabSz="354013">
              <a:tabLst>
                <a:tab pos="1371600" algn="l"/>
              </a:tabLst>
            </a:pPr>
            <a:r>
              <a:rPr lang="ru-RU" sz="1800" dirty="0">
                <a:solidFill>
                  <a:schemeClr val="tx1"/>
                </a:solidFill>
              </a:rPr>
              <a:t>Принцип 13: </a:t>
            </a:r>
            <a:r>
              <a:rPr lang="ru-RU" sz="1800" b="1" dirty="0">
                <a:solidFill>
                  <a:schemeClr val="tx1"/>
                </a:solidFill>
              </a:rPr>
              <a:t>ПРАВОВРЕМЕНОСТ И ПОШТОВАЊЕ НАЈАВЉЕНИХ ДАТУМА 	</a:t>
            </a:r>
            <a:r>
              <a:rPr lang="en-US" sz="1800" b="1" dirty="0">
                <a:solidFill>
                  <a:schemeClr val="tx1"/>
                </a:solidFill>
              </a:rPr>
              <a:t>     </a:t>
            </a:r>
            <a:r>
              <a:rPr lang="sr-Latn-RS" sz="1800" b="1" dirty="0" smtClean="0">
                <a:solidFill>
                  <a:schemeClr val="tx1"/>
                </a:solidFill>
              </a:rPr>
              <a:t>				</a:t>
            </a:r>
            <a:r>
              <a:rPr lang="ru-RU" sz="1800" b="1" dirty="0" smtClean="0">
                <a:solidFill>
                  <a:schemeClr val="tx1"/>
                </a:solidFill>
              </a:rPr>
              <a:t>ОБЈАВЉИВАЊА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14: </a:t>
            </a:r>
            <a:r>
              <a:rPr lang="ru-RU" sz="1800" b="1" dirty="0">
                <a:solidFill>
                  <a:schemeClr val="tx1"/>
                </a:solidFill>
              </a:rPr>
              <a:t>КОХЕРЕНТНОСТ И УПОРЕДИВОСТ</a:t>
            </a:r>
            <a:r>
              <a:rPr lang="ru-RU" sz="1800" dirty="0">
                <a:solidFill>
                  <a:schemeClr val="tx1"/>
                </a:solidFill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Принцип 15: </a:t>
            </a:r>
            <a:r>
              <a:rPr lang="ru-RU" sz="1800" b="1" dirty="0">
                <a:solidFill>
                  <a:schemeClr val="tx1"/>
                </a:solidFill>
              </a:rPr>
              <a:t>ДОСТУПНОСТ И РАЗУМЉИВОСТ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44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Фазе</a:t>
            </a:r>
            <a:r>
              <a:rPr lang="sr-Latn-RS" sz="3200" dirty="0"/>
              <a:t> Peer </a:t>
            </a:r>
            <a:r>
              <a:rPr lang="sr-Latn-RS" sz="3200" dirty="0" smtClean="0"/>
              <a:t>Review</a:t>
            </a:r>
            <a:r>
              <a:rPr lang="sr-Cyrl-RS" sz="3200" dirty="0" smtClean="0"/>
              <a:t>-а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Peer </a:t>
            </a:r>
            <a:r>
              <a:rPr lang="en-US" sz="2400" dirty="0">
                <a:solidFill>
                  <a:schemeClr val="tx1"/>
                </a:solidFill>
              </a:rPr>
              <a:t>review </a:t>
            </a:r>
            <a:r>
              <a:rPr lang="sr-Cyrl-RS" sz="2400" dirty="0">
                <a:solidFill>
                  <a:schemeClr val="tx1"/>
                </a:solidFill>
              </a:rPr>
              <a:t>се састоји од </a:t>
            </a:r>
            <a:r>
              <a:rPr lang="sr-Cyrl-RS" sz="2400" b="1" dirty="0">
                <a:solidFill>
                  <a:schemeClr val="tx1"/>
                </a:solidFill>
              </a:rPr>
              <a:t>три</a:t>
            </a:r>
            <a:r>
              <a:rPr lang="sr-Cyrl-RS" sz="2400" dirty="0">
                <a:solidFill>
                  <a:schemeClr val="tx1"/>
                </a:solidFill>
              </a:rPr>
              <a:t> одвојене али блиско повезане фазе</a:t>
            </a:r>
            <a:r>
              <a:rPr lang="sr-Cyrl-RS" sz="2400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sr-Cyrl-RS" sz="2800" dirty="0">
              <a:solidFill>
                <a:schemeClr val="tx1"/>
              </a:solidFill>
            </a:endParaRPr>
          </a:p>
          <a:p>
            <a:pPr marL="173038" indent="-173038"/>
            <a:r>
              <a:rPr lang="sr-Cyrl-RS" sz="2800" dirty="0" smtClean="0">
                <a:solidFill>
                  <a:schemeClr val="tx1"/>
                </a:solidFill>
              </a:rPr>
              <a:t>Припрема </a:t>
            </a:r>
            <a:r>
              <a:rPr lang="sr-Cyrl-RS" sz="2800" dirty="0">
                <a:solidFill>
                  <a:schemeClr val="tx1"/>
                </a:solidFill>
              </a:rPr>
              <a:t>за посету </a:t>
            </a:r>
            <a:r>
              <a:rPr lang="en-US" sz="2800" dirty="0">
                <a:solidFill>
                  <a:schemeClr val="tx1"/>
                </a:solidFill>
              </a:rPr>
              <a:t>Peer review </a:t>
            </a:r>
            <a:r>
              <a:rPr lang="sr-Cyrl-RS" sz="2800" dirty="0" smtClean="0">
                <a:solidFill>
                  <a:schemeClr val="tx1"/>
                </a:solidFill>
              </a:rPr>
              <a:t>тима </a:t>
            </a:r>
            <a:endParaRPr lang="sr-Latn-RS" sz="2800" dirty="0" smtClean="0">
              <a:solidFill>
                <a:schemeClr val="tx1"/>
              </a:solidFill>
            </a:endParaRPr>
          </a:p>
          <a:p>
            <a:pPr marL="173038" indent="-173038">
              <a:buNone/>
            </a:pPr>
            <a:r>
              <a:rPr lang="sr-Cyrl-RS" sz="2400" dirty="0" smtClean="0">
                <a:solidFill>
                  <a:schemeClr val="tx1"/>
                </a:solidFill>
              </a:rPr>
              <a:t>(попуњавање упитника, спремање документације)</a:t>
            </a:r>
          </a:p>
          <a:p>
            <a:pPr marL="0" indent="0">
              <a:buNone/>
            </a:pPr>
            <a:endParaRPr lang="sr-Cyrl-RS" sz="2800" dirty="0">
              <a:solidFill>
                <a:schemeClr val="tx1"/>
              </a:solidFill>
            </a:endParaRPr>
          </a:p>
          <a:p>
            <a:pPr marL="173038" indent="-173038"/>
            <a:r>
              <a:rPr lang="sr-Cyrl-RS" sz="2800" dirty="0">
                <a:solidFill>
                  <a:schemeClr val="tx1"/>
                </a:solidFill>
              </a:rPr>
              <a:t>Посета </a:t>
            </a:r>
            <a:r>
              <a:rPr lang="en-US" sz="2800" dirty="0">
                <a:solidFill>
                  <a:schemeClr val="tx1"/>
                </a:solidFill>
              </a:rPr>
              <a:t>Peer review </a:t>
            </a:r>
            <a:r>
              <a:rPr lang="sr-Cyrl-RS" sz="2800" dirty="0">
                <a:solidFill>
                  <a:schemeClr val="tx1"/>
                </a:solidFill>
              </a:rPr>
              <a:t>тима</a:t>
            </a:r>
          </a:p>
          <a:p>
            <a:pPr marL="173038" indent="-173038">
              <a:buFont typeface="Arial" charset="0"/>
              <a:buNone/>
            </a:pPr>
            <a:endParaRPr lang="sr-Cyrl-RS" sz="2800" dirty="0">
              <a:solidFill>
                <a:schemeClr val="tx1"/>
              </a:solidFill>
            </a:endParaRPr>
          </a:p>
          <a:p>
            <a:pPr marL="173038" indent="-173038"/>
            <a:r>
              <a:rPr lang="sr-Cyrl-RS" sz="2800" dirty="0">
                <a:solidFill>
                  <a:schemeClr val="tx1"/>
                </a:solidFill>
              </a:rPr>
              <a:t>Драфт и финални извештај </a:t>
            </a:r>
            <a:r>
              <a:rPr lang="en-US" sz="2800" dirty="0">
                <a:solidFill>
                  <a:schemeClr val="tx1"/>
                </a:solidFill>
              </a:rPr>
              <a:t>Peer review </a:t>
            </a:r>
            <a:r>
              <a:rPr lang="sr-Cyrl-RS" sz="2800" dirty="0">
                <a:solidFill>
                  <a:schemeClr val="tx1"/>
                </a:solidFill>
              </a:rPr>
              <a:t>тима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7806"/>
            <a:ext cx="8686800" cy="914400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/>
              <a:t>Шематски приказ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751162" y="1273045"/>
            <a:ext cx="5313872" cy="662220"/>
          </a:xfrm>
          <a:prstGeom prst="rect">
            <a:avLst/>
          </a:prstGeom>
          <a:ln w="254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/>
              <a:t>Дистрибуција упитника за самооцењивање, захтеви за документацијом </a:t>
            </a:r>
            <a:r>
              <a:rPr lang="en-US" sz="1600" b="1" dirty="0" smtClean="0"/>
              <a:t> </a:t>
            </a:r>
            <a:r>
              <a:rPr lang="sr-Cyrl-RS" sz="1600" b="1" dirty="0" smtClean="0"/>
              <a:t>од стране Евростата</a:t>
            </a:r>
            <a:endParaRPr lang="en-US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2258618" y="2345207"/>
            <a:ext cx="1695938" cy="797168"/>
          </a:xfrm>
          <a:prstGeom prst="rect">
            <a:avLst/>
          </a:prstGeom>
          <a:ln w="254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/>
              <a:t>Упитници за самооцењивање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>
          <a:xfrm>
            <a:off x="5251911" y="2345207"/>
            <a:ext cx="1625600" cy="797168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/>
              <a:t>Документација</a:t>
            </a:r>
            <a:endParaRPr lang="en-US" sz="1600" b="1" dirty="0"/>
          </a:p>
        </p:txBody>
      </p:sp>
      <p:sp>
        <p:nvSpPr>
          <p:cNvPr id="12" name="Rectangle 11"/>
          <p:cNvSpPr/>
          <p:nvPr/>
        </p:nvSpPr>
        <p:spPr>
          <a:xfrm>
            <a:off x="2274247" y="3445705"/>
            <a:ext cx="4603264" cy="349675"/>
          </a:xfrm>
          <a:prstGeom prst="rect">
            <a:avLst/>
          </a:prstGeom>
          <a:ln w="254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/>
              <a:t>Процена документације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258617" y="4186420"/>
            <a:ext cx="4618893" cy="348592"/>
          </a:xfrm>
          <a:prstGeom prst="rect">
            <a:avLst/>
          </a:prstGeom>
          <a:ln w="254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/>
              <a:t>Посета земљи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2258618" y="4912187"/>
            <a:ext cx="1695938" cy="554891"/>
          </a:xfrm>
          <a:prstGeom prst="rect">
            <a:avLst/>
          </a:prstGeom>
          <a:ln w="254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/>
              <a:t>Драфт извештај</a:t>
            </a:r>
            <a:endParaRPr lang="en-US" sz="1600" b="1" dirty="0"/>
          </a:p>
        </p:txBody>
      </p:sp>
      <p:sp>
        <p:nvSpPr>
          <p:cNvPr id="19" name="Rectangle 18"/>
          <p:cNvSpPr/>
          <p:nvPr/>
        </p:nvSpPr>
        <p:spPr>
          <a:xfrm>
            <a:off x="5251911" y="4912186"/>
            <a:ext cx="1625600" cy="554891"/>
          </a:xfrm>
          <a:prstGeom prst="rect">
            <a:avLst/>
          </a:prstGeom>
          <a:ln w="254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/>
              <a:t>Коментари РЗС </a:t>
            </a:r>
            <a:endParaRPr lang="sr-Latn-RS" sz="1600" b="1" dirty="0"/>
          </a:p>
          <a:p>
            <a:pPr algn="ctr"/>
            <a:r>
              <a:rPr lang="sr-Cyrl-RS" sz="1600" b="1" dirty="0"/>
              <a:t>на извештај</a:t>
            </a:r>
            <a:endParaRPr lang="en-US" sz="1600" b="1" dirty="0"/>
          </a:p>
        </p:txBody>
      </p:sp>
      <p:sp>
        <p:nvSpPr>
          <p:cNvPr id="20" name="Rectangle 19"/>
          <p:cNvSpPr/>
          <p:nvPr/>
        </p:nvSpPr>
        <p:spPr>
          <a:xfrm>
            <a:off x="2258618" y="5810956"/>
            <a:ext cx="1695938" cy="554891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/>
              <a:t>Финални извештај</a:t>
            </a:r>
            <a:endParaRPr lang="en-US" sz="1600" b="1" dirty="0"/>
          </a:p>
        </p:txBody>
      </p:sp>
      <p:sp>
        <p:nvSpPr>
          <p:cNvPr id="21" name="Rectangle 20"/>
          <p:cNvSpPr/>
          <p:nvPr/>
        </p:nvSpPr>
        <p:spPr>
          <a:xfrm>
            <a:off x="5251911" y="5810956"/>
            <a:ext cx="1625600" cy="554891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/>
              <a:t>Акциони план</a:t>
            </a:r>
            <a:endParaRPr lang="en-US" sz="16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958458" y="5313872"/>
            <a:ext cx="1231740" cy="669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978812" y="6150925"/>
            <a:ext cx="121138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061758" y="3159627"/>
            <a:ext cx="4" cy="27432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75878" y="3828657"/>
            <a:ext cx="0" cy="32433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145666" y="4553344"/>
            <a:ext cx="0" cy="32433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985816" y="5162279"/>
            <a:ext cx="121138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2"/>
          </p:cNvCxnSpPr>
          <p:nvPr/>
        </p:nvCxnSpPr>
        <p:spPr>
          <a:xfrm flipH="1">
            <a:off x="3096884" y="1935265"/>
            <a:ext cx="1311214" cy="37661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575878" y="1933776"/>
            <a:ext cx="1434124" cy="37692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3103309" y="3154023"/>
            <a:ext cx="4" cy="27432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11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Упитници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73038" indent="-173038"/>
            <a:r>
              <a:rPr lang="sr-Cyrl-RS" sz="2400" dirty="0" smtClean="0">
                <a:solidFill>
                  <a:schemeClr val="tx1"/>
                </a:solidFill>
              </a:rPr>
              <a:t>Упитник </a:t>
            </a:r>
            <a:r>
              <a:rPr lang="en-US" sz="2400" dirty="0">
                <a:solidFill>
                  <a:schemeClr val="tx1"/>
                </a:solidFill>
              </a:rPr>
              <a:t>o </a:t>
            </a:r>
            <a:r>
              <a:rPr lang="ru-RU" sz="2400" dirty="0">
                <a:solidFill>
                  <a:schemeClr val="tx1"/>
                </a:solidFill>
              </a:rPr>
              <a:t>усклађености одређене државне статистичке институције са свим принципима Кодекса праксе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Font typeface="Arial" charset="0"/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 marL="173038" indent="-173038"/>
            <a:r>
              <a:rPr lang="sr-Cyrl-RS" sz="2400" dirty="0">
                <a:solidFill>
                  <a:schemeClr val="tx1"/>
                </a:solidFill>
              </a:rPr>
              <a:t>Упитник о координацији унутар националног статистичког система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Font typeface="Arial" charset="0"/>
              <a:buNone/>
            </a:pPr>
            <a:endParaRPr lang="sr-Cyrl-RS" sz="2400" dirty="0">
              <a:solidFill>
                <a:schemeClr val="tx1"/>
              </a:solidFill>
            </a:endParaRPr>
          </a:p>
          <a:p>
            <a:pPr marL="173038" indent="-173038"/>
            <a:r>
              <a:rPr lang="sr-Cyrl-RS" sz="2400" dirty="0">
                <a:solidFill>
                  <a:schemeClr val="tx1"/>
                </a:solidFill>
              </a:rPr>
              <a:t>Упитник </a:t>
            </a:r>
            <a:r>
              <a:rPr lang="en-US" sz="2400" dirty="0">
                <a:solidFill>
                  <a:schemeClr val="tx1"/>
                </a:solidFill>
              </a:rPr>
              <a:t>o </a:t>
            </a:r>
            <a:r>
              <a:rPr lang="ru-RU" sz="2400" dirty="0">
                <a:solidFill>
                  <a:schemeClr val="tx1"/>
                </a:solidFill>
              </a:rPr>
              <a:t>усклађености одређене државне статистичке институције са свим принципима Кодекса </a:t>
            </a:r>
            <a:r>
              <a:rPr lang="sr-Cyrl-RS" sz="2400" dirty="0">
                <a:solidFill>
                  <a:schemeClr val="tx1"/>
                </a:solidFill>
              </a:rPr>
              <a:t>који попуњавају два произвођача званичне статистик</a:t>
            </a:r>
            <a:r>
              <a:rPr lang="en-US" sz="2400" dirty="0">
                <a:solidFill>
                  <a:schemeClr val="tx1"/>
                </a:solidFill>
              </a:rPr>
              <a:t>e</a:t>
            </a:r>
            <a:r>
              <a:rPr lang="sr-Cyrl-RS" sz="2400" dirty="0">
                <a:solidFill>
                  <a:schemeClr val="tx1"/>
                </a:solidFill>
              </a:rPr>
              <a:t> (Народна Банка Србије и Институт за јавно здравље Србије ’’др Милан Јовановић Батут’’)</a:t>
            </a:r>
          </a:p>
        </p:txBody>
      </p:sp>
    </p:spTree>
    <p:extLst>
      <p:ext uri="{BB962C8B-B14F-4D97-AF65-F5344CB8AC3E}">
        <p14:creationId xmlns:p14="http://schemas.microsoft.com/office/powerpoint/2010/main" val="104227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Документација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0332" y="1280160"/>
            <a:ext cx="8479766" cy="5166360"/>
          </a:xfrm>
        </p:spPr>
        <p:txBody>
          <a:bodyPr lIns="0" spcCol="182880">
            <a:noAutofit/>
          </a:bodyPr>
          <a:lstStyle/>
          <a:p>
            <a:pPr marL="0" indent="0">
              <a:buNone/>
            </a:pPr>
            <a:endParaRPr lang="sr-Cyrl-RS" dirty="0">
              <a:ea typeface="Calibri"/>
              <a:cs typeface="Times New Roman"/>
            </a:endParaRPr>
          </a:p>
          <a:p>
            <a:pPr lvl="0"/>
            <a:r>
              <a:rPr lang="sr-Latn-RS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  <a:ea typeface="Calibri"/>
                <a:cs typeface="Times New Roman"/>
              </a:rPr>
              <a:t>Опис </a:t>
            </a:r>
            <a:r>
              <a:rPr lang="sr-Cyrl-RS" sz="2800" dirty="0">
                <a:solidFill>
                  <a:schemeClr val="tx1"/>
                </a:solidFill>
                <a:ea typeface="Calibri"/>
                <a:cs typeface="Times New Roman"/>
              </a:rPr>
              <a:t>РЗС-а и националног статистичког система</a:t>
            </a:r>
          </a:p>
          <a:p>
            <a:r>
              <a:rPr lang="sr-Latn-RS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  <a:ea typeface="Calibri"/>
                <a:cs typeface="Times New Roman"/>
              </a:rPr>
              <a:t>Опис </a:t>
            </a:r>
            <a:r>
              <a:rPr lang="sr-Cyrl-RS" sz="2800" dirty="0">
                <a:solidFill>
                  <a:schemeClr val="tx1"/>
                </a:solidFill>
                <a:ea typeface="Calibri"/>
                <a:cs typeface="Times New Roman"/>
              </a:rPr>
              <a:t>Статистичког савета</a:t>
            </a:r>
          </a:p>
          <a:p>
            <a:r>
              <a:rPr lang="sr-Latn-RS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  <a:ea typeface="Calibri"/>
                <a:cs typeface="Times New Roman"/>
              </a:rPr>
              <a:t>Закони</a:t>
            </a:r>
            <a:endParaRPr lang="sr-Cyrl-RS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sr-Latn-RS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  <a:ea typeface="Calibri"/>
                <a:cs typeface="Times New Roman"/>
              </a:rPr>
              <a:t>Стратегије</a:t>
            </a:r>
            <a:endParaRPr lang="sr-Cyrl-RS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sr-Latn-RS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  <a:ea typeface="Calibri"/>
                <a:cs typeface="Times New Roman"/>
              </a:rPr>
              <a:t>Политике</a:t>
            </a:r>
            <a:endParaRPr lang="sr-Cyrl-RS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sr-Latn-RS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  <a:ea typeface="Calibri"/>
                <a:cs typeface="Times New Roman"/>
              </a:rPr>
              <a:t>Процедуре</a:t>
            </a:r>
            <a:endParaRPr lang="sr-Cyrl-RS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sr-Latn-RS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  <a:ea typeface="Calibri"/>
                <a:cs typeface="Times New Roman"/>
              </a:rPr>
              <a:t>Правилници</a:t>
            </a:r>
            <a:endParaRPr lang="sr-Cyrl-RS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sr-Cyrl-RS" dirty="0" smtClean="0">
              <a:ea typeface="Calibri"/>
              <a:cs typeface="Times New Roman"/>
            </a:endParaRPr>
          </a:p>
          <a:p>
            <a:pPr marL="0" indent="0">
              <a:buNone/>
            </a:pPr>
            <a:endParaRPr lang="sr-Cyrl-RS" dirty="0" smtClean="0">
              <a:ea typeface="Calibri"/>
              <a:cs typeface="Times New Roman"/>
            </a:endParaRPr>
          </a:p>
          <a:p>
            <a:endParaRPr lang="sr-Cyrl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3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Посета </a:t>
            </a:r>
            <a:r>
              <a:rPr lang="sr-Latn-RS" sz="3200" dirty="0"/>
              <a:t>Peer </a:t>
            </a:r>
            <a:r>
              <a:rPr lang="sr-Latn-RS" sz="3200" dirty="0" smtClean="0"/>
              <a:t>Review</a:t>
            </a:r>
            <a:r>
              <a:rPr lang="sr-Cyrl-RS" sz="3200" dirty="0" smtClean="0"/>
              <a:t> тима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sr-Latn-RS" sz="28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ea typeface="Calibri"/>
                <a:cs typeface="Times New Roman"/>
              </a:rPr>
              <a:t>Преглед </a:t>
            </a:r>
            <a:r>
              <a:rPr lang="ru-RU" sz="2800" dirty="0">
                <a:solidFill>
                  <a:schemeClr val="tx1"/>
                </a:solidFill>
                <a:ea typeface="Calibri"/>
                <a:cs typeface="Times New Roman"/>
              </a:rPr>
              <a:t>свих 15 принципа </a:t>
            </a:r>
            <a:endParaRPr lang="sr-Latn-RS" sz="28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ru-RU" sz="2800" dirty="0">
                <a:solidFill>
                  <a:schemeClr val="tx1"/>
                </a:solidFill>
                <a:ea typeface="Calibri"/>
                <a:cs typeface="Times New Roman"/>
              </a:rPr>
              <a:t> Индентификација и фокус на посебна питања</a:t>
            </a:r>
          </a:p>
          <a:p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ru-RU" sz="2800" dirty="0">
                <a:solidFill>
                  <a:schemeClr val="tx1"/>
                </a:solidFill>
                <a:ea typeface="Calibri"/>
                <a:cs typeface="Times New Roman"/>
              </a:rPr>
              <a:t> Детаљнији преглед координационе улоге</a:t>
            </a:r>
          </a:p>
          <a:p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561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3_Podloga za prezentaciju na srpskom">
  <a:themeElements>
    <a:clrScheme name="RZS_20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AA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1E14C0BE-020F-4F98-8237-6DED4F68F6A8}" vid="{3DB0E190-2A23-4954-BD8E-38BC0A14A4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03_Podloga za prezentaciju na srpskom</Template>
  <TotalTime>565</TotalTime>
  <Words>439</Words>
  <Application>Microsoft Office PowerPoint</Application>
  <PresentationFormat>On-screen Show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03_Podloga za prezentaciju na srpskom</vt:lpstr>
      <vt:lpstr>Peer Review</vt:lpstr>
      <vt:lpstr>Peer Review</vt:lpstr>
      <vt:lpstr>Циљ Peer Review-а</vt:lpstr>
      <vt:lpstr>Кодекс праксе европске статистике</vt:lpstr>
      <vt:lpstr>Фазе Peer Review-а</vt:lpstr>
      <vt:lpstr>Шематски приказ </vt:lpstr>
      <vt:lpstr>Упитници</vt:lpstr>
      <vt:lpstr>Документација</vt:lpstr>
      <vt:lpstr>Посета Peer Review тима</vt:lpstr>
      <vt:lpstr>Посета Peer Review тима</vt:lpstr>
      <vt:lpstr>Изазови</vt:lpstr>
      <vt:lpstr>Користи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Pavlovic</dc:creator>
  <cp:lastModifiedBy>Kristina Pavlovic</cp:lastModifiedBy>
  <cp:revision>98</cp:revision>
  <dcterms:created xsi:type="dcterms:W3CDTF">2015-10-08T07:39:48Z</dcterms:created>
  <dcterms:modified xsi:type="dcterms:W3CDTF">2017-11-09T05:30:46Z</dcterms:modified>
</cp:coreProperties>
</file>