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22" r:id="rId4"/>
    <p:sldId id="321" r:id="rId5"/>
    <p:sldId id="323" r:id="rId6"/>
    <p:sldId id="324" r:id="rId7"/>
    <p:sldId id="319" r:id="rId8"/>
    <p:sldId id="320" r:id="rId9"/>
    <p:sldId id="300" r:id="rId10"/>
    <p:sldId id="310" r:id="rId11"/>
    <p:sldId id="313" r:id="rId12"/>
    <p:sldId id="314" r:id="rId13"/>
    <p:sldId id="315" r:id="rId14"/>
    <p:sldId id="279" r:id="rId15"/>
    <p:sldId id="325" r:id="rId16"/>
    <p:sldId id="292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0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>
        <p:scale>
          <a:sx n="106" d="100"/>
          <a:sy n="106" d="100"/>
        </p:scale>
        <p:origin x="-102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F4571-ADD6-4F63-AE64-C5A8DE15BE54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7C13C-1C2C-41B5-A718-B07B0B234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6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4C945-2D10-487B-A8F3-AADA7FB641E6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18F7F-8CD6-4A5F-AD78-9649083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7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7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1E65-22C9-4B32-B9C9-2F498DA9E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DF39A-E626-4CDE-9906-AC401C51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6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B15AC-FA47-496C-9A2B-A5E13929B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3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465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A6637-A740-4496-B3DC-F8CBFDCD9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7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7F70B-59D6-49BF-B82A-D596A0CD0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8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D1A16-92E3-4170-A3DE-6BF6C8700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7390-2287-4951-A0CA-D6BB33084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7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D4FFA-EB1E-412A-B280-6CBE36AFB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29D59-5864-450F-B689-E93F410C9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4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9E9661-F0ED-4B3E-8FB3-1CBB29E00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panose="020B0604020202020204" pitchFamily="34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rzs.stat.gov.rs/WebSite/userFiles/file/O%20nama/kvalitet/Politika%20kvaliteta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ebrzs.stat.gov.rs/WebSite/userFiles/file/O%20nama/Dokumenti/Opsta%20politika%20revizije%20RZS(1)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ebrzs.stat.gov.rs/WebSite/userFiles/file/O%20nama/Dokumenti/Politika%20objavljivanja_septembar_2016%20+%20bkorekt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ebrzs.stat.gov.rs/WebSite/userFiles/file/O%20nama/Dokumenti/Politika%20diseminacij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ragica.obradovic@stat.gov.rs" TargetMode="External"/><Relationship Id="rId2" Type="http://schemas.openxmlformats.org/officeDocument/2006/relationships/hyperlink" Target="mailto:veselinka.skiljevic@stat.gov.r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17812"/>
            <a:ext cx="7745413" cy="359484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Cyrl-RS" b="1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en-US" b="1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Састанак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одговорних произвођача званичне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статистике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Стратешки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правци развоја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система званичне статистике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sz="24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у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Републици Србији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en-US" sz="2800" b="1" i="1" dirty="0" smtClean="0">
                <a:solidFill>
                  <a:srgbClr val="002060"/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sz="2800" b="1" i="1" dirty="0" smtClean="0">
                <a:solidFill>
                  <a:srgbClr val="002060"/>
                </a:solidFill>
                <a:effectLst/>
                <a:cs typeface="Arial" panose="020B0604020202020204" pitchFamily="34" charset="0"/>
              </a:rPr>
            </a:br>
            <a:r>
              <a:rPr lang="en-US" sz="2800" b="1" i="1" dirty="0">
                <a:solidFill>
                  <a:srgbClr val="002060"/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sz="2800" b="1" i="1" dirty="0">
                <a:solidFill>
                  <a:srgbClr val="002060"/>
                </a:solidFill>
                <a:effectLst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sr-Cyrl-RS" sz="1800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Београд,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13</a:t>
            </a:r>
            <a:r>
              <a:rPr lang="sr-Cyrl-RS" sz="1800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. новембар 2017.</a:t>
            </a:r>
            <a:br>
              <a:rPr lang="sr-Cyrl-RS" sz="1800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endParaRPr lang="en-US" sz="1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809750" y="4343400"/>
            <a:ext cx="5981700" cy="1725706"/>
          </a:xfrm>
        </p:spPr>
        <p:txBody>
          <a:bodyPr>
            <a:normAutofit/>
          </a:bodyPr>
          <a:lstStyle/>
          <a:p>
            <a:endParaRPr lang="sr-Cyrl-RS" altLang="en-US" sz="2000" b="1" dirty="0" smtClean="0">
              <a:solidFill>
                <a:srgbClr val="4272CA"/>
              </a:solidFill>
              <a:ea typeface="+mj-ea"/>
              <a:cs typeface="Arial" panose="020B0604020202020204" pitchFamily="34" charset="0"/>
            </a:endParaRPr>
          </a:p>
          <a:p>
            <a:endParaRPr lang="sr-Cyrl-RS" altLang="en-US" sz="2000" b="1" dirty="0">
              <a:solidFill>
                <a:srgbClr val="4272CA"/>
              </a:solidFill>
              <a:ea typeface="+mj-ea"/>
              <a:cs typeface="Arial" panose="020B0604020202020204" pitchFamily="34" charset="0"/>
            </a:endParaRPr>
          </a:p>
          <a:p>
            <a:endParaRPr lang="en-US" altLang="en-US" sz="2000" b="1" dirty="0" smtClean="0">
              <a:solidFill>
                <a:schemeClr val="accent1">
                  <a:lumMod val="50000"/>
                </a:schemeClr>
              </a:solidFill>
              <a:ea typeface="+mj-ea"/>
              <a:cs typeface="Arial" panose="020B0604020202020204" pitchFamily="34" charset="0"/>
            </a:endParaRPr>
          </a:p>
          <a:p>
            <a:r>
              <a:rPr lang="sr-Cyrl-RS" altLang="en-US" sz="1800" b="1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Arial" panose="020B0604020202020204" pitchFamily="34" charset="0"/>
              </a:rPr>
              <a:t>Веселинка </a:t>
            </a:r>
            <a:r>
              <a:rPr lang="sr-Cyrl-RS" altLang="en-US" sz="1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Arial" panose="020B0604020202020204" pitchFamily="34" charset="0"/>
              </a:rPr>
              <a:t>Шкиљевић</a:t>
            </a:r>
            <a:endParaRPr lang="en-US" altLang="en-US" sz="1800" b="1" dirty="0">
              <a:solidFill>
                <a:schemeClr val="accent1">
                  <a:lumMod val="50000"/>
                </a:schemeClr>
              </a:solidFill>
              <a:ea typeface="+mj-ea"/>
              <a:cs typeface="Arial" panose="020B0604020202020204" pitchFamily="34" charset="0"/>
            </a:endParaRPr>
          </a:p>
          <a:p>
            <a:r>
              <a:rPr lang="sr-Cyrl-RS" altLang="en-US" sz="1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Arial" panose="020B0604020202020204" pitchFamily="34" charset="0"/>
              </a:rPr>
              <a:t>Драгица Обрадовић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48871"/>
            <a:ext cx="8686800" cy="5397967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endParaRPr lang="en-US" dirty="0" smtClean="0"/>
          </a:p>
          <a:p>
            <a:pPr algn="just"/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Развојем и имплементацијом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система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оцењивања и мерења квалитета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самооцењивања, интерног и екстерног оцењивања, омогућиће се реално сагледавање стања и одређивање остварљивих циљева за унапређење квалитета. </a:t>
            </a: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 Принципи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политике квалитета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су: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Оријентисаност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ка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корисницима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Квалитет статистичких производа и процеса</a:t>
            </a:r>
            <a:r>
              <a:rPr lang="ru-RU" dirty="0"/>
              <a:t> </a:t>
            </a:r>
            <a:endParaRPr lang="ru-RU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Јачање сарадње са даваоцима података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Професионални развој и задовољство запослених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2"/>
              </a:rPr>
              <a:t>http://webrzs.stat.gov.rs/WebSite/userFiles/file/O%20nama/kvalitet/Politika%20kvaliteta.pdf</a:t>
            </a:r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algn="just"/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sr-Cyrl-RS" dirty="0"/>
          </a:p>
          <a:p>
            <a:pPr marL="257175" lvl="1" indent="0"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 Политика квалитета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48871"/>
            <a:ext cx="8686800" cy="5397967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endParaRPr lang="en-US" dirty="0" smtClean="0"/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Општа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политика ревизије представља заједничку </a:t>
            </a:r>
            <a:r>
              <a:rPr lang="ru-RU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процедуру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произвођача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статистике за корекцију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публикованих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статистичких података.</a:t>
            </a:r>
          </a:p>
          <a:p>
            <a:pPr mar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Ревизија, дефинисана у најширем смислу, јесте било која промена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вредности објављених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статистичких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података.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Ревизије пружају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могућност да се у већ објављене статистичке податке укључе нове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прецизније информације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када постану доступне, и на тај начин побољшају претходне процене,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без увођења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прекида у временским серијама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2"/>
              </a:rPr>
              <a:t>http://webrzs.stat.gov.rs/WebSite/userFiles/file/O%20nama/Dokumenti/Opsta%20politika%20revizije%20RZS(1).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  <a:hlinkClick r:id="rId2"/>
              </a:rPr>
              <a:t>pdf</a:t>
            </a: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algn="just"/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sr-Cyrl-RS" dirty="0"/>
          </a:p>
          <a:p>
            <a:pPr marL="257175" lvl="1" indent="0"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 Политика ревизије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48871"/>
            <a:ext cx="8686800" cy="539796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endParaRPr lang="sr-Cyrl-RS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Доступност података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Резултати званичне статистике доступни су истовремено свим корисницима под једнаким условима, и било какав привилегован приступ од стране спољних корисника, пре њиховог објављивања, није могућ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algn="just"/>
            <a:endParaRPr lang="ru-RU" i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sr-Cyrl-RS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Календар и време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објављивања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Одговорни произвођачи званичне статистике одржавају ажуран и јавности доступан Календар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објављивања. </a:t>
            </a:r>
          </a:p>
          <a:p>
            <a:pPr marL="0" indent="0" algn="just">
              <a:buNone/>
            </a:pPr>
            <a:endParaRPr lang="ru-RU" i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sr-Cyrl-RS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Презентација и објављивање података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Произвођачи званичне статистике на непристрасној основи треба да представе статистичке податке у виду коментара, табела и графикона и да се корисницима пруже смислена поређења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података</a:t>
            </a:r>
          </a:p>
          <a:p>
            <a:pPr marL="0" indent="0" algn="just">
              <a:buNone/>
            </a:pPr>
            <a:endParaRPr lang="sr-Cyrl-RS" i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http://webrzs.stat.gov.rs/WebSite/userFiles/file/O%20nama/Dokumenti/Politika%20objavljivanja_septembar_2016%20+%</a:t>
            </a:r>
            <a:r>
              <a:rPr lang="en-US" dirty="0" smtClean="0">
                <a:hlinkClick r:id="rId2"/>
              </a:rPr>
              <a:t>20bkorekt.docx</a:t>
            </a:r>
            <a:endParaRPr lang="sr-Cyrl-R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algn="just"/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sr-Cyrl-RS" dirty="0"/>
          </a:p>
          <a:p>
            <a:pPr marL="257175" lvl="1" indent="0"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 Политика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објављивања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138953" y="1201271"/>
            <a:ext cx="8686800" cy="5397967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Подаци званичне статистике су јавно добро и доступни су свима под једнаким условима.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                  Главни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принципи и смернице политике дисеминације: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Професионална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независност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Непристрасност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објективност      </a:t>
            </a:r>
            <a:r>
              <a:rPr lang="sr-Cyrl-CS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endParaRPr lang="en-US" i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sr-Cyrl-RS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Доступност и разумљивост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Поверљивост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sr-Cyrl-RS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Оријентисаност ка корисницима.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sr-Cyrl-RS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Танспарентност и тачност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sr-Cyrl-RS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Бесплатно давање </a:t>
            </a:r>
            <a:r>
              <a:rPr lang="sr-Cyrl-RS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података</a:t>
            </a:r>
          </a:p>
          <a:p>
            <a:pPr marL="0" indent="0" algn="just">
              <a:buNone/>
            </a:pPr>
            <a:endParaRPr lang="sr-Cyrl-RS" i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i="1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i="1" dirty="0" smtClean="0">
                <a:solidFill>
                  <a:schemeClr val="tx1"/>
                </a:solidFill>
                <a:hlinkClick r:id="rId2"/>
              </a:rPr>
              <a:t>webrzs.stat.gov.rs/WebSite/userFiles/file/O%20nama/Dokumenti/Politika%20diseminacije.pdf</a:t>
            </a:r>
            <a:endParaRPr lang="sr-Cyrl-RS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Cyrl-RS" i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 Политика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дисеминације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57835"/>
            <a:ext cx="8686800" cy="53890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marL="0" lvl="0" indent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За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реализацију стратешких праваца развоја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званичне статистике, неопходна је: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Интензивнија координација статистичког система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Формирање Комитета (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координационог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тела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 произвођача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званичне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статистике;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Хармонизација – усаглашавање са ЕСС;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Примена статистичких стандарда (станд. методологије, појмови, класификације, номенклатуре, процедуре за обрачун ст. показатеља);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Унапређење стручних и кадровских ресурса;</a:t>
            </a: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sr-Cyrl-RS" dirty="0" smtClean="0"/>
          </a:p>
          <a:p>
            <a:pPr>
              <a:buFont typeface="Wingdings" panose="05000000000000000000" pitchFamily="2" charset="2"/>
              <a:buChar char="§"/>
            </a:pPr>
            <a:endParaRPr lang="sr-Cyrl-RS" dirty="0"/>
          </a:p>
          <a:p>
            <a:pPr>
              <a:buFont typeface="Wingdings" panose="05000000000000000000" pitchFamily="2" charset="2"/>
              <a:buChar char="§"/>
            </a:pPr>
            <a:endParaRPr lang="sr-Cyrl-RS" dirty="0" smtClean="0"/>
          </a:p>
          <a:p>
            <a:pPr>
              <a:buFont typeface="Wingdings" panose="05000000000000000000" pitchFamily="2" charset="2"/>
              <a:buChar char="§"/>
            </a:pPr>
            <a:endParaRPr lang="sr-Cyrl-RS" dirty="0" smtClean="0"/>
          </a:p>
          <a:p>
            <a:pPr marL="514350" lvl="4" indent="0" algn="just">
              <a:spcBef>
                <a:spcPts val="563"/>
              </a:spcBef>
              <a:buNone/>
            </a:pPr>
            <a:endParaRPr lang="sr-Cyrl-RS" strike="sngStrike" dirty="0"/>
          </a:p>
          <a:p>
            <a:pPr marL="514350" lvl="2" indent="0">
              <a:buNone/>
            </a:pPr>
            <a:r>
              <a:rPr lang="ru-RU" dirty="0"/>
              <a:t> </a:t>
            </a:r>
            <a:endParaRPr lang="sr-Cyrl-RS" dirty="0"/>
          </a:p>
          <a:p>
            <a:pPr marL="514350" lvl="2" indent="0">
              <a:buNone/>
            </a:pPr>
            <a:endParaRPr lang="sr-Cyrl-RS" dirty="0"/>
          </a:p>
          <a:p>
            <a:pPr marL="514350" lvl="2" indent="0">
              <a:buNone/>
            </a:pPr>
            <a:endParaRPr lang="sr-Cyrl-RS" dirty="0"/>
          </a:p>
          <a:p>
            <a:pPr marL="514350" lvl="2" indent="0">
              <a:buNone/>
            </a:pPr>
            <a:endParaRPr lang="sr-Cyrl-RS" dirty="0"/>
          </a:p>
          <a:p>
            <a:pPr lvl="1" algn="just">
              <a:buFont typeface="Wingdings" panose="05000000000000000000" pitchFamily="2" charset="2"/>
              <a:buChar char="q"/>
            </a:pPr>
            <a:endParaRPr lang="sr-Cyrl-RS" dirty="0" smtClean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257175" lvl="1" indent="0"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Cyrl-RS" sz="2400" dirty="0" smtClean="0">
                <a:solidFill>
                  <a:schemeClr val="accent1">
                    <a:lumMod val="50000"/>
                  </a:schemeClr>
                </a:solidFill>
              </a:rPr>
              <a:t>Закључак/1 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57835"/>
            <a:ext cx="8686800" cy="53890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Израда годишњег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петогодишњег извештаја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 имплементацији статистичког плана у оквиру  статистичког система Републике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Србије;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Израда заједничког календара објављивања резултата званичне статистике (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</a:rPr>
              <a:t>члан 40  ЗЗС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Организовање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обука у оквиру  статистичког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система;</a:t>
            </a:r>
          </a:p>
          <a:p>
            <a:pPr lvl="0" algn="just">
              <a:buFont typeface="Wingdings" panose="05000000000000000000" pitchFamily="2" charset="2"/>
              <a:buChar char="ü"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Организовање интернет странице за систем званичне статистике, која би садржала линкове према свим одговорним произвођачима званичне статистике (публикације и базе података, методологије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ревизије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података,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класификације), као и  заједнички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календар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објављивања публикација.</a:t>
            </a:r>
            <a:endParaRPr lang="sr-Cyrl-RS" strike="sngStrik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sr-Cyrl-RS" dirty="0" smtClean="0"/>
          </a:p>
          <a:p>
            <a:pPr>
              <a:buFont typeface="Wingdings" panose="05000000000000000000" pitchFamily="2" charset="2"/>
              <a:buChar char="§"/>
            </a:pPr>
            <a:endParaRPr lang="sr-Cyrl-RS" dirty="0"/>
          </a:p>
          <a:p>
            <a:pPr>
              <a:buFont typeface="Wingdings" panose="05000000000000000000" pitchFamily="2" charset="2"/>
              <a:buChar char="§"/>
            </a:pPr>
            <a:endParaRPr lang="sr-Cyrl-RS" dirty="0" smtClean="0"/>
          </a:p>
          <a:p>
            <a:pPr>
              <a:buFont typeface="Wingdings" panose="05000000000000000000" pitchFamily="2" charset="2"/>
              <a:buChar char="§"/>
            </a:pPr>
            <a:endParaRPr lang="sr-Cyrl-RS" dirty="0" smtClean="0"/>
          </a:p>
          <a:p>
            <a:pPr marL="514350" lvl="4" indent="0" algn="just">
              <a:spcBef>
                <a:spcPts val="563"/>
              </a:spcBef>
              <a:buNone/>
            </a:pPr>
            <a:endParaRPr lang="sr-Cyrl-RS" strike="sngStrike" dirty="0"/>
          </a:p>
          <a:p>
            <a:pPr marL="514350" lvl="2" indent="0">
              <a:buNone/>
            </a:pPr>
            <a:r>
              <a:rPr lang="ru-RU" dirty="0"/>
              <a:t> </a:t>
            </a:r>
            <a:endParaRPr lang="sr-Cyrl-RS" dirty="0"/>
          </a:p>
          <a:p>
            <a:pPr marL="514350" lvl="2" indent="0">
              <a:buNone/>
            </a:pPr>
            <a:endParaRPr lang="sr-Cyrl-RS" dirty="0"/>
          </a:p>
          <a:p>
            <a:pPr marL="514350" lvl="2" indent="0">
              <a:buNone/>
            </a:pPr>
            <a:endParaRPr lang="sr-Cyrl-RS" dirty="0"/>
          </a:p>
          <a:p>
            <a:pPr marL="514350" lvl="2" indent="0">
              <a:buNone/>
            </a:pPr>
            <a:endParaRPr lang="sr-Cyrl-RS" dirty="0"/>
          </a:p>
          <a:p>
            <a:pPr lvl="1" algn="just">
              <a:buFont typeface="Wingdings" panose="05000000000000000000" pitchFamily="2" charset="2"/>
              <a:buChar char="q"/>
            </a:pPr>
            <a:endParaRPr lang="sr-Cyrl-RS" dirty="0" smtClean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257175" lvl="1" indent="0"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Cyrl-RS" sz="2400" dirty="0" smtClean="0">
                <a:solidFill>
                  <a:schemeClr val="accent1">
                    <a:lumMod val="50000"/>
                  </a:schemeClr>
                </a:solidFill>
              </a:rPr>
              <a:t>Закључак/2 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r-Cyrl-RS" dirty="0" smtClean="0"/>
          </a:p>
          <a:p>
            <a:endParaRPr lang="sr-Cyrl-RS" dirty="0" smtClean="0">
              <a:solidFill>
                <a:schemeClr val="accent5"/>
              </a:solidFill>
            </a:endParaRPr>
          </a:p>
          <a:p>
            <a:endParaRPr lang="sr-Cyrl-RS" dirty="0" smtClean="0"/>
          </a:p>
          <a:p>
            <a:pPr marL="0" indent="0" algn="ctr">
              <a:buNone/>
            </a:pP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Хвала на пажњи</a:t>
            </a:r>
            <a:r>
              <a:rPr lang="sr-Cyrl-RS" sz="3600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pPr marL="0" indent="0" algn="ctr">
              <a:buNone/>
            </a:pPr>
            <a:endParaRPr lang="sr-Cyrl-RS" sz="4000" dirty="0" smtClean="0"/>
          </a:p>
          <a:p>
            <a:pPr marL="0" indent="0" algn="ctr">
              <a:buNone/>
            </a:pPr>
            <a:endParaRPr lang="sr-Cyrl-RS" sz="2400" dirty="0" smtClean="0"/>
          </a:p>
          <a:p>
            <a:pPr marL="0" indent="0" algn="ctr">
              <a:buNone/>
            </a:pPr>
            <a:endParaRPr lang="sr-Cyrl-RS" sz="2400" dirty="0"/>
          </a:p>
          <a:p>
            <a:pPr marL="0" indent="0" algn="r">
              <a:buNone/>
            </a:pPr>
            <a:r>
              <a:rPr lang="sr-Latn-RS" sz="1600" u="sng" dirty="0" smtClean="0">
                <a:solidFill>
                  <a:srgbClr val="0070C0"/>
                </a:solidFill>
                <a:hlinkClick r:id="rId2"/>
              </a:rPr>
              <a:t>veselinka.skiljevic@stat.gov.rs</a:t>
            </a:r>
            <a:endParaRPr lang="sr-Cyrl-RS" sz="1600" u="sng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sr-Latn-RS" sz="1600" u="sng" dirty="0" smtClean="0">
                <a:solidFill>
                  <a:srgbClr val="0070C0"/>
                </a:solidFill>
                <a:hlinkClick r:id="rId3"/>
              </a:rPr>
              <a:t>dragica.obradovic@stat.gov.rs</a:t>
            </a:r>
            <a:endParaRPr lang="sr-Cyrl-RS" sz="1600" u="sng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sr-Latn-RS" sz="2400" dirty="0" smtClean="0"/>
              <a:t> </a:t>
            </a:r>
            <a:endParaRPr lang="sr-Cyrl-RS" sz="2400" dirty="0"/>
          </a:p>
          <a:p>
            <a:pPr marL="0" indent="0" algn="ctr">
              <a:buNone/>
            </a:pPr>
            <a:endParaRPr lang="sr-Latn-RS" sz="2400" dirty="0" smtClean="0"/>
          </a:p>
          <a:p>
            <a:pPr marL="0" indent="0" algn="ctr">
              <a:buNone/>
            </a:pPr>
            <a:endParaRPr lang="sr-Latn-RS" sz="4000" dirty="0"/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950259"/>
            <a:ext cx="8686800" cy="549657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</a:t>
            </a:r>
            <a:r>
              <a:rPr lang="sr-Cyrl-CS" dirty="0"/>
              <a:t>	</a:t>
            </a:r>
            <a:endParaRPr lang="en-US" dirty="0" smtClean="0"/>
          </a:p>
          <a:p>
            <a:pPr marL="0" indent="0"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Најважнији задатак званичне статистике јесте да пружи реалну слику друштвених и економских кретања у земљи и да обезбеди поуздану основу за анализу и доношење одлука на разним нивоима друштва, од државне управе и других институција, преко пословних субјеката, све до заинтересованих грађана.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Званична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статистика као систем, може да  се дефинише као минимум квантитативних показатеља (индикатора)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добијених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основу јединствених методологија,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дефиниција, класификација и организације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истраживања на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бази јединственог  програма и плана статистичких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истраживања.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Систем званичне статистике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6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887506"/>
            <a:ext cx="8686800" cy="555933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 </a:t>
            </a:r>
            <a:r>
              <a:rPr lang="sr-Cyrl-C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    </a:t>
            </a:r>
            <a:r>
              <a:rPr lang="sr-Cyrl-C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Развој система званичне статистике и усаглашавање</a:t>
            </a:r>
            <a:r>
              <a:rPr lang="vi-VN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статистичких стандарда и праксе са међународним стандардима и праксом;</a:t>
            </a:r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Унапређење производње статистичких података уз обезбеђивање високог степена међународне упоредивости резултата;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Унапређење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сарадње и координације унутар система званичне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 Републике Србије;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Јачање поверења у званичну статистику кроз сарадњу са даваоцима и корисницима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података;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Обезбеђивање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одговарајућих кадровских ресурса у систему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статистике. 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Основни стратешки правци развоја званичне статистике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Програм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статистике утврђује оквир за прикупљање, производњу и дисеминацију података и организацију система званичне статистике.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lnSpc>
                <a:spcPts val="2400"/>
              </a:lnSpc>
              <a:spcBef>
                <a:spcPts val="1200"/>
              </a:spcBef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lnSpc>
                <a:spcPts val="2400"/>
              </a:lnSpc>
              <a:spcBef>
                <a:spcPts val="1200"/>
              </a:spcBef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Организација система званичне статистике, као једног сложеног система, дефинисана је Законом о званичној статистици. Законом су уважени сви принципи Кодекаса прксе европске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(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CoP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а њихова примена, као и примена међународних и европских стандарда, је у сталном развоју.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lnSpc>
                <a:spcPts val="2400"/>
              </a:lnSpc>
              <a:spcBef>
                <a:spcPts val="1200"/>
              </a:spcBef>
            </a:pPr>
            <a:endParaRPr 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lnSpc>
                <a:spcPts val="2400"/>
              </a:lnSpc>
              <a:spcBef>
                <a:spcPts val="12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Систем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статистике Републике Србије чине Републички завод за статистику, као главни координатор система,  Народна банка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Србије 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остали одговорни произвођачи званичне статистике наведени 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Програму званичне статистике.</a:t>
            </a:r>
          </a:p>
          <a:p>
            <a:pPr marL="0" indent="0" algn="just">
              <a:lnSpc>
                <a:spcPts val="2400"/>
              </a:lnSpc>
              <a:spcBef>
                <a:spcPts val="1200"/>
              </a:spcBef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C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Програм званичне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статистике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165847" y="1387102"/>
            <a:ext cx="8686800" cy="5167313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Посебн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мест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a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систем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званичне статистике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има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j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у:</a:t>
            </a:r>
          </a:p>
          <a:p>
            <a:pPr lvl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Савет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статистику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1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Комитет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(координационо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тело) произвођача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</a:t>
            </a:r>
            <a:r>
              <a:rPr lang="sr-Cyrl-R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</a:t>
            </a:r>
            <a:endParaRPr lang="sr-Cyrl-RS" sz="20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Савет се бави стратешким питањима, а његова у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лога, у систему званичне статистике Републике Србије,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дефинисана је Законом. 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Савет чине представници министарстава, НБС, ПКС, као и представници научноистраживачких и образовних институција.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Чланове Савета именује Влада на период од пет година.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 Савет за статистику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28600" marR="0" indent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За реализацију стратешких праваца развоја статистичког система, неопходно је формирање </a:t>
            </a:r>
            <a:r>
              <a:rPr lang="sr-Cyrl-RS" u="sng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Комитета </a:t>
            </a:r>
            <a:r>
              <a:rPr lang="sr-Cyrl-RS" u="sng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произвођача </a:t>
            </a:r>
            <a:r>
              <a:rPr lang="sr-Cyrl-RS" u="sng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званичне </a:t>
            </a:r>
            <a:r>
              <a:rPr lang="sr-Cyrl-RS" u="sng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који би требао да унапреди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:</a:t>
            </a:r>
          </a:p>
          <a:p>
            <a:pPr marL="457200" marR="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размен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информација између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свих 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произвођача званичне статистике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457200" marR="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примену међународних принципа и стандарда;</a:t>
            </a:r>
          </a:p>
          <a:p>
            <a:pPr marL="457200" marR="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јачање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позиције званичне статистике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457200" marR="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сарадњу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са корисницима статистичких података;</a:t>
            </a:r>
          </a:p>
          <a:p>
            <a:pPr marL="45720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знања -  иницира обуке  одговорних произвођача званичне статистике;</a:t>
            </a:r>
          </a:p>
          <a:p>
            <a:pPr marL="45720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методологије, садржај база података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извештавање о квалитету;</a:t>
            </a:r>
          </a:p>
          <a:p>
            <a:pPr marL="457200" indent="-2286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разв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ој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ИТ алат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а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званичн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е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статистике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итд. 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/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Координационо тело произвођача званичне статистике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106" y="5294532"/>
            <a:ext cx="1491976" cy="124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156447"/>
            <a:ext cx="8686800" cy="5290391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   </a:t>
            </a:r>
            <a:r>
              <a:rPr lang="sr-Cyrl-RS" i="1" dirty="0" smtClean="0">
                <a:solidFill>
                  <a:schemeClr val="accent1">
                    <a:lumMod val="50000"/>
                  </a:schemeClr>
                </a:solidFill>
              </a:rPr>
              <a:t>Према </a:t>
            </a:r>
            <a:r>
              <a:rPr lang="sr-Cyrl-RS" i="1" dirty="0">
                <a:solidFill>
                  <a:schemeClr val="accent1">
                    <a:lumMod val="50000"/>
                  </a:schemeClr>
                </a:solidFill>
              </a:rPr>
              <a:t>члану 7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Закона о званичној статистици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Републички завод за статистику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је главни произвођач и дисеминатор званичних статистичких податка, као и одговорни стручни носилац, организатор и координатор система званичне статистике у Републици Србији и представља званичну статистику Републике Србије у међународном статистичком систему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Према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члану 3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одговорни произвођач званичне статистике јесте државни орган, односно установа, задужен за прикупљање, израду и објављивање података званичне статистике, у складу с петогодишњим статистичким програмом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Према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члану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29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други одговорни произвођачи званичне статистике сарађују са Заводом када је реч о методологијама статистичких истраживања предвиђених годишњим примењивим планом и, по потреби, обављају консултације са Заводом у вези с методологијама и садржајем база података које они утврђују. </a:t>
            </a: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  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Одговорни произвођачи званичне статистике 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371" y="5406267"/>
            <a:ext cx="1866573" cy="139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4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10670" y="1075766"/>
            <a:ext cx="8686800" cy="546072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r-Cyrl-CS" dirty="0"/>
              <a:t>	</a:t>
            </a:r>
            <a:endParaRPr lang="sr-Cyrl-C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</a:rPr>
              <a:t>Произвођачи </a:t>
            </a:r>
            <a:r>
              <a:rPr lang="sr-Cyrl-RS" b="1" dirty="0">
                <a:solidFill>
                  <a:schemeClr val="accent1">
                    <a:lumMod val="50000"/>
                  </a:schemeClr>
                </a:solidFill>
              </a:rPr>
              <a:t>званичне </a:t>
            </a:r>
            <a:r>
              <a:rPr lang="sr-Cyrl-RS" b="1" dirty="0" smtClean="0">
                <a:solidFill>
                  <a:schemeClr val="accent1">
                    <a:lumMod val="50000"/>
                  </a:schemeClr>
                </a:solidFill>
              </a:rPr>
              <a:t>статистике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  су одговорни за:</a:t>
            </a:r>
          </a:p>
          <a:p>
            <a:pPr marL="0" indent="0" algn="just">
              <a:spcBef>
                <a:spcPts val="600"/>
              </a:spcBef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 производњу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специфичних статистичких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података, у области њихове законски дефинисане надлежности, наведених у програму званичне статистике.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статистичке методологије у својој надлежности у складу </a:t>
            </a:r>
            <a:r>
              <a:rPr lang="sr-Cyrl-RS" dirty="0">
                <a:solidFill>
                  <a:schemeClr val="accent1">
                    <a:lumMod val="50000"/>
                  </a:schemeClr>
                </a:solidFill>
              </a:rPr>
              <a:t>са </a:t>
            </a: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националним потребама и/или са међународним стандардима.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r-Cyrl-R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r-Cyrl-RS" dirty="0" smtClean="0">
                <a:solidFill>
                  <a:schemeClr val="accent1">
                    <a:lumMod val="50000"/>
                  </a:schemeClr>
                </a:solidFill>
              </a:rPr>
              <a:t>финални статистички производ у њиховој надлежности, укључујући публиковање. 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sr-Cyrl-R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	</a:t>
            </a:r>
            <a:r>
              <a:rPr lang="ru-RU" dirty="0" smtClean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Одговорни произвођачи званичне статистике 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48871"/>
            <a:ext cx="8686800" cy="5397967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У процесу усаглашавања са Европским статистичким системом (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ЕСС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 и Кодексом праксе европске статистике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CoP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,  РЗС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је усвојио политике, којима се  прописују  основни принципи званичне статистике, који регулишу квалитет, ревизију, објављивање и дисеминацију података: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Политика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квалитета </a:t>
            </a:r>
            <a:endParaRPr lang="ru-RU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Политика ревизије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Политика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објављивања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Политика дисеминације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endParaRPr lang="sr-Cyrl-R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sr-Cyrl-RS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sr-Cyrl-CS" dirty="0"/>
              <a:t>	</a:t>
            </a:r>
            <a:r>
              <a:rPr lang="ru-RU" dirty="0"/>
              <a:t>                 </a:t>
            </a:r>
            <a:r>
              <a:rPr lang="sr-Cyrl-CS" dirty="0"/>
              <a:t>	</a:t>
            </a:r>
            <a:endParaRPr lang="en-US" dirty="0"/>
          </a:p>
          <a:p>
            <a:pPr algn="just"/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sr-Cyrl-RS" dirty="0"/>
          </a:p>
          <a:p>
            <a:pPr marL="257175" lvl="1" indent="0"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Политике званичне статистике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2B15AC-FA47-496C-9A2B-A5E13929B8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RZSLines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E14C0BE-020F-4F98-8237-6DED4F68F6A8}" vid="{3DB0E190-2A23-4954-BD8E-38BC0A14A4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</Template>
  <TotalTime>7132</TotalTime>
  <Words>748</Words>
  <Application>Microsoft Office PowerPoint</Application>
  <PresentationFormat>On-screen Show (4:3)</PresentationFormat>
  <Paragraphs>247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2RZSLines</vt:lpstr>
      <vt:lpstr>  Састанак одговорних произвођача званичне статистике  Стратешки правци развоја система званичне статистике у Републици Србији    Београд, 13. новембар 2017. </vt:lpstr>
      <vt:lpstr>Систем званичне статистике</vt:lpstr>
      <vt:lpstr>Основни стратешки правци развоја званичне статистике</vt:lpstr>
      <vt:lpstr> Програм званичне статистике</vt:lpstr>
      <vt:lpstr> Савет за статистику</vt:lpstr>
      <vt:lpstr> Координационо тело произвођача званичне статистике</vt:lpstr>
      <vt:lpstr>Одговорни произвођачи званичне статистике </vt:lpstr>
      <vt:lpstr>Одговорни произвођачи званичне статистике </vt:lpstr>
      <vt:lpstr>Политике званичне статистике</vt:lpstr>
      <vt:lpstr> Политика квалитета</vt:lpstr>
      <vt:lpstr> Политика ревизије</vt:lpstr>
      <vt:lpstr> Политика објављивања</vt:lpstr>
      <vt:lpstr> Политика дисеминације</vt:lpstr>
      <vt:lpstr>Закључак/1 </vt:lpstr>
      <vt:lpstr>Закључак/2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тржишта рада</dc:title>
  <dc:creator>Vesna Pantelic</dc:creator>
  <cp:lastModifiedBy>Veselinka Skiljevic</cp:lastModifiedBy>
  <cp:revision>325</cp:revision>
  <cp:lastPrinted>2017-11-10T14:42:37Z</cp:lastPrinted>
  <dcterms:created xsi:type="dcterms:W3CDTF">2016-05-31T07:40:27Z</dcterms:created>
  <dcterms:modified xsi:type="dcterms:W3CDTF">2017-11-10T15:15:53Z</dcterms:modified>
</cp:coreProperties>
</file>