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322" r:id="rId4"/>
    <p:sldId id="321" r:id="rId5"/>
    <p:sldId id="323" r:id="rId6"/>
    <p:sldId id="324" r:id="rId7"/>
    <p:sldId id="319" r:id="rId8"/>
    <p:sldId id="320" r:id="rId9"/>
    <p:sldId id="300" r:id="rId10"/>
    <p:sldId id="310" r:id="rId11"/>
    <p:sldId id="313" r:id="rId12"/>
    <p:sldId id="314" r:id="rId13"/>
    <p:sldId id="315" r:id="rId14"/>
    <p:sldId id="279" r:id="rId15"/>
    <p:sldId id="325" r:id="rId16"/>
    <p:sldId id="292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5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>
        <p:scale>
          <a:sx n="106" d="100"/>
          <a:sy n="106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F4571-ADD6-4F63-AE64-C5A8DE15BE54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7C13C-1C2C-41B5-A718-B07B0B234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26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4C945-2D10-487B-A8F3-AADA7FB641E6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18F7F-8CD6-4A5F-AD78-9649083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7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38200" y="1528763"/>
            <a:ext cx="8137525" cy="92075"/>
            <a:chOff x="1381125" y="1528434"/>
            <a:chExt cx="7421880" cy="92153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4992885" y="-2040428"/>
              <a:ext cx="0" cy="72235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5052973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214313"/>
            <a:ext cx="1281113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390525" y="136525"/>
            <a:ext cx="90488" cy="6584950"/>
            <a:chOff x="1047793" y="137160"/>
            <a:chExt cx="90062" cy="658368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93614" y="319688"/>
              <a:ext cx="0" cy="621862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37855" y="502215"/>
              <a:ext cx="0" cy="585357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7793" y="137160"/>
              <a:ext cx="0" cy="6583680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444625"/>
            <a:ext cx="28098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3319463" y="623888"/>
            <a:ext cx="295433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sr-Cyrl-RS" dirty="0">
                <a:solidFill>
                  <a:srgbClr val="AA0000"/>
                </a:solidFill>
              </a:rPr>
              <a:t>Република Србија</a:t>
            </a:r>
          </a:p>
          <a:p>
            <a:pPr algn="ctr" eaLnBrk="1" hangingPunct="1">
              <a:defRPr/>
            </a:pPr>
            <a:r>
              <a:rPr lang="sr-Cyrl-RS" sz="1600" dirty="0">
                <a:solidFill>
                  <a:srgbClr val="6A6A6A"/>
                </a:solidFill>
              </a:rPr>
              <a:t>Републички завод за статистику</a:t>
            </a:r>
            <a:endParaRPr lang="en-US" sz="1600" dirty="0">
              <a:solidFill>
                <a:srgbClr val="6A6A6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072"/>
            <a:ext cx="7744968" cy="2532888"/>
          </a:xfrm>
        </p:spPr>
        <p:txBody>
          <a:bodyPr anchorCtr="0"/>
          <a:lstStyle>
            <a:lvl1pPr algn="ctr">
              <a:defRPr sz="3400">
                <a:solidFill>
                  <a:srgbClr val="4272CA"/>
                </a:solidFill>
                <a:effectLst>
                  <a:outerShdw blurRad="50800" dist="12700" algn="ctr" rotWithShape="0">
                    <a:srgbClr val="000000">
                      <a:alpha val="66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512" y="4343400"/>
            <a:ext cx="5980176" cy="12527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37560" y="5852160"/>
            <a:ext cx="2743200" cy="54864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07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9" name="Straight Connector 8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B1E65-22C9-4B32-B9C9-2F498DA9E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934325" y="506413"/>
            <a:ext cx="47625" cy="5578475"/>
            <a:chOff x="1047099" y="320040"/>
            <a:chExt cx="46473" cy="621792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047099" y="327118"/>
              <a:ext cx="0" cy="591180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03188" y="185738"/>
            <a:ext cx="7680325" cy="46037"/>
            <a:chOff x="1526280" y="1572081"/>
            <a:chExt cx="6978512" cy="45330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015536" y="-1917175"/>
              <a:ext cx="0" cy="6978512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121555" y="-1765827"/>
              <a:ext cx="0" cy="676647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119063"/>
            <a:ext cx="28098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31774"/>
            <a:ext cx="914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31774"/>
            <a:ext cx="768096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DF39A-E626-4CDE-9906-AC401C51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6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0" name="Straight Connector 9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600" y="1280160"/>
            <a:ext cx="8686800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B15AC-FA47-496C-9A2B-A5E13929B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3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50863" y="4533900"/>
            <a:ext cx="8137525" cy="92075"/>
            <a:chOff x="1381125" y="1528434"/>
            <a:chExt cx="7421880" cy="92153"/>
          </a:xfrm>
        </p:grpSpPr>
        <p:cxnSp>
          <p:nvCxnSpPr>
            <p:cNvPr id="5" name="Straight Connector 4"/>
            <p:cNvCxnSpPr/>
            <p:nvPr/>
          </p:nvCxnSpPr>
          <p:spPr>
            <a:xfrm rot="16200000">
              <a:off x="4992885" y="-2040427"/>
              <a:ext cx="0" cy="7223519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5052972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452938"/>
            <a:ext cx="2794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47363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47363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465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572000" y="115252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80160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1280159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A6637-A740-4496-B3DC-F8CBFDCD9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7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572000" y="113347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>
            <a:off x="4572000" y="-2074862"/>
            <a:ext cx="0" cy="8502650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9925" y="2084388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8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40178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40280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F70B-59D6-49BF-B82A-D596A0CD0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8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1A16-92E3-4170-A3DE-6BF6C8700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4775" y="274638"/>
            <a:ext cx="47625" cy="6510337"/>
            <a:chOff x="1093572" y="320040"/>
            <a:chExt cx="46664" cy="621792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140236" y="326105"/>
              <a:ext cx="0" cy="5955619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34988" y="146050"/>
            <a:ext cx="8231187" cy="46038"/>
            <a:chOff x="1669415" y="1572094"/>
            <a:chExt cx="6979831" cy="45317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55563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57390-2287-4951-A0CA-D6BB33084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7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6941" y="146304"/>
            <a:ext cx="4800600" cy="63002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D4FFA-EB1E-412A-B280-6CBE36AFB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6941" y="146304"/>
            <a:ext cx="4800600" cy="630021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29D59-5864-450F-B689-E93F410C9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4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279525"/>
            <a:ext cx="868680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6580188"/>
            <a:ext cx="3090863" cy="2746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898989"/>
                </a:solidFill>
                <a:effectLst>
                  <a:outerShdw blurRad="50800" algn="ctr" rotWithShape="0">
                    <a:srgbClr val="000000">
                      <a:alpha val="66000"/>
                    </a:srgbClr>
                  </a:outerShdw>
                </a:effectLst>
                <a:latin typeface="+mn-lt"/>
              </a:rPr>
              <a:t>www.stat.gov.rs / stat@stat.gov.rs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34950" y="6583363"/>
            <a:ext cx="457200" cy="274637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9E9661-F0ED-4B3E-8FB3-1CBB29E00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4272CA"/>
          </a:solidFill>
          <a:effectLst>
            <a:outerShdw blurRad="50800" algn="ctr" rotWithShape="0">
              <a:srgbClr val="000000">
                <a:alpha val="66000"/>
              </a:srgbClr>
            </a:outerShdw>
          </a:effectLst>
          <a:latin typeface="+mn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9pPr>
    </p:titleStyle>
    <p:bodyStyle>
      <a:lvl1pPr marL="128588" indent="-128588" algn="l" defTabSz="514350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Clr>
          <a:srgbClr val="4272CA"/>
        </a:buClr>
        <a:buFont typeface="Arial" panose="020B0604020202020204" pitchFamily="34" charset="0"/>
        <a:buChar char="•"/>
        <a:defRPr sz="2000" kern="1200">
          <a:solidFill>
            <a:srgbClr val="6A6A6A"/>
          </a:solidFill>
          <a:latin typeface="+mn-lt"/>
          <a:ea typeface="+mn-ea"/>
          <a:cs typeface="+mn-cs"/>
        </a:defRPr>
      </a:lvl1pPr>
      <a:lvl2pPr marL="38576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panose="020B0604020202020204" pitchFamily="34" charset="0"/>
        <a:buChar char="•"/>
        <a:defRPr kern="1200">
          <a:solidFill>
            <a:srgbClr val="6A6A6A"/>
          </a:solidFill>
          <a:latin typeface="+mn-lt"/>
          <a:ea typeface="+mn-ea"/>
          <a:cs typeface="+mn-cs"/>
        </a:defRPr>
      </a:lvl2pPr>
      <a:lvl3pPr marL="64293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panose="020B0604020202020204" pitchFamily="34" charset="0"/>
        <a:buChar char="•"/>
        <a:defRPr sz="1600" i="1" kern="1200">
          <a:solidFill>
            <a:srgbClr val="6A6A6A"/>
          </a:solidFill>
          <a:latin typeface="+mn-lt"/>
          <a:ea typeface="+mn-ea"/>
          <a:cs typeface="+mn-cs"/>
        </a:defRPr>
      </a:lvl3pPr>
      <a:lvl4pPr marL="90011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panose="020B0604020202020204" pitchFamily="34" charset="0"/>
        <a:buChar char="•"/>
        <a:defRPr sz="1400" kern="1200">
          <a:solidFill>
            <a:srgbClr val="6A6A6A"/>
          </a:solidFill>
          <a:latin typeface="+mn-lt"/>
          <a:ea typeface="+mn-ea"/>
          <a:cs typeface="+mn-cs"/>
        </a:defRPr>
      </a:lvl4pPr>
      <a:lvl5pPr marL="115728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panose="020B0604020202020204" pitchFamily="34" charset="0"/>
        <a:buChar char="•"/>
        <a:defRPr sz="1200" i="1" kern="1200">
          <a:solidFill>
            <a:srgbClr val="6A6A6A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rzs.stat.gov.rs/WebSite/userFiles/file/O%20nama/kvalitet/Politika%20kvaliteta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ebrzs.stat.gov.rs/WebSite/userFiles/file/O%20nama/Dokumenti/Opsta%20politika%20revizije%20RZS(1)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ebrzs.stat.gov.rs/WebSite/userFiles/file/O%20nama/Dokumenti/Politika%20objavljivanja_septembar_2016%20+%20bkorekt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ebrzs.stat.gov.rs/WebSite/userFiles/file/O%20nama/Dokumenti/Politika%20diseminacije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ragica.obradovic@stat.gov.rs" TargetMode="External"/><Relationship Id="rId2" Type="http://schemas.openxmlformats.org/officeDocument/2006/relationships/hyperlink" Target="mailto:veselinka.skiljevic@stat.gov.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17812"/>
            <a:ext cx="7745413" cy="359484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b="1" i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en-US" b="1" i="1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Састанак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одговорних произвођача званичне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статистике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Стратешки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правци развоја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система званичне статистике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sr-Cyrl-RS" sz="2400" b="1" i="1" dirty="0" smtClean="0">
                <a:solidFill>
                  <a:schemeClr val="accent2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у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Републици Србији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/>
            </a:r>
            <a:b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en-US" sz="2800" b="1" i="1" dirty="0" smtClean="0">
                <a:solidFill>
                  <a:srgbClr val="002060"/>
                </a:solidFill>
                <a:effectLst/>
                <a:cs typeface="Arial" panose="020B0604020202020204" pitchFamily="34" charset="0"/>
              </a:rPr>
              <a:t/>
            </a:r>
            <a:br>
              <a:rPr lang="en-US" sz="2800" b="1" i="1" dirty="0" smtClean="0">
                <a:solidFill>
                  <a:srgbClr val="002060"/>
                </a:solidFill>
                <a:effectLst/>
                <a:cs typeface="Arial" panose="020B0604020202020204" pitchFamily="34" charset="0"/>
              </a:rPr>
            </a:br>
            <a:r>
              <a:rPr lang="en-US" sz="2800" b="1" i="1" dirty="0">
                <a:solidFill>
                  <a:srgbClr val="002060"/>
                </a:solidFill>
                <a:effectLst/>
                <a:cs typeface="Arial" panose="020B0604020202020204" pitchFamily="34" charset="0"/>
              </a:rPr>
              <a:t/>
            </a:r>
            <a:br>
              <a:rPr lang="en-US" sz="2800" b="1" i="1" dirty="0">
                <a:solidFill>
                  <a:srgbClr val="002060"/>
                </a:solidFill>
                <a:effectLst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sr-Cyrl-RS" sz="1800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Београд,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13</a:t>
            </a:r>
            <a:r>
              <a:rPr lang="sr-Cyrl-RS" sz="1800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. новембар 2017.</a:t>
            </a:r>
            <a:br>
              <a:rPr lang="sr-Cyrl-RS" sz="1800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</a:br>
            <a:endParaRPr lang="en-US" sz="1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809750" y="4343400"/>
            <a:ext cx="5981700" cy="1725706"/>
          </a:xfrm>
        </p:spPr>
        <p:txBody>
          <a:bodyPr>
            <a:normAutofit/>
          </a:bodyPr>
          <a:lstStyle/>
          <a:p>
            <a:endParaRPr lang="sr-Cyrl-RS" altLang="en-US" sz="2000" b="1" dirty="0" smtClean="0">
              <a:solidFill>
                <a:srgbClr val="4272CA"/>
              </a:solidFill>
              <a:ea typeface="+mj-ea"/>
              <a:cs typeface="Arial" panose="020B0604020202020204" pitchFamily="34" charset="0"/>
            </a:endParaRPr>
          </a:p>
          <a:p>
            <a:endParaRPr lang="sr-Cyrl-RS" altLang="en-US" sz="2000" b="1" dirty="0">
              <a:solidFill>
                <a:srgbClr val="4272CA"/>
              </a:solidFill>
              <a:ea typeface="+mj-ea"/>
              <a:cs typeface="Arial" panose="020B0604020202020204" pitchFamily="34" charset="0"/>
            </a:endParaRPr>
          </a:p>
          <a:p>
            <a:endParaRPr lang="en-US" altLang="en-US" sz="2000" b="1" dirty="0" smtClean="0">
              <a:solidFill>
                <a:schemeClr val="accent1">
                  <a:lumMod val="50000"/>
                </a:schemeClr>
              </a:solidFill>
              <a:ea typeface="+mj-ea"/>
              <a:cs typeface="Arial" panose="020B0604020202020204" pitchFamily="34" charset="0"/>
            </a:endParaRPr>
          </a:p>
          <a:p>
            <a:r>
              <a:rPr lang="sr-Cyrl-RS" altLang="en-US" sz="1800" b="1" dirty="0" smtClean="0">
                <a:solidFill>
                  <a:schemeClr val="accent1">
                    <a:lumMod val="50000"/>
                  </a:schemeClr>
                </a:solidFill>
                <a:ea typeface="+mj-ea"/>
                <a:cs typeface="Arial" panose="020B0604020202020204" pitchFamily="34" charset="0"/>
              </a:rPr>
              <a:t>Веселинка </a:t>
            </a:r>
            <a:r>
              <a:rPr lang="sr-Cyrl-RS" altLang="en-US" sz="1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Arial" panose="020B0604020202020204" pitchFamily="34" charset="0"/>
              </a:rPr>
              <a:t>Шкиљевић</a:t>
            </a:r>
            <a:endParaRPr lang="en-US" altLang="en-US" sz="1800" b="1" dirty="0">
              <a:solidFill>
                <a:schemeClr val="accent1">
                  <a:lumMod val="50000"/>
                </a:schemeClr>
              </a:solidFill>
              <a:ea typeface="+mj-ea"/>
              <a:cs typeface="Arial" panose="020B0604020202020204" pitchFamily="34" charset="0"/>
            </a:endParaRPr>
          </a:p>
          <a:p>
            <a:r>
              <a:rPr lang="sr-Cyrl-RS" altLang="en-US" sz="1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Arial" panose="020B0604020202020204" pitchFamily="34" charset="0"/>
              </a:rPr>
              <a:t>Драгица Обрадовић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048871"/>
            <a:ext cx="8686800" cy="5397967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endParaRPr lang="en-US" dirty="0" smtClean="0"/>
          </a:p>
          <a:p>
            <a:pPr algn="just"/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Развојем и имплементацијом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система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оцењивања и мерења квалитета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самооцењивања, интерног и екстерног оцењивања, омогућиће се реално сагледавање стања и одређивање остварљивих циљева за унапређење квалитета. </a:t>
            </a:r>
            <a:endParaRPr lang="sr-Cyrl-R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sr-Cyrl-R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 Принципи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политике квалитета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су: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Оријентисаност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ка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корисницима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Квалитет статистичких производа и процеса</a:t>
            </a:r>
            <a:r>
              <a:rPr lang="ru-RU" dirty="0"/>
              <a:t>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Јачање сарадње са даваоцима података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Професионални развој и задовољство запослених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2"/>
              </a:rPr>
              <a:t>http://webrzs.stat.gov.rs/WebSite/userFiles/file/O%20nama/kvalitet/Politika%20kvaliteta.pdf</a:t>
            </a:r>
            <a:endParaRPr lang="sr-Cyrl-R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sr-Cyrl-R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sr-Cyrl-R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 algn="just"/>
            <a:endParaRPr lang="sr-Cyrl-R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sr-Cyrl-RS" dirty="0"/>
          </a:p>
          <a:p>
            <a:pPr marL="257175" lvl="1" indent="0">
              <a:buNone/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 Политика квалитета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048871"/>
            <a:ext cx="8686800" cy="5397967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endParaRPr lang="en-US" dirty="0" smtClean="0"/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Општа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политика ревизије представља заједничку </a:t>
            </a:r>
            <a:r>
              <a:rPr lang="ru-RU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процедуру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произвођача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званичне статистике за корекцију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публикованих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статистичких података.</a:t>
            </a:r>
          </a:p>
          <a:p>
            <a:pPr marL="0" indent="0" algn="just">
              <a:buNone/>
            </a:pPr>
            <a:endParaRPr lang="sr-Cyrl-R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Ревизија, дефинисана у најширем смислу, јесте било која промена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вредности објављених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статистичких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података.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Ревизије пружају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могућност да се у већ објављене статистичке податке укључе нове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прецизније информације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 када постану доступне, и на тај начин побољшају претходне процене,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без увођења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прекида у временским серијама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2"/>
              </a:rPr>
              <a:t>http://webrzs.stat.gov.rs/WebSite/userFiles/file/O%20nama/Dokumenti/Opsta%20politika%20revizije%20RZS(1).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2"/>
              </a:rPr>
              <a:t>pdf</a:t>
            </a:r>
            <a:endParaRPr lang="sr-Cyrl-R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sr-Cyrl-R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sr-Cyrl-R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 algn="just"/>
            <a:endParaRPr lang="sr-Cyrl-R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sr-Cyrl-RS" dirty="0"/>
          </a:p>
          <a:p>
            <a:pPr marL="257175" lvl="1" indent="0">
              <a:buNone/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 Политика ревизије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048871"/>
            <a:ext cx="8686800" cy="539796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endParaRPr lang="sr-Cyrl-RS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Доступност података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Резултати званичне статистике доступни су истовремено свим корисницима под једнаким условима, и било какав привилегован приступ од стране спољних корисника, пре њиховог објављивања, није могућ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algn="just"/>
            <a:endParaRPr lang="ru-RU" i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sr-Cyrl-RS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Календар и време </a:t>
            </a: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објављивања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Одговорни произвођачи званичне статистике одржавају ажуран и јавности доступан Календар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објављивања. </a:t>
            </a:r>
          </a:p>
          <a:p>
            <a:pPr marL="0" indent="0" algn="just">
              <a:buNone/>
            </a:pPr>
            <a:endParaRPr lang="ru-RU" i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sr-Cyrl-RS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Презентација и објављивање података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Произвођачи званичне статистике на непристрасној основи треба да представе статистичке податке у виду коментара, табела и графикона и да се корисницима пруже смислена поређења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података</a:t>
            </a:r>
          </a:p>
          <a:p>
            <a:pPr marL="0" indent="0" algn="just">
              <a:buNone/>
            </a:pPr>
            <a:endParaRPr lang="sr-Cyrl-RS" i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http://webrzs.stat.gov.rs/WebSite/userFiles/file/O%20nama/Dokumenti/Politika%20objavljivanja_septembar_2016%20+%</a:t>
            </a:r>
            <a:r>
              <a:rPr lang="en-US" dirty="0" smtClean="0">
                <a:hlinkClick r:id="rId2"/>
              </a:rPr>
              <a:t>20bkorekt.docx</a:t>
            </a:r>
            <a:endParaRPr lang="sr-Cyrl-R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 algn="just"/>
            <a:endParaRPr lang="sr-Cyrl-R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sr-Cyrl-RS" dirty="0"/>
          </a:p>
          <a:p>
            <a:pPr marL="257175" lvl="1" indent="0">
              <a:buNone/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 Политика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објављивања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138953" y="1201271"/>
            <a:ext cx="8686800" cy="5397967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Подаци званичне статистике су јавно добро и доступни су свима под једнаким условима.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                  Главни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принципи и смернице политике дисеминације: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Професионална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независност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Непристрасност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објективност      </a:t>
            </a:r>
            <a:r>
              <a:rPr lang="sr-Cyrl-CS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	</a:t>
            </a:r>
            <a:endParaRPr lang="en-US" i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sr-Cyrl-RS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Доступност и разумљивост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Поверљивост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r-Cyrl-RS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Оријентисаност ка корисницима.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r-Cyrl-RS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Танспарентност и тачност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r-Cyrl-RS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Бесплатно давање </a:t>
            </a:r>
            <a:r>
              <a:rPr lang="sr-Cyrl-RS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података</a:t>
            </a:r>
          </a:p>
          <a:p>
            <a:pPr marL="0" indent="0" algn="just">
              <a:buNone/>
            </a:pPr>
            <a:endParaRPr lang="sr-Cyrl-RS" i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1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i="1" dirty="0" smtClean="0">
                <a:solidFill>
                  <a:schemeClr val="tx1"/>
                </a:solidFill>
                <a:hlinkClick r:id="rId2"/>
              </a:rPr>
              <a:t>webrzs.stat.gov.rs/WebSite/userFiles/file/O%20nama/Dokumenti/Politika%20diseminacije.pdf</a:t>
            </a:r>
            <a:endParaRPr lang="sr-Cyrl-RS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r-Cyrl-RS" i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 Политика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дисеминације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057835"/>
            <a:ext cx="8686800" cy="53890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За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реализацију стратешких праваца развоја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званичне статистике, неопходна је: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Интензивнија координација статистичког система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Формирање Комитета (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координационог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тела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 произвођача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званичне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статистике;</a:t>
            </a:r>
          </a:p>
          <a:p>
            <a:pPr lvl="0" algn="just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Хармонизација – усаглашавање са ЕСС;</a:t>
            </a:r>
          </a:p>
          <a:p>
            <a:pPr lvl="0" algn="just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Примена статистичких стандарда (станд. методологије, појмови, класификације, номенклатуре, процедуре за обрачун ст. показатеља);</a:t>
            </a:r>
          </a:p>
          <a:p>
            <a:pPr lvl="0" algn="just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Унапређење стручних и кадровских ресурса;</a:t>
            </a: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sr-Cyrl-RS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sr-Cyrl-RS" dirty="0" smtClean="0"/>
          </a:p>
          <a:p>
            <a:pPr>
              <a:buFont typeface="Wingdings" panose="05000000000000000000" pitchFamily="2" charset="2"/>
              <a:buChar char="§"/>
            </a:pPr>
            <a:endParaRPr lang="sr-Cyrl-RS" dirty="0"/>
          </a:p>
          <a:p>
            <a:pPr>
              <a:buFont typeface="Wingdings" panose="05000000000000000000" pitchFamily="2" charset="2"/>
              <a:buChar char="§"/>
            </a:pPr>
            <a:endParaRPr lang="sr-Cyrl-RS" dirty="0" smtClean="0"/>
          </a:p>
          <a:p>
            <a:pPr>
              <a:buFont typeface="Wingdings" panose="05000000000000000000" pitchFamily="2" charset="2"/>
              <a:buChar char="§"/>
            </a:pPr>
            <a:endParaRPr lang="sr-Cyrl-RS" dirty="0" smtClean="0"/>
          </a:p>
          <a:p>
            <a:pPr marL="514350" lvl="4" indent="0" algn="just">
              <a:spcBef>
                <a:spcPts val="563"/>
              </a:spcBef>
              <a:buNone/>
            </a:pPr>
            <a:endParaRPr lang="sr-Cyrl-RS" strike="sngStrike" dirty="0"/>
          </a:p>
          <a:p>
            <a:pPr marL="514350" lvl="2" indent="0">
              <a:buNone/>
            </a:pPr>
            <a:r>
              <a:rPr lang="ru-RU" dirty="0"/>
              <a:t> </a:t>
            </a:r>
            <a:endParaRPr lang="sr-Cyrl-RS" dirty="0"/>
          </a:p>
          <a:p>
            <a:pPr marL="514350" lvl="2" indent="0">
              <a:buNone/>
            </a:pPr>
            <a:endParaRPr lang="sr-Cyrl-RS" dirty="0"/>
          </a:p>
          <a:p>
            <a:pPr marL="514350" lvl="2" indent="0">
              <a:buNone/>
            </a:pPr>
            <a:endParaRPr lang="sr-Cyrl-RS" dirty="0"/>
          </a:p>
          <a:p>
            <a:pPr marL="514350" lvl="2" indent="0">
              <a:buNone/>
            </a:pPr>
            <a:endParaRPr lang="sr-Cyrl-RS" dirty="0"/>
          </a:p>
          <a:p>
            <a:pPr lvl="1" algn="just">
              <a:buFont typeface="Wingdings" panose="05000000000000000000" pitchFamily="2" charset="2"/>
              <a:buChar char="q"/>
            </a:pPr>
            <a:endParaRPr lang="sr-Cyrl-RS" dirty="0" smtClean="0"/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marL="257175" lvl="1" indent="0">
              <a:buNone/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Закључак/1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057835"/>
            <a:ext cx="8686800" cy="53890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Израда годишњег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петогодишњег извештаја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 имплементацији статистичког плана у оквиру  статистичког система Републике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Србије;</a:t>
            </a:r>
          </a:p>
          <a:p>
            <a:pPr lvl="0" algn="just">
              <a:buFont typeface="Wingdings" panose="05000000000000000000" pitchFamily="2" charset="2"/>
              <a:buChar char="ü"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Израда заједничког календара објављивања резултата званичне статистике (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члан 40  ЗЗС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pPr lvl="0" algn="just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Организовање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обука у оквиру  статистичког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система;</a:t>
            </a:r>
          </a:p>
          <a:p>
            <a:pPr lvl="0" algn="just">
              <a:buFont typeface="Wingdings" panose="05000000000000000000" pitchFamily="2" charset="2"/>
              <a:buChar char="ü"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Организовање интернет странице за систем званичне статистике, која би садржала линкове према свим одговорним произвођачима званичне статистике (публикације и базе података, методологије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ревизије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података,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класификације), као и  заједнички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календар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објављивања публикација.</a:t>
            </a:r>
            <a:endParaRPr lang="sr-Cyrl-RS" strike="sngStrik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sr-Cyrl-RS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sr-Cyrl-R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sr-Cyrl-RS" dirty="0" smtClean="0"/>
          </a:p>
          <a:p>
            <a:pPr>
              <a:buFont typeface="Wingdings" panose="05000000000000000000" pitchFamily="2" charset="2"/>
              <a:buChar char="§"/>
            </a:pPr>
            <a:endParaRPr lang="sr-Cyrl-RS" dirty="0"/>
          </a:p>
          <a:p>
            <a:pPr>
              <a:buFont typeface="Wingdings" panose="05000000000000000000" pitchFamily="2" charset="2"/>
              <a:buChar char="§"/>
            </a:pPr>
            <a:endParaRPr lang="sr-Cyrl-RS" dirty="0" smtClean="0"/>
          </a:p>
          <a:p>
            <a:pPr>
              <a:buFont typeface="Wingdings" panose="05000000000000000000" pitchFamily="2" charset="2"/>
              <a:buChar char="§"/>
            </a:pPr>
            <a:endParaRPr lang="sr-Cyrl-RS" dirty="0" smtClean="0"/>
          </a:p>
          <a:p>
            <a:pPr marL="514350" lvl="4" indent="0" algn="just">
              <a:spcBef>
                <a:spcPts val="563"/>
              </a:spcBef>
              <a:buNone/>
            </a:pPr>
            <a:endParaRPr lang="sr-Cyrl-RS" strike="sngStrike" dirty="0"/>
          </a:p>
          <a:p>
            <a:pPr marL="514350" lvl="2" indent="0">
              <a:buNone/>
            </a:pPr>
            <a:r>
              <a:rPr lang="ru-RU" dirty="0"/>
              <a:t> </a:t>
            </a:r>
            <a:endParaRPr lang="sr-Cyrl-RS" dirty="0"/>
          </a:p>
          <a:p>
            <a:pPr marL="514350" lvl="2" indent="0">
              <a:buNone/>
            </a:pPr>
            <a:endParaRPr lang="sr-Cyrl-RS" dirty="0"/>
          </a:p>
          <a:p>
            <a:pPr marL="514350" lvl="2" indent="0">
              <a:buNone/>
            </a:pPr>
            <a:endParaRPr lang="sr-Cyrl-RS" dirty="0"/>
          </a:p>
          <a:p>
            <a:pPr marL="514350" lvl="2" indent="0">
              <a:buNone/>
            </a:pPr>
            <a:endParaRPr lang="sr-Cyrl-RS" dirty="0"/>
          </a:p>
          <a:p>
            <a:pPr lvl="1" algn="just">
              <a:buFont typeface="Wingdings" panose="05000000000000000000" pitchFamily="2" charset="2"/>
              <a:buChar char="q"/>
            </a:pPr>
            <a:endParaRPr lang="sr-Cyrl-RS" dirty="0" smtClean="0"/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marL="257175" lvl="1" indent="0">
              <a:buNone/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Закључак/2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>
              <a:solidFill>
                <a:schemeClr val="accent5"/>
              </a:solidFill>
            </a:endParaRPr>
          </a:p>
          <a:p>
            <a:endParaRPr lang="sr-Cyrl-RS" dirty="0" smtClean="0"/>
          </a:p>
          <a:p>
            <a:pPr marL="0" indent="0" algn="ctr">
              <a:buNone/>
            </a:pP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Хвала на пажњи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pPr marL="0" indent="0" algn="ctr">
              <a:buNone/>
            </a:pPr>
            <a:endParaRPr lang="sr-Cyrl-RS" sz="4000" dirty="0" smtClean="0"/>
          </a:p>
          <a:p>
            <a:pPr marL="0" indent="0" algn="ctr">
              <a:buNone/>
            </a:pPr>
            <a:endParaRPr lang="sr-Cyrl-RS" sz="2400" dirty="0" smtClean="0"/>
          </a:p>
          <a:p>
            <a:pPr marL="0" indent="0" algn="ctr">
              <a:buNone/>
            </a:pPr>
            <a:endParaRPr lang="sr-Cyrl-RS" sz="2400" dirty="0"/>
          </a:p>
          <a:p>
            <a:pPr marL="0" indent="0" algn="r">
              <a:buNone/>
            </a:pPr>
            <a:r>
              <a:rPr lang="sr-Latn-RS" sz="1600" u="sng" dirty="0" smtClean="0">
                <a:solidFill>
                  <a:srgbClr val="0070C0"/>
                </a:solidFill>
                <a:hlinkClick r:id="rId2"/>
              </a:rPr>
              <a:t>veselinka.skiljevic@stat.gov.rs</a:t>
            </a:r>
            <a:endParaRPr lang="sr-Cyrl-RS" sz="1600" u="sng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sr-Latn-RS" sz="1600" u="sng" dirty="0" smtClean="0">
                <a:solidFill>
                  <a:srgbClr val="0070C0"/>
                </a:solidFill>
                <a:hlinkClick r:id="rId3"/>
              </a:rPr>
              <a:t>dragica.obradovic@stat.gov.rs</a:t>
            </a:r>
            <a:endParaRPr lang="sr-Cyrl-RS" sz="1600" u="sng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sr-Latn-RS" sz="2400" dirty="0" smtClean="0"/>
              <a:t> </a:t>
            </a:r>
            <a:endParaRPr lang="sr-Cyrl-RS" sz="2400" dirty="0"/>
          </a:p>
          <a:p>
            <a:pPr marL="0" indent="0" algn="ctr">
              <a:buNone/>
            </a:pPr>
            <a:endParaRPr lang="sr-Latn-RS" sz="2400" dirty="0" smtClean="0"/>
          </a:p>
          <a:p>
            <a:pPr marL="0" indent="0" algn="ctr">
              <a:buNone/>
            </a:pPr>
            <a:endParaRPr lang="sr-Latn-RS" sz="4000" dirty="0"/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28600" y="950259"/>
            <a:ext cx="8686800" cy="549657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</a:t>
            </a:r>
            <a:r>
              <a:rPr lang="sr-Cyrl-CS" dirty="0"/>
              <a:t>	</a:t>
            </a:r>
            <a:endParaRPr lang="en-US" dirty="0" smtClean="0"/>
          </a:p>
          <a:p>
            <a:pPr marL="0" indent="0" algn="just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Најважнији задатак званичне статистике јесте да пружи реалну слику друштвених и економских кретања у земљи и да обезбеди поуздану основу за анализу и доношење одлука на разним нивоима друштва, од државне управе и других институција, преко пословних субјеката, све до заинтересованих грађана.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Званична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статистика као систем, може да  се дефинише као минимум квантитативних показатеља (индикатора)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добијених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основу јединствених методологија,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дефиниција, класификација и организације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истраживања 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бази јединственог  програма и плана статистичких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истраживања.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Систем званичне статистике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28600" y="887506"/>
            <a:ext cx="8686800" cy="555933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 </a:t>
            </a:r>
            <a:r>
              <a:rPr lang="sr-Cyrl-C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    </a:t>
            </a:r>
            <a:r>
              <a:rPr lang="sr-Cyrl-C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	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Развој система званичне статистике и усаглашавање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статистичких стандарда и праксе са међународним стандардима и праксом;</a:t>
            </a:r>
            <a:endParaRPr lang="sr-Cyrl-R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Унапређење производње статистичких података уз обезбеђивање високог степена међународне упоредивости резултата;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Унапређење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сарадње и координације унутар система званичне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статистике Републике Србије;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Јачање поверења у званичну статистику кроз сарадњу са даваоцима и корисницима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података;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Обезбеђивање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одговарајућих кадровских ресурса у систему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званичне статистике. 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Основни стратешки правци развоја званичне статистике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Програм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званичне статистике утврђује оквир за прикупљање, производњу и дисеминацију података и организацију система званичне статистике.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lnSpc>
                <a:spcPts val="2400"/>
              </a:lnSpc>
              <a:spcBef>
                <a:spcPts val="1200"/>
              </a:spcBef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Организација система званичне статистике, као једног сложеног система, дефинисана је Законом о званичној статистици. Законом су уважени сви принципи Кодекаса прксе европске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статистике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(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CoP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а њихова примена, као и примена међународних и европских стандарда, је у сталном развоју.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>
              <a:lnSpc>
                <a:spcPts val="2400"/>
              </a:lnSpc>
              <a:spcBef>
                <a:spcPts val="1200"/>
              </a:spcBef>
            </a:pPr>
            <a:endParaRPr 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Систем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званичне статистике Републике Србије чине Републички завод за статистику, као главни координатор система,  Народна банка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Србије 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остали одговорни произвођачи званичне статистике наведени 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Програму званичне статистике.</a:t>
            </a:r>
          </a:p>
          <a:p>
            <a:pPr marL="0" indent="0" algn="just">
              <a:lnSpc>
                <a:spcPts val="2400"/>
              </a:lnSpc>
              <a:spcBef>
                <a:spcPts val="1200"/>
              </a:spcBef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lnSpc>
                <a:spcPts val="2400"/>
              </a:lnSpc>
              <a:spcBef>
                <a:spcPts val="1200"/>
              </a:spcBef>
              <a:buNone/>
            </a:pPr>
            <a:r>
              <a:rPr lang="sr-Cyrl-C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Програм званичне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статистике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165847" y="1387102"/>
            <a:ext cx="8686800" cy="5167313"/>
          </a:xfr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Посебн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a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мест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a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систем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званичне статистике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има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j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у:</a:t>
            </a:r>
          </a:p>
          <a:p>
            <a:pPr lvl="1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Савет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 статистику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1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Комитет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(координационо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тело) произвођача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званичне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статистике</a:t>
            </a:r>
            <a:endParaRPr lang="sr-Cyrl-RS" sz="20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endParaRPr lang="sr-Cyrl-R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Савет се бави стратешким питањима, а његова у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лога, у систему званичне статистике Републике Србије,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дефинисана је Законом. 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Савет чине представници министарстава, НБС, ПКС, као и представници научноистраживачких и образовних институција.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Чланове Савета именује Влада на период од пет година.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 Савет за статистику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28600" marR="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 реализацију стратешких праваца развоја статистичког система, неопходно је формирање </a:t>
            </a:r>
            <a:r>
              <a:rPr lang="sr-Cyrl-RS" u="sng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Комитета </a:t>
            </a:r>
            <a:r>
              <a:rPr lang="sr-Cyrl-RS" u="sng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произвођача </a:t>
            </a:r>
            <a:r>
              <a:rPr lang="sr-Cyrl-RS" u="sng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званичне </a:t>
            </a:r>
            <a:r>
              <a:rPr lang="sr-Cyrl-RS" u="sng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статистике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 који би требао да унапреди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</a:p>
          <a:p>
            <a:pPr marL="457200" marR="0" indent="-2286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размен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у</a:t>
            </a:r>
            <a:r>
              <a:rPr lang="sr-Latn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информација између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свих </a:t>
            </a:r>
            <a:r>
              <a:rPr lang="sr-Latn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произвођача званичне статистике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</a:t>
            </a:r>
            <a:r>
              <a:rPr lang="sr-Latn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sr-Cyrl-R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457200" marR="0" indent="-2286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примену међународних принципа и стандарда;</a:t>
            </a:r>
          </a:p>
          <a:p>
            <a:pPr marL="457200" marR="0" indent="-2286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јачање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позиције званичне статистике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;</a:t>
            </a:r>
          </a:p>
          <a:p>
            <a:pPr marL="457200" marR="0" indent="-2286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сарадњу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са корисницима статистичких података;</a:t>
            </a:r>
          </a:p>
          <a:p>
            <a:pPr marL="457200" indent="-2286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знања -  иницира обуке  одговорних произвођача званичне статистике;</a:t>
            </a:r>
          </a:p>
          <a:p>
            <a:pPr marL="457200" indent="-2286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методологије, садржај база података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извештавање о квалитету;</a:t>
            </a:r>
          </a:p>
          <a:p>
            <a:pPr marL="457200" indent="-2286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Latn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разв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ој</a:t>
            </a:r>
            <a:r>
              <a:rPr lang="sr-Latn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ИТ алат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а</a:t>
            </a:r>
            <a:r>
              <a:rPr lang="sr-Latn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званичн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е</a:t>
            </a:r>
            <a:r>
              <a:rPr lang="sr-Latn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статистике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итд. 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/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Координационо тело произвођача званичне статистике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106" y="5294532"/>
            <a:ext cx="1491976" cy="124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156447"/>
            <a:ext cx="8686800" cy="5290391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 smtClean="0"/>
              <a:t>   </a:t>
            </a:r>
            <a:r>
              <a:rPr lang="sr-Cyrl-RS" i="1" dirty="0" smtClean="0">
                <a:solidFill>
                  <a:schemeClr val="accent1">
                    <a:lumMod val="50000"/>
                  </a:schemeClr>
                </a:solidFill>
              </a:rPr>
              <a:t>Према </a:t>
            </a:r>
            <a:r>
              <a:rPr lang="sr-Cyrl-RS" i="1" dirty="0">
                <a:solidFill>
                  <a:schemeClr val="accent1">
                    <a:lumMod val="50000"/>
                  </a:schemeClr>
                </a:solidFill>
              </a:rPr>
              <a:t>члану 7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</a:rPr>
              <a:t>Закона о званичној статистици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Републички завод за статистику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је главни произвођач и дисеминатор званичних статистичких податка, као и одговорни стручни носилац, организатор и координатор система званичне статистике у Републици Србији и представља званичну статистику Републике Србије у међународном статистичком систему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Према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члану 3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одговорни произвођач званичне статистике јесте државни орган, односно установа, задужен за прикупљање, израду и објављивање података званичне статистике, у складу с петогодишњим статистичким програмом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Према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члану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29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други одговорни произвођачи званичне статистике сарађују са Заводом када је реч о методологијама статистичких истраживања предвиђених годишњим примењивим планом и, по потреби, обављају консултације са Заводом у вези с методологијама и садржајем база података које они утврђују. </a:t>
            </a:r>
            <a:endParaRPr lang="sr-Cyrl-R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           </a:t>
            </a: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            </a:t>
            </a: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Одговорни произвођачи званичне статистике 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371" y="5406267"/>
            <a:ext cx="1866573" cy="139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10670" y="1075766"/>
            <a:ext cx="8686800" cy="546072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sr-Cyrl-CS" dirty="0"/>
              <a:t>	</a:t>
            </a:r>
            <a:endParaRPr lang="sr-Cyrl-C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</a:rPr>
              <a:t>Произвођачи </a:t>
            </a:r>
            <a:r>
              <a:rPr lang="sr-Cyrl-RS" b="1" dirty="0">
                <a:solidFill>
                  <a:schemeClr val="accent1">
                    <a:lumMod val="50000"/>
                  </a:schemeClr>
                </a:solidFill>
              </a:rPr>
              <a:t>званичне </a:t>
            </a: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</a:rPr>
              <a:t>статистике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 су одговорни за:</a:t>
            </a:r>
          </a:p>
          <a:p>
            <a:pPr marL="0" indent="0" algn="just">
              <a:spcBef>
                <a:spcPts val="600"/>
              </a:spcBef>
              <a:buNone/>
            </a:pPr>
            <a:endParaRPr lang="sr-Cyrl-RS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производњу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</a:rPr>
              <a:t>специфичних статистичких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података, у области њихове законски дефинисане надлежности, наведених у програму званичне статистике.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статистичке методологије у својој надлежности у складу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</a:rPr>
              <a:t>са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националним потребама и/или са међународним стандардима.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финални статистички производ у њиховој надлежности, укључујући публиковање.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sr-Cyrl-R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/>
              <a:t>	</a:t>
            </a:r>
            <a:r>
              <a:rPr lang="ru-RU" dirty="0" smtClean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            </a:t>
            </a: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Одговорни произвођачи званичне статистике 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048871"/>
            <a:ext cx="8686800" cy="5397967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У процесу усаглашавања са Европским статистичким системом (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ЕСС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 и Кодексом праксе европске статистике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CoP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  РЗС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је усвојио политике, којима се  прописују  основни принципи званичне статистике, који регулишу квалитет, ревизију, објављивање и дисеминацију података: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Политика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квалитета 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Политика ревизије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Политика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објављивања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Политика дисеминације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endParaRPr lang="sr-Cyrl-R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sr-Cyrl-R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 algn="just"/>
            <a:endParaRPr lang="sr-Cyrl-R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sr-Cyrl-RS" dirty="0"/>
          </a:p>
          <a:p>
            <a:pPr marL="257175" lvl="1" indent="0">
              <a:buNone/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Политике званичне статистике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RZSLines">
  <a:themeElements>
    <a:clrScheme name="RZS_20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AA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E14C0BE-020F-4F98-8237-6DED4F68F6A8}" vid="{3DB0E190-2A23-4954-BD8E-38BC0A14A4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03_Podloga za prezentaciju na srpskom</Template>
  <TotalTime>7132</TotalTime>
  <Words>748</Words>
  <Application>Microsoft Office PowerPoint</Application>
  <PresentationFormat>On-screen Show (4:3)</PresentationFormat>
  <Paragraphs>247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2RZSLines</vt:lpstr>
      <vt:lpstr>  Састанак одговорних произвођача званичне статистике  Стратешки правци развоја система званичне статистике у Републици Србији    Београд, 13. новембар 2017. </vt:lpstr>
      <vt:lpstr>Систем званичне статистике</vt:lpstr>
      <vt:lpstr>Основни стратешки правци развоја званичне статистике</vt:lpstr>
      <vt:lpstr> Програм званичне статистике</vt:lpstr>
      <vt:lpstr> Савет за статистику</vt:lpstr>
      <vt:lpstr> Координационо тело произвођача званичне статистике</vt:lpstr>
      <vt:lpstr>Одговорни произвођачи званичне статистике </vt:lpstr>
      <vt:lpstr>Одговорни произвођачи званичне статистике </vt:lpstr>
      <vt:lpstr>Политике званичне статистике</vt:lpstr>
      <vt:lpstr> Политика квалитета</vt:lpstr>
      <vt:lpstr> Политика ревизије</vt:lpstr>
      <vt:lpstr> Политика објављивања</vt:lpstr>
      <vt:lpstr> Политика дисеминације</vt:lpstr>
      <vt:lpstr>Закључак/1 </vt:lpstr>
      <vt:lpstr>Закључак/2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тржишта рада</dc:title>
  <dc:creator>Vesna Pantelic</dc:creator>
  <cp:lastModifiedBy>Veselinka Skiljevic</cp:lastModifiedBy>
  <cp:revision>325</cp:revision>
  <cp:lastPrinted>2017-11-10T14:42:37Z</cp:lastPrinted>
  <dcterms:created xsi:type="dcterms:W3CDTF">2016-05-31T07:40:27Z</dcterms:created>
  <dcterms:modified xsi:type="dcterms:W3CDTF">2017-11-10T15:15:53Z</dcterms:modified>
</cp:coreProperties>
</file>