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0" r:id="rId4"/>
    <p:sldId id="261" r:id="rId5"/>
    <p:sldId id="262" r:id="rId6"/>
    <p:sldId id="263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437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>
        <p:scale>
          <a:sx n="106" d="100"/>
          <a:sy n="106" d="100"/>
        </p:scale>
        <p:origin x="-102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57D5E5-F552-4543-9363-503E0345124F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CB82B45-DFE9-4C65-8140-60744C6E57CA}">
      <dgm:prSet phldrT="[Text]"/>
      <dgm:spPr/>
      <dgm:t>
        <a:bodyPr/>
        <a:lstStyle/>
        <a:p>
          <a:r>
            <a:rPr lang="sr-Cyrl-RS" b="1" dirty="0" smtClean="0"/>
            <a:t>ОКРУЖЕЊЕ</a:t>
          </a:r>
          <a:endParaRPr lang="en-US" dirty="0"/>
        </a:p>
      </dgm:t>
    </dgm:pt>
    <dgm:pt modelId="{247D3F4C-5DCD-47BD-AD3C-A0699A1A4384}" type="parTrans" cxnId="{E3BF1FC8-F74B-4767-B966-3ECB7FFC21E6}">
      <dgm:prSet/>
      <dgm:spPr/>
      <dgm:t>
        <a:bodyPr/>
        <a:lstStyle/>
        <a:p>
          <a:endParaRPr lang="en-US"/>
        </a:p>
      </dgm:t>
    </dgm:pt>
    <dgm:pt modelId="{5484E42C-FDF2-4406-98B8-A9DAC42E44BA}" type="sibTrans" cxnId="{E3BF1FC8-F74B-4767-B966-3ECB7FFC21E6}">
      <dgm:prSet/>
      <dgm:spPr/>
      <dgm:t>
        <a:bodyPr/>
        <a:lstStyle/>
        <a:p>
          <a:endParaRPr lang="en-US"/>
        </a:p>
      </dgm:t>
    </dgm:pt>
    <dgm:pt modelId="{5766E578-5EB5-4FE5-8930-729848E1ED76}">
      <dgm:prSet phldrT="[Text]"/>
      <dgm:spPr/>
      <dgm:t>
        <a:bodyPr/>
        <a:lstStyle/>
        <a:p>
          <a:r>
            <a:rPr lang="sr-Cyrl-RS" b="1" dirty="0" smtClean="0"/>
            <a:t>ДРУШТВО</a:t>
          </a:r>
          <a:endParaRPr lang="en-US" dirty="0"/>
        </a:p>
      </dgm:t>
    </dgm:pt>
    <dgm:pt modelId="{B7A28F83-A4DB-4393-B678-A1A071B61BA2}" type="parTrans" cxnId="{0D05729C-CCDC-4FC8-9FFE-6E165837027D}">
      <dgm:prSet/>
      <dgm:spPr/>
      <dgm:t>
        <a:bodyPr/>
        <a:lstStyle/>
        <a:p>
          <a:endParaRPr lang="en-US"/>
        </a:p>
      </dgm:t>
    </dgm:pt>
    <dgm:pt modelId="{9B28A9F4-886A-401A-BDDE-3E8D5CBE4CD5}" type="sibTrans" cxnId="{0D05729C-CCDC-4FC8-9FFE-6E165837027D}">
      <dgm:prSet/>
      <dgm:spPr/>
      <dgm:t>
        <a:bodyPr/>
        <a:lstStyle/>
        <a:p>
          <a:endParaRPr lang="en-US" b="1" dirty="0">
            <a:solidFill>
              <a:schemeClr val="bg1"/>
            </a:solidFill>
          </a:endParaRPr>
        </a:p>
      </dgm:t>
    </dgm:pt>
    <dgm:pt modelId="{F6116B32-A440-41F3-9E6E-C1E7A5E972E7}">
      <dgm:prSet phldrT="[Text]"/>
      <dgm:spPr/>
      <dgm:t>
        <a:bodyPr/>
        <a:lstStyle/>
        <a:p>
          <a:r>
            <a:rPr lang="sr-Cyrl-RS" b="1" dirty="0" smtClean="0"/>
            <a:t>ЕКОНОМИЈА</a:t>
          </a:r>
          <a:endParaRPr lang="en-US" dirty="0"/>
        </a:p>
      </dgm:t>
    </dgm:pt>
    <dgm:pt modelId="{CD657D1B-97B6-463D-B9B4-CD83AD215A91}" type="parTrans" cxnId="{4F271A3D-F75E-48CD-8399-DFC87FECD103}">
      <dgm:prSet/>
      <dgm:spPr/>
      <dgm:t>
        <a:bodyPr/>
        <a:lstStyle/>
        <a:p>
          <a:endParaRPr lang="en-US"/>
        </a:p>
      </dgm:t>
    </dgm:pt>
    <dgm:pt modelId="{8B841E20-D028-4E97-9BC8-43044A2002BB}" type="sibTrans" cxnId="{4F271A3D-F75E-48CD-8399-DFC87FECD103}">
      <dgm:prSet/>
      <dgm:spPr/>
      <dgm:t>
        <a:bodyPr/>
        <a:lstStyle/>
        <a:p>
          <a:endParaRPr lang="en-US" dirty="0"/>
        </a:p>
      </dgm:t>
    </dgm:pt>
    <dgm:pt modelId="{4C590D6B-9A7E-459F-A069-8800957BAD9E}" type="pres">
      <dgm:prSet presAssocID="{AD57D5E5-F552-4543-9363-503E0345124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8804A-5FF5-4F73-A86B-DF5BE60DD65E}" type="pres">
      <dgm:prSet presAssocID="{6CB82B45-DFE9-4C65-8140-60744C6E57C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03CB4-E810-4520-AC1B-C22BD18BF07D}" type="pres">
      <dgm:prSet presAssocID="{5484E42C-FDF2-4406-98B8-A9DAC42E44BA}" presName="sibTrans" presStyleLbl="sibTrans2D1" presStyleIdx="0" presStyleCnt="3" custScaleX="125433" custLinFactNeighborX="54966"/>
      <dgm:spPr/>
      <dgm:t>
        <a:bodyPr/>
        <a:lstStyle/>
        <a:p>
          <a:endParaRPr lang="en-US"/>
        </a:p>
      </dgm:t>
    </dgm:pt>
    <dgm:pt modelId="{1C527A99-44FB-4EE2-9067-F0750AC8D88A}" type="pres">
      <dgm:prSet presAssocID="{5484E42C-FDF2-4406-98B8-A9DAC42E44BA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F7FB73E9-1A42-460C-8594-00B77280CA4F}" type="pres">
      <dgm:prSet presAssocID="{5766E578-5EB5-4FE5-8930-729848E1ED7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581BD0-40C7-4DB5-8BB5-1EEBB77EB81D}" type="pres">
      <dgm:prSet presAssocID="{9B28A9F4-886A-401A-BDDE-3E8D5CBE4CD5}" presName="sibTrans" presStyleLbl="sibTrans2D1" presStyleIdx="1" presStyleCnt="3" custScaleX="116094" custScaleY="100032" custLinFactNeighborY="-4479"/>
      <dgm:spPr/>
      <dgm:t>
        <a:bodyPr/>
        <a:lstStyle/>
        <a:p>
          <a:endParaRPr lang="en-US"/>
        </a:p>
      </dgm:t>
    </dgm:pt>
    <dgm:pt modelId="{E0435B3D-2196-4C40-B3FB-F355BE69D288}" type="pres">
      <dgm:prSet presAssocID="{9B28A9F4-886A-401A-BDDE-3E8D5CBE4CD5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DB76015-2C48-4F0B-B968-B9ABECF22A75}" type="pres">
      <dgm:prSet presAssocID="{F6116B32-A440-41F3-9E6E-C1E7A5E972E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C792DB-4ADE-46C2-A70B-6ED2AF2A0695}" type="pres">
      <dgm:prSet presAssocID="{8B841E20-D028-4E97-9BC8-43044A2002BB}" presName="sibTrans" presStyleLbl="sibTrans2D1" presStyleIdx="2" presStyleCnt="3" custScaleX="128364" custLinFactNeighborX="-54966"/>
      <dgm:spPr/>
      <dgm:t>
        <a:bodyPr/>
        <a:lstStyle/>
        <a:p>
          <a:endParaRPr lang="en-US"/>
        </a:p>
      </dgm:t>
    </dgm:pt>
    <dgm:pt modelId="{569F52A0-99D7-4C0E-80AC-D9096DC5E90E}" type="pres">
      <dgm:prSet presAssocID="{8B841E20-D028-4E97-9BC8-43044A2002BB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2F57C9D7-1E53-4456-888B-5B55769CE1C2}" type="presOf" srcId="{8B841E20-D028-4E97-9BC8-43044A2002BB}" destId="{DCC792DB-4ADE-46C2-A70B-6ED2AF2A0695}" srcOrd="0" destOrd="0" presId="urn:microsoft.com/office/officeart/2005/8/layout/cycle7"/>
    <dgm:cxn modelId="{08D601C8-D740-4B56-95F9-88E9A21F1679}" type="presOf" srcId="{9B28A9F4-886A-401A-BDDE-3E8D5CBE4CD5}" destId="{E0435B3D-2196-4C40-B3FB-F355BE69D288}" srcOrd="1" destOrd="0" presId="urn:microsoft.com/office/officeart/2005/8/layout/cycle7"/>
    <dgm:cxn modelId="{C7545C44-70AD-4DA2-A6D4-F59184420705}" type="presOf" srcId="{5766E578-5EB5-4FE5-8930-729848E1ED76}" destId="{F7FB73E9-1A42-460C-8594-00B77280CA4F}" srcOrd="0" destOrd="0" presId="urn:microsoft.com/office/officeart/2005/8/layout/cycle7"/>
    <dgm:cxn modelId="{B365E924-5D78-4B25-880E-9E2B7272E7EC}" type="presOf" srcId="{5484E42C-FDF2-4406-98B8-A9DAC42E44BA}" destId="{1C527A99-44FB-4EE2-9067-F0750AC8D88A}" srcOrd="1" destOrd="0" presId="urn:microsoft.com/office/officeart/2005/8/layout/cycle7"/>
    <dgm:cxn modelId="{7A406771-2BA5-4E92-9FC0-9BFE58EB67B6}" type="presOf" srcId="{6CB82B45-DFE9-4C65-8140-60744C6E57CA}" destId="{CE18804A-5FF5-4F73-A86B-DF5BE60DD65E}" srcOrd="0" destOrd="0" presId="urn:microsoft.com/office/officeart/2005/8/layout/cycle7"/>
    <dgm:cxn modelId="{4F271A3D-F75E-48CD-8399-DFC87FECD103}" srcId="{AD57D5E5-F552-4543-9363-503E0345124F}" destId="{F6116B32-A440-41F3-9E6E-C1E7A5E972E7}" srcOrd="2" destOrd="0" parTransId="{CD657D1B-97B6-463D-B9B4-CD83AD215A91}" sibTransId="{8B841E20-D028-4E97-9BC8-43044A2002BB}"/>
    <dgm:cxn modelId="{69E37685-9347-46CA-9B61-27EF37ACC72A}" type="presOf" srcId="{9B28A9F4-886A-401A-BDDE-3E8D5CBE4CD5}" destId="{8E581BD0-40C7-4DB5-8BB5-1EEBB77EB81D}" srcOrd="0" destOrd="0" presId="urn:microsoft.com/office/officeart/2005/8/layout/cycle7"/>
    <dgm:cxn modelId="{383B11A9-F84E-4770-9492-AC7885A09E06}" type="presOf" srcId="{AD57D5E5-F552-4543-9363-503E0345124F}" destId="{4C590D6B-9A7E-459F-A069-8800957BAD9E}" srcOrd="0" destOrd="0" presId="urn:microsoft.com/office/officeart/2005/8/layout/cycle7"/>
    <dgm:cxn modelId="{0D05729C-CCDC-4FC8-9FFE-6E165837027D}" srcId="{AD57D5E5-F552-4543-9363-503E0345124F}" destId="{5766E578-5EB5-4FE5-8930-729848E1ED76}" srcOrd="1" destOrd="0" parTransId="{B7A28F83-A4DB-4393-B678-A1A071B61BA2}" sibTransId="{9B28A9F4-886A-401A-BDDE-3E8D5CBE4CD5}"/>
    <dgm:cxn modelId="{879CBC22-3C09-4237-9B5C-1BE5710E05D3}" type="presOf" srcId="{5484E42C-FDF2-4406-98B8-A9DAC42E44BA}" destId="{E3103CB4-E810-4520-AC1B-C22BD18BF07D}" srcOrd="0" destOrd="0" presId="urn:microsoft.com/office/officeart/2005/8/layout/cycle7"/>
    <dgm:cxn modelId="{FE87D181-68C5-4602-B315-CA442BACDBCB}" type="presOf" srcId="{F6116B32-A440-41F3-9E6E-C1E7A5E972E7}" destId="{2DB76015-2C48-4F0B-B968-B9ABECF22A75}" srcOrd="0" destOrd="0" presId="urn:microsoft.com/office/officeart/2005/8/layout/cycle7"/>
    <dgm:cxn modelId="{E3BF1FC8-F74B-4767-B966-3ECB7FFC21E6}" srcId="{AD57D5E5-F552-4543-9363-503E0345124F}" destId="{6CB82B45-DFE9-4C65-8140-60744C6E57CA}" srcOrd="0" destOrd="0" parTransId="{247D3F4C-5DCD-47BD-AD3C-A0699A1A4384}" sibTransId="{5484E42C-FDF2-4406-98B8-A9DAC42E44BA}"/>
    <dgm:cxn modelId="{B66A8327-1413-4868-B22C-B793A62876DD}" type="presOf" srcId="{8B841E20-D028-4E97-9BC8-43044A2002BB}" destId="{569F52A0-99D7-4C0E-80AC-D9096DC5E90E}" srcOrd="1" destOrd="0" presId="urn:microsoft.com/office/officeart/2005/8/layout/cycle7"/>
    <dgm:cxn modelId="{C79AE62A-3105-4154-ACD1-BBFEE6579283}" type="presParOf" srcId="{4C590D6B-9A7E-459F-A069-8800957BAD9E}" destId="{CE18804A-5FF5-4F73-A86B-DF5BE60DD65E}" srcOrd="0" destOrd="0" presId="urn:microsoft.com/office/officeart/2005/8/layout/cycle7"/>
    <dgm:cxn modelId="{36B69012-75E3-4BE4-85A7-EC48953E1316}" type="presParOf" srcId="{4C590D6B-9A7E-459F-A069-8800957BAD9E}" destId="{E3103CB4-E810-4520-AC1B-C22BD18BF07D}" srcOrd="1" destOrd="0" presId="urn:microsoft.com/office/officeart/2005/8/layout/cycle7"/>
    <dgm:cxn modelId="{C3C2F4E9-8DA9-47D3-A1D4-960E36231B3C}" type="presParOf" srcId="{E3103CB4-E810-4520-AC1B-C22BD18BF07D}" destId="{1C527A99-44FB-4EE2-9067-F0750AC8D88A}" srcOrd="0" destOrd="0" presId="urn:microsoft.com/office/officeart/2005/8/layout/cycle7"/>
    <dgm:cxn modelId="{C31CCB5F-CCC9-4992-B880-E6A1BE9D6A26}" type="presParOf" srcId="{4C590D6B-9A7E-459F-A069-8800957BAD9E}" destId="{F7FB73E9-1A42-460C-8594-00B77280CA4F}" srcOrd="2" destOrd="0" presId="urn:microsoft.com/office/officeart/2005/8/layout/cycle7"/>
    <dgm:cxn modelId="{74BA6346-5E27-4146-85A9-265A68A71E75}" type="presParOf" srcId="{4C590D6B-9A7E-459F-A069-8800957BAD9E}" destId="{8E581BD0-40C7-4DB5-8BB5-1EEBB77EB81D}" srcOrd="3" destOrd="0" presId="urn:microsoft.com/office/officeart/2005/8/layout/cycle7"/>
    <dgm:cxn modelId="{BC0F1547-5EE3-4313-9AED-C2C9DEC10FE0}" type="presParOf" srcId="{8E581BD0-40C7-4DB5-8BB5-1EEBB77EB81D}" destId="{E0435B3D-2196-4C40-B3FB-F355BE69D288}" srcOrd="0" destOrd="0" presId="urn:microsoft.com/office/officeart/2005/8/layout/cycle7"/>
    <dgm:cxn modelId="{C9B3C362-E6DC-4ADA-9FED-78E64FB02291}" type="presParOf" srcId="{4C590D6B-9A7E-459F-A069-8800957BAD9E}" destId="{2DB76015-2C48-4F0B-B968-B9ABECF22A75}" srcOrd="4" destOrd="0" presId="urn:microsoft.com/office/officeart/2005/8/layout/cycle7"/>
    <dgm:cxn modelId="{1310C37A-774A-44D5-AFA9-CA55B97A3256}" type="presParOf" srcId="{4C590D6B-9A7E-459F-A069-8800957BAD9E}" destId="{DCC792DB-4ADE-46C2-A70B-6ED2AF2A0695}" srcOrd="5" destOrd="0" presId="urn:microsoft.com/office/officeart/2005/8/layout/cycle7"/>
    <dgm:cxn modelId="{32AC43A4-6622-48AD-9696-0F0BDB246EE8}" type="presParOf" srcId="{DCC792DB-4ADE-46C2-A70B-6ED2AF2A0695}" destId="{569F52A0-99D7-4C0E-80AC-D9096DC5E90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Глобално партнерство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53919552-4256-4C56-AA4F-DC97F0CC1B8A}" type="presOf" srcId="{4FBA0CD1-DCCA-4CAA-BA17-0B398F32530B}" destId="{57EEF635-97C0-4B6E-9074-2BF671BD34A0}" srcOrd="0" destOrd="0" presId="urn:microsoft.com/office/officeart/2005/8/layout/vList2"/>
    <dgm:cxn modelId="{CA253574-3C57-478C-B772-636DCA85F83A}" type="presOf" srcId="{4244E876-029E-4931-8A9C-30A9C849C2E0}" destId="{B1F672C0-077D-4A67-82A5-CE0AB0EAA844}" srcOrd="0" destOrd="0" presId="urn:microsoft.com/office/officeart/2005/8/layout/vList2"/>
    <dgm:cxn modelId="{707DED9A-D784-46B4-905F-EC17932E8EF3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Добро управљање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D786891B-1040-4740-BBE7-1C100C33C543}" type="presOf" srcId="{4FBA0CD1-DCCA-4CAA-BA17-0B398F32530B}" destId="{57EEF635-97C0-4B6E-9074-2BF671BD34A0}" srcOrd="0" destOrd="0" presId="urn:microsoft.com/office/officeart/2005/8/layout/vList2"/>
    <dgm:cxn modelId="{8EA68995-7CF5-4D2F-AC70-3528A35AEE89}" type="presOf" srcId="{4244E876-029E-4931-8A9C-30A9C849C2E0}" destId="{B1F672C0-077D-4A67-82A5-CE0AB0EAA844}" srcOrd="0" destOrd="0" presId="urn:microsoft.com/office/officeart/2005/8/layout/vList2"/>
    <dgm:cxn modelId="{5E7EC290-0F36-4C0C-BBB4-943575C17CB1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5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18A5AAF-99F2-4CA3-8F0E-CFBA592C5AA5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EF2F6AEC-7686-4F91-9FED-1F95EE6C7CFE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endParaRPr lang="sr-Cyrl-RS" sz="1400" dirty="0" smtClean="0"/>
        </a:p>
        <a:p>
          <a:endParaRPr lang="sr-Cyrl-RS" sz="1400" dirty="0" smtClean="0"/>
        </a:p>
        <a:p>
          <a:r>
            <a:rPr lang="sr-Cyrl-RS" sz="1600" b="1" dirty="0" smtClean="0">
              <a:solidFill>
                <a:schemeClr val="bg1"/>
              </a:solidFill>
            </a:rPr>
            <a:t>Водећи индикатори</a:t>
          </a:r>
          <a:endParaRPr lang="en-US" sz="1600" b="1" dirty="0">
            <a:solidFill>
              <a:schemeClr val="bg1"/>
            </a:solidFill>
          </a:endParaRPr>
        </a:p>
      </dgm:t>
    </dgm:pt>
    <dgm:pt modelId="{5ED3E5D8-79B8-4BEC-ACA6-897AF48F5E51}" type="parTrans" cxnId="{1E7229A8-C7AD-4E90-A4FE-AD053657D306}">
      <dgm:prSet/>
      <dgm:spPr/>
      <dgm:t>
        <a:bodyPr/>
        <a:lstStyle/>
        <a:p>
          <a:endParaRPr lang="en-US"/>
        </a:p>
      </dgm:t>
    </dgm:pt>
    <dgm:pt modelId="{EA9819AE-7017-4149-B230-8FF3A2EBE98D}" type="sibTrans" cxnId="{1E7229A8-C7AD-4E90-A4FE-AD053657D306}">
      <dgm:prSet/>
      <dgm:spPr/>
      <dgm:t>
        <a:bodyPr/>
        <a:lstStyle/>
        <a:p>
          <a:endParaRPr lang="en-US"/>
        </a:p>
      </dgm:t>
    </dgm:pt>
    <dgm:pt modelId="{2E3041FC-473F-4A19-813E-1468F161CBCB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sr-Cyrl-RS" sz="1600" b="1" dirty="0" smtClean="0">
              <a:solidFill>
                <a:schemeClr val="bg1"/>
              </a:solidFill>
            </a:rPr>
            <a:t>Оперативни индикатори</a:t>
          </a:r>
          <a:endParaRPr lang="en-US" sz="1600" b="1" dirty="0">
            <a:solidFill>
              <a:schemeClr val="bg1"/>
            </a:solidFill>
          </a:endParaRPr>
        </a:p>
      </dgm:t>
    </dgm:pt>
    <dgm:pt modelId="{1D5C065C-661E-4719-B798-58ED8F7EF37D}" type="parTrans" cxnId="{6D50D562-DB71-4A6A-86CC-1050202A009C}">
      <dgm:prSet/>
      <dgm:spPr/>
      <dgm:t>
        <a:bodyPr/>
        <a:lstStyle/>
        <a:p>
          <a:endParaRPr lang="en-US"/>
        </a:p>
      </dgm:t>
    </dgm:pt>
    <dgm:pt modelId="{683A4726-E5C8-47B8-A7B7-ED515C4C3F44}" type="sibTrans" cxnId="{6D50D562-DB71-4A6A-86CC-1050202A009C}">
      <dgm:prSet/>
      <dgm:spPr/>
      <dgm:t>
        <a:bodyPr/>
        <a:lstStyle/>
        <a:p>
          <a:endParaRPr lang="en-US"/>
        </a:p>
      </dgm:t>
    </dgm:pt>
    <dgm:pt modelId="{976F3369-D934-42E1-80E3-64FE6438B722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sr-Cyrl-RS" sz="1600" b="1" dirty="0" smtClean="0">
              <a:solidFill>
                <a:schemeClr val="bg1"/>
              </a:solidFill>
            </a:rPr>
            <a:t>Објашњавајући  индикатори</a:t>
          </a:r>
          <a:endParaRPr lang="en-US" sz="1600" b="1" dirty="0">
            <a:solidFill>
              <a:schemeClr val="bg1"/>
            </a:solidFill>
          </a:endParaRPr>
        </a:p>
      </dgm:t>
    </dgm:pt>
    <dgm:pt modelId="{9F83B53D-0071-4841-AE9B-48D905084B2D}" type="parTrans" cxnId="{6B823D56-232E-48E8-B2D5-FFFC1B8024E5}">
      <dgm:prSet/>
      <dgm:spPr/>
      <dgm:t>
        <a:bodyPr/>
        <a:lstStyle/>
        <a:p>
          <a:endParaRPr lang="en-US"/>
        </a:p>
      </dgm:t>
    </dgm:pt>
    <dgm:pt modelId="{FAE6D579-4609-4AB0-924B-06DEECBE2619}" type="sibTrans" cxnId="{6B823D56-232E-48E8-B2D5-FFFC1B8024E5}">
      <dgm:prSet/>
      <dgm:spPr/>
      <dgm:t>
        <a:bodyPr/>
        <a:lstStyle/>
        <a:p>
          <a:endParaRPr lang="en-US"/>
        </a:p>
      </dgm:t>
    </dgm:pt>
    <dgm:pt modelId="{94430208-91A3-440C-B26A-A484F74C95DC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sr-Cyrl-RS" sz="1600" b="1" dirty="0" smtClean="0">
              <a:solidFill>
                <a:schemeClr val="bg1"/>
              </a:solidFill>
            </a:rPr>
            <a:t>Контекстуални индикатори</a:t>
          </a:r>
          <a:endParaRPr lang="en-US" sz="1600" b="1" dirty="0">
            <a:solidFill>
              <a:schemeClr val="bg1"/>
            </a:solidFill>
          </a:endParaRPr>
        </a:p>
      </dgm:t>
    </dgm:pt>
    <dgm:pt modelId="{0E9875F9-8B49-4D77-85CC-AFE2381C94D7}" type="parTrans" cxnId="{D0B11C8D-EF81-4966-9275-A1786D3DB823}">
      <dgm:prSet/>
      <dgm:spPr/>
      <dgm:t>
        <a:bodyPr/>
        <a:lstStyle/>
        <a:p>
          <a:endParaRPr lang="en-US"/>
        </a:p>
      </dgm:t>
    </dgm:pt>
    <dgm:pt modelId="{A616AC8B-6EDA-4293-BDCF-5FD69ED47092}" type="sibTrans" cxnId="{D0B11C8D-EF81-4966-9275-A1786D3DB823}">
      <dgm:prSet/>
      <dgm:spPr/>
      <dgm:t>
        <a:bodyPr/>
        <a:lstStyle/>
        <a:p>
          <a:endParaRPr lang="en-US"/>
        </a:p>
      </dgm:t>
    </dgm:pt>
    <dgm:pt modelId="{6FAE6CD9-1814-472F-981E-ACA07BDAE074}" type="pres">
      <dgm:prSet presAssocID="{C18A5AAF-99F2-4CA3-8F0E-CFBA592C5AA5}" presName="Name0" presStyleCnt="0">
        <dgm:presLayoutVars>
          <dgm:dir/>
          <dgm:animLvl val="lvl"/>
          <dgm:resizeHandles val="exact"/>
        </dgm:presLayoutVars>
      </dgm:prSet>
      <dgm:spPr/>
    </dgm:pt>
    <dgm:pt modelId="{3B4F2901-D935-455D-8878-95544764E01F}" type="pres">
      <dgm:prSet presAssocID="{EF2F6AEC-7686-4F91-9FED-1F95EE6C7CFE}" presName="Name8" presStyleCnt="0"/>
      <dgm:spPr/>
    </dgm:pt>
    <dgm:pt modelId="{8AF04963-99BD-473B-BAE6-5B0901B748EB}" type="pres">
      <dgm:prSet presAssocID="{EF2F6AEC-7686-4F91-9FED-1F95EE6C7CFE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828B32-DD70-414D-B11F-6C4E278F1469}" type="pres">
      <dgm:prSet presAssocID="{EF2F6AEC-7686-4F91-9FED-1F95EE6C7CF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49AA8E-D625-470F-879C-585EC8DDB411}" type="pres">
      <dgm:prSet presAssocID="{2E3041FC-473F-4A19-813E-1468F161CBCB}" presName="Name8" presStyleCnt="0"/>
      <dgm:spPr/>
    </dgm:pt>
    <dgm:pt modelId="{FB2E4FF3-B518-44C5-89D3-E809F305BE64}" type="pres">
      <dgm:prSet presAssocID="{2E3041FC-473F-4A19-813E-1468F161CBCB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4C8C91-6A39-472E-9DC3-FA446501B26F}" type="pres">
      <dgm:prSet presAssocID="{2E3041FC-473F-4A19-813E-1468F161CB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AB112D-F00E-4422-BE18-2C2A66C084B3}" type="pres">
      <dgm:prSet presAssocID="{976F3369-D934-42E1-80E3-64FE6438B722}" presName="Name8" presStyleCnt="0"/>
      <dgm:spPr/>
    </dgm:pt>
    <dgm:pt modelId="{33FEF9F3-B315-4F84-88FA-3B338135C332}" type="pres">
      <dgm:prSet presAssocID="{976F3369-D934-42E1-80E3-64FE6438B722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2EA68F-6A9E-4892-B877-D804128985BF}" type="pres">
      <dgm:prSet presAssocID="{976F3369-D934-42E1-80E3-64FE6438B72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1774B9-0BBC-4762-8149-73F14BCE9470}" type="pres">
      <dgm:prSet presAssocID="{94430208-91A3-440C-B26A-A484F74C95DC}" presName="Name8" presStyleCnt="0"/>
      <dgm:spPr/>
    </dgm:pt>
    <dgm:pt modelId="{CECB03BE-30DB-4D07-B938-1DB8634EC18A}" type="pres">
      <dgm:prSet presAssocID="{94430208-91A3-440C-B26A-A484F74C95DC}" presName="level" presStyleLbl="node1" presStyleIdx="3" presStyleCnt="4" custScaleY="4782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5543AF-F0BC-482A-8103-DDAC7C42C65F}" type="pres">
      <dgm:prSet presAssocID="{94430208-91A3-440C-B26A-A484F74C95D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7229A8-C7AD-4E90-A4FE-AD053657D306}" srcId="{C18A5AAF-99F2-4CA3-8F0E-CFBA592C5AA5}" destId="{EF2F6AEC-7686-4F91-9FED-1F95EE6C7CFE}" srcOrd="0" destOrd="0" parTransId="{5ED3E5D8-79B8-4BEC-ACA6-897AF48F5E51}" sibTransId="{EA9819AE-7017-4149-B230-8FF3A2EBE98D}"/>
    <dgm:cxn modelId="{5FB20CCF-79A2-4A0D-A984-0C91ABA5F72C}" type="presOf" srcId="{94430208-91A3-440C-B26A-A484F74C95DC}" destId="{CECB03BE-30DB-4D07-B938-1DB8634EC18A}" srcOrd="0" destOrd="0" presId="urn:microsoft.com/office/officeart/2005/8/layout/pyramid1"/>
    <dgm:cxn modelId="{D8964AA5-074E-4AF5-9FA3-591D151AF9DE}" type="presOf" srcId="{C18A5AAF-99F2-4CA3-8F0E-CFBA592C5AA5}" destId="{6FAE6CD9-1814-472F-981E-ACA07BDAE074}" srcOrd="0" destOrd="0" presId="urn:microsoft.com/office/officeart/2005/8/layout/pyramid1"/>
    <dgm:cxn modelId="{4493CC9D-BEF1-4241-B5ED-836992A227B5}" type="presOf" srcId="{976F3369-D934-42E1-80E3-64FE6438B722}" destId="{972EA68F-6A9E-4892-B877-D804128985BF}" srcOrd="1" destOrd="0" presId="urn:microsoft.com/office/officeart/2005/8/layout/pyramid1"/>
    <dgm:cxn modelId="{B53C4312-B5E5-4F35-B1B4-5FC813A01959}" type="presOf" srcId="{EF2F6AEC-7686-4F91-9FED-1F95EE6C7CFE}" destId="{70828B32-DD70-414D-B11F-6C4E278F1469}" srcOrd="1" destOrd="0" presId="urn:microsoft.com/office/officeart/2005/8/layout/pyramid1"/>
    <dgm:cxn modelId="{2A031B82-8503-4051-A7D5-2D02CFDFB961}" type="presOf" srcId="{94430208-91A3-440C-B26A-A484F74C95DC}" destId="{0E5543AF-F0BC-482A-8103-DDAC7C42C65F}" srcOrd="1" destOrd="0" presId="urn:microsoft.com/office/officeart/2005/8/layout/pyramid1"/>
    <dgm:cxn modelId="{FA574DB7-CF7F-4A23-8D67-C65ED4938EFF}" type="presOf" srcId="{2E3041FC-473F-4A19-813E-1468F161CBCB}" destId="{8D4C8C91-6A39-472E-9DC3-FA446501B26F}" srcOrd="1" destOrd="0" presId="urn:microsoft.com/office/officeart/2005/8/layout/pyramid1"/>
    <dgm:cxn modelId="{6B823D56-232E-48E8-B2D5-FFFC1B8024E5}" srcId="{C18A5AAF-99F2-4CA3-8F0E-CFBA592C5AA5}" destId="{976F3369-D934-42E1-80E3-64FE6438B722}" srcOrd="2" destOrd="0" parTransId="{9F83B53D-0071-4841-AE9B-48D905084B2D}" sibTransId="{FAE6D579-4609-4AB0-924B-06DEECBE2619}"/>
    <dgm:cxn modelId="{B7A2EDEC-1F9D-4847-968A-2F57CEDCD687}" type="presOf" srcId="{EF2F6AEC-7686-4F91-9FED-1F95EE6C7CFE}" destId="{8AF04963-99BD-473B-BAE6-5B0901B748EB}" srcOrd="0" destOrd="0" presId="urn:microsoft.com/office/officeart/2005/8/layout/pyramid1"/>
    <dgm:cxn modelId="{6D50D562-DB71-4A6A-86CC-1050202A009C}" srcId="{C18A5AAF-99F2-4CA3-8F0E-CFBA592C5AA5}" destId="{2E3041FC-473F-4A19-813E-1468F161CBCB}" srcOrd="1" destOrd="0" parTransId="{1D5C065C-661E-4719-B798-58ED8F7EF37D}" sibTransId="{683A4726-E5C8-47B8-A7B7-ED515C4C3F44}"/>
    <dgm:cxn modelId="{2B748351-EA12-4203-9B90-4030E91DD8B5}" type="presOf" srcId="{2E3041FC-473F-4A19-813E-1468F161CBCB}" destId="{FB2E4FF3-B518-44C5-89D3-E809F305BE64}" srcOrd="0" destOrd="0" presId="urn:microsoft.com/office/officeart/2005/8/layout/pyramid1"/>
    <dgm:cxn modelId="{D0B11C8D-EF81-4966-9275-A1786D3DB823}" srcId="{C18A5AAF-99F2-4CA3-8F0E-CFBA592C5AA5}" destId="{94430208-91A3-440C-B26A-A484F74C95DC}" srcOrd="3" destOrd="0" parTransId="{0E9875F9-8B49-4D77-85CC-AFE2381C94D7}" sibTransId="{A616AC8B-6EDA-4293-BDCF-5FD69ED47092}"/>
    <dgm:cxn modelId="{84DC5220-6137-46C0-A7FE-B7E19C6364E8}" type="presOf" srcId="{976F3369-D934-42E1-80E3-64FE6438B722}" destId="{33FEF9F3-B315-4F84-88FA-3B338135C332}" srcOrd="0" destOrd="0" presId="urn:microsoft.com/office/officeart/2005/8/layout/pyramid1"/>
    <dgm:cxn modelId="{DAD1DB43-9BE0-4167-9E30-7B6162661D90}" type="presParOf" srcId="{6FAE6CD9-1814-472F-981E-ACA07BDAE074}" destId="{3B4F2901-D935-455D-8878-95544764E01F}" srcOrd="0" destOrd="0" presId="urn:microsoft.com/office/officeart/2005/8/layout/pyramid1"/>
    <dgm:cxn modelId="{FD487A30-AFC8-4552-BF46-47F93FB92164}" type="presParOf" srcId="{3B4F2901-D935-455D-8878-95544764E01F}" destId="{8AF04963-99BD-473B-BAE6-5B0901B748EB}" srcOrd="0" destOrd="0" presId="urn:microsoft.com/office/officeart/2005/8/layout/pyramid1"/>
    <dgm:cxn modelId="{7B4063BE-E4FC-4A8F-9A45-0F404525FE3F}" type="presParOf" srcId="{3B4F2901-D935-455D-8878-95544764E01F}" destId="{70828B32-DD70-414D-B11F-6C4E278F1469}" srcOrd="1" destOrd="0" presId="urn:microsoft.com/office/officeart/2005/8/layout/pyramid1"/>
    <dgm:cxn modelId="{F391BD12-8FBE-4FA0-AC41-9321E2871217}" type="presParOf" srcId="{6FAE6CD9-1814-472F-981E-ACA07BDAE074}" destId="{8E49AA8E-D625-470F-879C-585EC8DDB411}" srcOrd="1" destOrd="0" presId="urn:microsoft.com/office/officeart/2005/8/layout/pyramid1"/>
    <dgm:cxn modelId="{7E7F2D4A-322A-4D25-9D30-30427370F16E}" type="presParOf" srcId="{8E49AA8E-D625-470F-879C-585EC8DDB411}" destId="{FB2E4FF3-B518-44C5-89D3-E809F305BE64}" srcOrd="0" destOrd="0" presId="urn:microsoft.com/office/officeart/2005/8/layout/pyramid1"/>
    <dgm:cxn modelId="{B205F221-9935-4531-8FEE-8876B4E6FFBC}" type="presParOf" srcId="{8E49AA8E-D625-470F-879C-585EC8DDB411}" destId="{8D4C8C91-6A39-472E-9DC3-FA446501B26F}" srcOrd="1" destOrd="0" presId="urn:microsoft.com/office/officeart/2005/8/layout/pyramid1"/>
    <dgm:cxn modelId="{96327C67-10BC-4C6C-B431-EF04F67F7D56}" type="presParOf" srcId="{6FAE6CD9-1814-472F-981E-ACA07BDAE074}" destId="{F6AB112D-F00E-4422-BE18-2C2A66C084B3}" srcOrd="2" destOrd="0" presId="urn:microsoft.com/office/officeart/2005/8/layout/pyramid1"/>
    <dgm:cxn modelId="{42DDFA51-DF1B-47F0-A4F1-F0DA2591F9AD}" type="presParOf" srcId="{F6AB112D-F00E-4422-BE18-2C2A66C084B3}" destId="{33FEF9F3-B315-4F84-88FA-3B338135C332}" srcOrd="0" destOrd="0" presId="urn:microsoft.com/office/officeart/2005/8/layout/pyramid1"/>
    <dgm:cxn modelId="{A58E80FE-0A11-489D-8C6C-92716DEB31A3}" type="presParOf" srcId="{F6AB112D-F00E-4422-BE18-2C2A66C084B3}" destId="{972EA68F-6A9E-4892-B877-D804128985BF}" srcOrd="1" destOrd="0" presId="urn:microsoft.com/office/officeart/2005/8/layout/pyramid1"/>
    <dgm:cxn modelId="{05A16D6D-11E3-463D-95CF-860ACD2D03AD}" type="presParOf" srcId="{6FAE6CD9-1814-472F-981E-ACA07BDAE074}" destId="{DC1774B9-0BBC-4762-8149-73F14BCE9470}" srcOrd="3" destOrd="0" presId="urn:microsoft.com/office/officeart/2005/8/layout/pyramid1"/>
    <dgm:cxn modelId="{9AD6A9BA-33A4-4E42-8D11-7413D08D883A}" type="presParOf" srcId="{DC1774B9-0BBC-4762-8149-73F14BCE9470}" destId="{CECB03BE-30DB-4D07-B938-1DB8634EC18A}" srcOrd="0" destOrd="0" presId="urn:microsoft.com/office/officeart/2005/8/layout/pyramid1"/>
    <dgm:cxn modelId="{2FA2C8FA-260C-432C-A040-CF0CAF4CFC3D}" type="presParOf" srcId="{DC1774B9-0BBC-4762-8149-73F14BCE9470}" destId="{0E5543AF-F0BC-482A-8103-DDAC7C42C65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Социоекономски развој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34F24E43-0DB2-435C-8FD5-670160D0D97D}" type="presOf" srcId="{4244E876-029E-4931-8A9C-30A9C849C2E0}" destId="{B1F672C0-077D-4A67-82A5-CE0AB0EAA844}" srcOrd="0" destOrd="0" presId="urn:microsoft.com/office/officeart/2005/8/layout/vList2"/>
    <dgm:cxn modelId="{90DB4740-56B8-4CAD-9A37-4D6B4201EAAC}" type="presOf" srcId="{4FBA0CD1-DCCA-4CAA-BA17-0B398F32530B}" destId="{57EEF635-97C0-4B6E-9074-2BF671BD34A0}" srcOrd="0" destOrd="0" presId="urn:microsoft.com/office/officeart/2005/8/layout/vList2"/>
    <dgm:cxn modelId="{0208F4DF-ECEC-4F97-82C8-EF8F69CECBF7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sr-Cyrl-RS" sz="2100" b="1" dirty="0" smtClean="0"/>
            <a:t>Одржива потрошња и производња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14063B08-FA37-436F-9514-C430C81B54FA}" type="presOf" srcId="{4244E876-029E-4931-8A9C-30A9C849C2E0}" destId="{B1F672C0-077D-4A67-82A5-CE0AB0EAA844}" srcOrd="0" destOrd="0" presId="urn:microsoft.com/office/officeart/2005/8/layout/vList2"/>
    <dgm:cxn modelId="{7E0B796C-5E21-4E63-AF57-A6F62FB056C6}" type="presOf" srcId="{4FBA0CD1-DCCA-4CAA-BA17-0B398F32530B}" destId="{57EEF635-97C0-4B6E-9074-2BF671BD34A0}" srcOrd="0" destOrd="0" presId="urn:microsoft.com/office/officeart/2005/8/layout/vList2"/>
    <dgm:cxn modelId="{9731B508-92A7-4DDD-962A-4125404E32A9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sr-Cyrl-RS" sz="2100" b="1" dirty="0" smtClean="0"/>
            <a:t>Социјална инклузија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6504" custLinFactNeighborY="-1012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F3B11429-46A6-492B-99E8-E780F469580F}" type="presOf" srcId="{4244E876-029E-4931-8A9C-30A9C849C2E0}" destId="{B1F672C0-077D-4A67-82A5-CE0AB0EAA844}" srcOrd="0" destOrd="0" presId="urn:microsoft.com/office/officeart/2005/8/layout/vList2"/>
    <dgm:cxn modelId="{0CCC0F47-9791-4911-BA49-84DB9197C164}" type="presOf" srcId="{4FBA0CD1-DCCA-4CAA-BA17-0B398F32530B}" destId="{57EEF635-97C0-4B6E-9074-2BF671BD34A0}" srcOrd="0" destOrd="0" presId="urn:microsoft.com/office/officeart/2005/8/layout/vList2"/>
    <dgm:cxn modelId="{7DA9B7FB-EC57-44F5-A01A-5A1365396F6E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Демографске промене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9438" custLinFactNeighborY="-376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8BF1552D-6C62-47B4-A7A2-8F7F31B58D93}" type="presOf" srcId="{4FBA0CD1-DCCA-4CAA-BA17-0B398F32530B}" destId="{57EEF635-97C0-4B6E-9074-2BF671BD34A0}" srcOrd="0" destOrd="0" presId="urn:microsoft.com/office/officeart/2005/8/layout/vList2"/>
    <dgm:cxn modelId="{E063ECC2-1845-45DA-9C97-E41D44B9FF0B}" type="presOf" srcId="{4244E876-029E-4931-8A9C-30A9C849C2E0}" destId="{B1F672C0-077D-4A67-82A5-CE0AB0EAA844}" srcOrd="0" destOrd="0" presId="urn:microsoft.com/office/officeart/2005/8/layout/vList2"/>
    <dgm:cxn modelId="{E454BD9B-D04F-4398-B3D9-1297B8625611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Здравство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B44F8400-30DE-4938-9DF7-E7529A8165D5}" type="presOf" srcId="{4244E876-029E-4931-8A9C-30A9C849C2E0}" destId="{B1F672C0-077D-4A67-82A5-CE0AB0EAA844}" srcOrd="0" destOrd="0" presId="urn:microsoft.com/office/officeart/2005/8/layout/vList2"/>
    <dgm:cxn modelId="{6817BC07-27BE-4E9D-B0B1-94BC844AC454}" type="presOf" srcId="{4FBA0CD1-DCCA-4CAA-BA17-0B398F32530B}" destId="{57EEF635-97C0-4B6E-9074-2BF671BD34A0}" srcOrd="0" destOrd="0" presId="urn:microsoft.com/office/officeart/2005/8/layout/vList2"/>
    <dgm:cxn modelId="{B1FEAFD8-011B-4B78-B250-89D70AE14945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Климатске промене и енергије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3D52150E-107C-43AA-AC6F-9036C22CB728}" type="presOf" srcId="{4244E876-029E-4931-8A9C-30A9C849C2E0}" destId="{B1F672C0-077D-4A67-82A5-CE0AB0EAA844}" srcOrd="0" destOrd="0" presId="urn:microsoft.com/office/officeart/2005/8/layout/vList2"/>
    <dgm:cxn modelId="{BB41769D-9D95-4DC0-83FE-D308BBF28454}" type="presOf" srcId="{4FBA0CD1-DCCA-4CAA-BA17-0B398F32530B}" destId="{57EEF635-97C0-4B6E-9074-2BF671BD34A0}" srcOrd="0" destOrd="0" presId="urn:microsoft.com/office/officeart/2005/8/layout/vList2"/>
    <dgm:cxn modelId="{A4694DB9-92F5-418C-BF47-25430675A9FD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Одрживи транспорт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C9C03276-8B64-42CB-8099-75A53B8C71E7}" type="presOf" srcId="{4244E876-029E-4931-8A9C-30A9C849C2E0}" destId="{B1F672C0-077D-4A67-82A5-CE0AB0EAA844}" srcOrd="0" destOrd="0" presId="urn:microsoft.com/office/officeart/2005/8/layout/vList2"/>
    <dgm:cxn modelId="{38D95949-90A8-4B59-847B-6B1B4741AD6C}" type="presOf" srcId="{4FBA0CD1-DCCA-4CAA-BA17-0B398F32530B}" destId="{57EEF635-97C0-4B6E-9074-2BF671BD34A0}" srcOrd="0" destOrd="0" presId="urn:microsoft.com/office/officeart/2005/8/layout/vList2"/>
    <dgm:cxn modelId="{E4458182-1510-4B71-8623-2F0E0661843B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3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FBA0CD1-DCCA-4CAA-BA17-0B398F3253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44E876-029E-4931-8A9C-30A9C849C2E0}">
      <dgm:prSet phldrT="[Text]" custT="1"/>
      <dgm:spPr/>
      <dgm:t>
        <a:bodyPr/>
        <a:lstStyle/>
        <a:p>
          <a:pPr algn="ctr"/>
          <a:r>
            <a:rPr lang="ru-RU" sz="2100" b="1" dirty="0" smtClean="0"/>
            <a:t>Природни ресурси</a:t>
          </a:r>
          <a:endParaRPr lang="en-US" sz="2100" b="1" dirty="0"/>
        </a:p>
      </dgm:t>
    </dgm:pt>
    <dgm:pt modelId="{68D3A4B1-6DF5-473A-9CEC-271FAA589A49}" type="parTrans" cxnId="{40277B57-1281-49AB-A280-B2A3AF1E26AF}">
      <dgm:prSet/>
      <dgm:spPr/>
      <dgm:t>
        <a:bodyPr/>
        <a:lstStyle/>
        <a:p>
          <a:endParaRPr lang="en-US"/>
        </a:p>
      </dgm:t>
    </dgm:pt>
    <dgm:pt modelId="{3CE38394-769C-4F92-BC9B-6CAB3BAE750D}" type="sibTrans" cxnId="{40277B57-1281-49AB-A280-B2A3AF1E26AF}">
      <dgm:prSet/>
      <dgm:spPr/>
      <dgm:t>
        <a:bodyPr/>
        <a:lstStyle/>
        <a:p>
          <a:endParaRPr lang="en-US"/>
        </a:p>
      </dgm:t>
    </dgm:pt>
    <dgm:pt modelId="{57EEF635-97C0-4B6E-9074-2BF671BD34A0}" type="pres">
      <dgm:prSet presAssocID="{4FBA0CD1-DCCA-4CAA-BA17-0B398F3253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F672C0-077D-4A67-82A5-CE0AB0EAA844}" type="pres">
      <dgm:prSet presAssocID="{4244E876-029E-4931-8A9C-30A9C849C2E0}" presName="parentText" presStyleLbl="node1" presStyleIdx="0" presStyleCnt="1" custScaleX="84022" custScaleY="31486" custLinFactNeighborX="-13750" custLinFactNeighborY="-6766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77B57-1281-49AB-A280-B2A3AF1E26AF}" srcId="{4FBA0CD1-DCCA-4CAA-BA17-0B398F32530B}" destId="{4244E876-029E-4931-8A9C-30A9C849C2E0}" srcOrd="0" destOrd="0" parTransId="{68D3A4B1-6DF5-473A-9CEC-271FAA589A49}" sibTransId="{3CE38394-769C-4F92-BC9B-6CAB3BAE750D}"/>
    <dgm:cxn modelId="{AE0953FE-7328-4047-A456-00DC23343C76}" type="presOf" srcId="{4FBA0CD1-DCCA-4CAA-BA17-0B398F32530B}" destId="{57EEF635-97C0-4B6E-9074-2BF671BD34A0}" srcOrd="0" destOrd="0" presId="urn:microsoft.com/office/officeart/2005/8/layout/vList2"/>
    <dgm:cxn modelId="{7CD18676-A5FA-4FFC-9252-550BDF1E56F0}" type="presOf" srcId="{4244E876-029E-4931-8A9C-30A9C849C2E0}" destId="{B1F672C0-077D-4A67-82A5-CE0AB0EAA844}" srcOrd="0" destOrd="0" presId="urn:microsoft.com/office/officeart/2005/8/layout/vList2"/>
    <dgm:cxn modelId="{0F4ABCFF-D367-48C2-A542-EA544230E3C1}" type="presParOf" srcId="{57EEF635-97C0-4B6E-9074-2BF671BD34A0}" destId="{B1F672C0-077D-4A67-82A5-CE0AB0EAA84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4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18804A-5FF5-4F73-A86B-DF5BE60DD65E}">
      <dsp:nvSpPr>
        <dsp:cNvPr id="0" name=""/>
        <dsp:cNvSpPr/>
      </dsp:nvSpPr>
      <dsp:spPr>
        <a:xfrm>
          <a:off x="2910955" y="1132"/>
          <a:ext cx="2095269" cy="104763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600" b="1" kern="1200" dirty="0" smtClean="0"/>
            <a:t>ОКРУЖЕЊЕ</a:t>
          </a:r>
          <a:endParaRPr lang="en-US" sz="2600" kern="1200" dirty="0"/>
        </a:p>
      </dsp:txBody>
      <dsp:txXfrm>
        <a:off x="2941639" y="31816"/>
        <a:ext cx="2033901" cy="986266"/>
      </dsp:txXfrm>
    </dsp:sp>
    <dsp:sp modelId="{E3103CB4-E810-4520-AC1B-C22BD18BF07D}">
      <dsp:nvSpPr>
        <dsp:cNvPr id="0" name=""/>
        <dsp:cNvSpPr/>
      </dsp:nvSpPr>
      <dsp:spPr>
        <a:xfrm rot="3600000">
          <a:off x="4738943" y="1839773"/>
          <a:ext cx="1369310" cy="36667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4848945" y="1913107"/>
        <a:ext cx="1149306" cy="220004"/>
      </dsp:txXfrm>
    </dsp:sp>
    <dsp:sp modelId="{F7FB73E9-1A42-460C-8594-00B77280CA4F}">
      <dsp:nvSpPr>
        <dsp:cNvPr id="0" name=""/>
        <dsp:cNvSpPr/>
      </dsp:nvSpPr>
      <dsp:spPr>
        <a:xfrm>
          <a:off x="4640882" y="2997453"/>
          <a:ext cx="2095269" cy="1047634"/>
        </a:xfrm>
        <a:prstGeom prst="roundRect">
          <a:avLst>
            <a:gd name="adj" fmla="val 10000"/>
          </a:avLst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600" b="1" kern="1200" dirty="0" smtClean="0"/>
            <a:t>ДРУШТВО</a:t>
          </a:r>
          <a:endParaRPr lang="en-US" sz="2600" kern="1200" dirty="0"/>
        </a:p>
      </dsp:txBody>
      <dsp:txXfrm>
        <a:off x="4671566" y="3028137"/>
        <a:ext cx="2033901" cy="986266"/>
      </dsp:txXfrm>
    </dsp:sp>
    <dsp:sp modelId="{8E581BD0-40C7-4DB5-8BB5-1EEBB77EB81D}">
      <dsp:nvSpPr>
        <dsp:cNvPr id="0" name=""/>
        <dsp:cNvSpPr/>
      </dsp:nvSpPr>
      <dsp:spPr>
        <a:xfrm rot="10800000">
          <a:off x="3324909" y="3321452"/>
          <a:ext cx="1267360" cy="366789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-3676673"/>
            <a:satOff val="-5114"/>
            <a:lumOff val="-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b="1" kern="1200" dirty="0">
            <a:solidFill>
              <a:schemeClr val="bg1"/>
            </a:solidFill>
          </a:endParaRPr>
        </a:p>
      </dsp:txBody>
      <dsp:txXfrm rot="10800000">
        <a:off x="3434946" y="3394810"/>
        <a:ext cx="1047286" cy="220073"/>
      </dsp:txXfrm>
    </dsp:sp>
    <dsp:sp modelId="{2DB76015-2C48-4F0B-B968-B9ABECF22A75}">
      <dsp:nvSpPr>
        <dsp:cNvPr id="0" name=""/>
        <dsp:cNvSpPr/>
      </dsp:nvSpPr>
      <dsp:spPr>
        <a:xfrm>
          <a:off x="1181028" y="2997453"/>
          <a:ext cx="2095269" cy="1047634"/>
        </a:xfrm>
        <a:prstGeom prst="roundRect">
          <a:avLst>
            <a:gd name="adj" fmla="val 10000"/>
          </a:avLst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600" b="1" kern="1200" dirty="0" smtClean="0"/>
            <a:t>ЕКОНОМИЈА</a:t>
          </a:r>
          <a:endParaRPr lang="en-US" sz="2600" kern="1200" dirty="0"/>
        </a:p>
      </dsp:txBody>
      <dsp:txXfrm>
        <a:off x="1211712" y="3028137"/>
        <a:ext cx="2033901" cy="986266"/>
      </dsp:txXfrm>
    </dsp:sp>
    <dsp:sp modelId="{DCC792DB-4ADE-46C2-A70B-6ED2AF2A0695}">
      <dsp:nvSpPr>
        <dsp:cNvPr id="0" name=""/>
        <dsp:cNvSpPr/>
      </dsp:nvSpPr>
      <dsp:spPr>
        <a:xfrm rot="18000000">
          <a:off x="1792926" y="1839773"/>
          <a:ext cx="1401307" cy="366672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 dirty="0"/>
        </a:p>
      </dsp:txBody>
      <dsp:txXfrm>
        <a:off x="1902928" y="1913107"/>
        <a:ext cx="1181303" cy="2200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Глобално партнерство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Добро управљање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F04963-99BD-473B-BAE6-5B0901B748EB}">
      <dsp:nvSpPr>
        <dsp:cNvPr id="0" name=""/>
        <dsp:cNvSpPr/>
      </dsp:nvSpPr>
      <dsp:spPr>
        <a:xfrm>
          <a:off x="1433321" y="0"/>
          <a:ext cx="1156716" cy="1025271"/>
        </a:xfrm>
        <a:prstGeom prst="trapezoid">
          <a:avLst>
            <a:gd name="adj" fmla="val 5641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Cyrl-R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 smtClean="0">
              <a:solidFill>
                <a:schemeClr val="bg1"/>
              </a:solidFill>
            </a:rPr>
            <a:t>Водећи индикатори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433321" y="0"/>
        <a:ext cx="1156716" cy="1025271"/>
      </dsp:txXfrm>
    </dsp:sp>
    <dsp:sp modelId="{FB2E4FF3-B518-44C5-89D3-E809F305BE64}">
      <dsp:nvSpPr>
        <dsp:cNvPr id="0" name=""/>
        <dsp:cNvSpPr/>
      </dsp:nvSpPr>
      <dsp:spPr>
        <a:xfrm>
          <a:off x="854963" y="1025271"/>
          <a:ext cx="2313432" cy="1025271"/>
        </a:xfrm>
        <a:prstGeom prst="trapezoid">
          <a:avLst>
            <a:gd name="adj" fmla="val 5641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 smtClean="0">
              <a:solidFill>
                <a:schemeClr val="bg1"/>
              </a:solidFill>
            </a:rPr>
            <a:t>Оперативни индикатори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1259814" y="1025271"/>
        <a:ext cx="1503731" cy="1025271"/>
      </dsp:txXfrm>
    </dsp:sp>
    <dsp:sp modelId="{33FEF9F3-B315-4F84-88FA-3B338135C332}">
      <dsp:nvSpPr>
        <dsp:cNvPr id="0" name=""/>
        <dsp:cNvSpPr/>
      </dsp:nvSpPr>
      <dsp:spPr>
        <a:xfrm>
          <a:off x="276605" y="2050542"/>
          <a:ext cx="3470148" cy="1025271"/>
        </a:xfrm>
        <a:prstGeom prst="trapezoid">
          <a:avLst>
            <a:gd name="adj" fmla="val 5641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 smtClean="0">
              <a:solidFill>
                <a:schemeClr val="bg1"/>
              </a:solidFill>
            </a:rPr>
            <a:t>Објашњавајући  индикатори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883881" y="2050542"/>
        <a:ext cx="2255596" cy="1025271"/>
      </dsp:txXfrm>
    </dsp:sp>
    <dsp:sp modelId="{CECB03BE-30DB-4D07-B938-1DB8634EC18A}">
      <dsp:nvSpPr>
        <dsp:cNvPr id="0" name=""/>
        <dsp:cNvSpPr/>
      </dsp:nvSpPr>
      <dsp:spPr>
        <a:xfrm>
          <a:off x="0" y="3075813"/>
          <a:ext cx="4023360" cy="490346"/>
        </a:xfrm>
        <a:prstGeom prst="trapezoid">
          <a:avLst>
            <a:gd name="adj" fmla="val 56410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 smtClean="0">
              <a:solidFill>
                <a:schemeClr val="bg1"/>
              </a:solidFill>
            </a:rPr>
            <a:t>Контекстуални индикатори</a:t>
          </a:r>
          <a:endParaRPr lang="en-US" sz="1600" b="1" kern="1200" dirty="0">
            <a:solidFill>
              <a:schemeClr val="bg1"/>
            </a:solidFill>
          </a:endParaRPr>
        </a:p>
      </dsp:txBody>
      <dsp:txXfrm>
        <a:off x="704087" y="3075813"/>
        <a:ext cx="2615184" cy="49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Социоекономски развој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 smtClean="0"/>
            <a:t>Одржива потрошња и производња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78078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b="1" kern="1200" dirty="0" smtClean="0"/>
            <a:t>Социјална инклузија</a:t>
          </a:r>
          <a:endParaRPr lang="en-US" sz="2100" b="1" kern="1200" dirty="0"/>
        </a:p>
      </dsp:txBody>
      <dsp:txXfrm>
        <a:off x="96493" y="18415"/>
        <a:ext cx="4380878" cy="3403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3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Демографске промене</a:t>
          </a:r>
          <a:endParaRPr lang="en-US" sz="2100" b="1" kern="1200" dirty="0"/>
        </a:p>
      </dsp:txBody>
      <dsp:txXfrm>
        <a:off x="18415" y="18418"/>
        <a:ext cx="4380878" cy="34039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Здравство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Климатске промене и енергије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Одрживи транспорт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672C0-077D-4A67-82A5-CE0AB0EAA844}">
      <dsp:nvSpPr>
        <dsp:cNvPr id="0" name=""/>
        <dsp:cNvSpPr/>
      </dsp:nvSpPr>
      <dsp:spPr>
        <a:xfrm>
          <a:off x="0" y="0"/>
          <a:ext cx="4417708" cy="3772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Природни ресурси</a:t>
          </a:r>
          <a:endParaRPr lang="en-US" sz="2100" b="1" kern="1200" dirty="0"/>
        </a:p>
      </dsp:txBody>
      <dsp:txXfrm>
        <a:off x="18415" y="18415"/>
        <a:ext cx="4380878" cy="3403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E4614-B6FC-426B-B2EA-AB05F5D438DF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1DFFB5-2785-45B0-8AF9-AF7BEE915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9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r-Latn-C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FA18053-41C4-4E79-AF90-53904D67A3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6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838200" y="1528763"/>
            <a:ext cx="8137525" cy="92075"/>
            <a:chOff x="1381125" y="1528434"/>
            <a:chExt cx="7421880" cy="92153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4992885" y="-2040428"/>
              <a:ext cx="0" cy="72235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5052973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075" y="214313"/>
            <a:ext cx="1281113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3"/>
          <p:cNvGrpSpPr>
            <a:grpSpLocks/>
          </p:cNvGrpSpPr>
          <p:nvPr/>
        </p:nvGrpSpPr>
        <p:grpSpPr bwMode="auto">
          <a:xfrm>
            <a:off x="390525" y="136525"/>
            <a:ext cx="90488" cy="6584950"/>
            <a:chOff x="1047793" y="137160"/>
            <a:chExt cx="90062" cy="658368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93614" y="319688"/>
              <a:ext cx="0" cy="621862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37855" y="502215"/>
              <a:ext cx="0" cy="585357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047793" y="137160"/>
              <a:ext cx="0" cy="6583680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444625"/>
            <a:ext cx="280987" cy="28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9"/>
          <p:cNvSpPr txBox="1">
            <a:spLocks noChangeArrowheads="1"/>
          </p:cNvSpPr>
          <p:nvPr/>
        </p:nvSpPr>
        <p:spPr bwMode="auto">
          <a:xfrm>
            <a:off x="3319463" y="623888"/>
            <a:ext cx="2954337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sr-Cyrl-RS" dirty="0">
                <a:solidFill>
                  <a:srgbClr val="AA0000"/>
                </a:solidFill>
              </a:rPr>
              <a:t>Република Србија</a:t>
            </a:r>
          </a:p>
          <a:p>
            <a:pPr algn="ctr" eaLnBrk="1" hangingPunct="1">
              <a:defRPr/>
            </a:pPr>
            <a:r>
              <a:rPr lang="sr-Cyrl-RS" sz="1600" dirty="0">
                <a:solidFill>
                  <a:srgbClr val="6A6A6A"/>
                </a:solidFill>
              </a:rPr>
              <a:t>Републички завод за статистику</a:t>
            </a:r>
            <a:endParaRPr lang="en-US" sz="1600" dirty="0">
              <a:solidFill>
                <a:srgbClr val="6A6A6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19072"/>
            <a:ext cx="7744968" cy="2532888"/>
          </a:xfrm>
        </p:spPr>
        <p:txBody>
          <a:bodyPr anchorCtr="0"/>
          <a:lstStyle>
            <a:lvl1pPr algn="ctr">
              <a:defRPr sz="3400">
                <a:solidFill>
                  <a:srgbClr val="4272CA"/>
                </a:solidFill>
                <a:effectLst>
                  <a:outerShdw blurRad="50800" dist="12700" algn="ctr" rotWithShape="0">
                    <a:srgbClr val="000000">
                      <a:alpha val="66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512" y="4343400"/>
            <a:ext cx="5980176" cy="1252728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337560" y="5852160"/>
            <a:ext cx="2743200" cy="54864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6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8" name="Group 8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9" name="Straight Connector 8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1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ACBB23-34B3-427C-9229-888C376A5D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4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7934325" y="506413"/>
            <a:ext cx="47625" cy="5578475"/>
            <a:chOff x="1047099" y="320040"/>
            <a:chExt cx="46473" cy="621792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047099" y="327118"/>
              <a:ext cx="0" cy="5911801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7" name="Group 7"/>
          <p:cNvGrpSpPr>
            <a:grpSpLocks/>
          </p:cNvGrpSpPr>
          <p:nvPr/>
        </p:nvGrpSpPr>
        <p:grpSpPr bwMode="auto">
          <a:xfrm>
            <a:off x="103188" y="185738"/>
            <a:ext cx="7680325" cy="46037"/>
            <a:chOff x="1526280" y="1572081"/>
            <a:chExt cx="6978512" cy="45330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015536" y="-1917175"/>
              <a:ext cx="0" cy="6978512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121555" y="-1765827"/>
              <a:ext cx="0" cy="676647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5425" y="119063"/>
            <a:ext cx="28098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231774"/>
            <a:ext cx="91440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31774"/>
            <a:ext cx="768096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BB2356F-DA7A-4377-B053-C3FF22C779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601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5BCEC-D1B5-4190-8215-E9D84851ADF3}" type="datetime1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71976-DCE0-48C6-BCF2-85FC43A42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42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0" name="Straight Connector 9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0" y="1280160"/>
            <a:ext cx="8686800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B3766A-175F-445D-8F6F-C83A4302F6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5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50863" y="4533900"/>
            <a:ext cx="8137525" cy="92075"/>
            <a:chOff x="1381125" y="1528434"/>
            <a:chExt cx="7421880" cy="92153"/>
          </a:xfrm>
        </p:grpSpPr>
        <p:cxnSp>
          <p:nvCxnSpPr>
            <p:cNvPr id="5" name="Straight Connector 4"/>
            <p:cNvCxnSpPr/>
            <p:nvPr/>
          </p:nvCxnSpPr>
          <p:spPr>
            <a:xfrm rot="16200000">
              <a:off x="4992885" y="-2040427"/>
              <a:ext cx="0" cy="7223519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>
              <a:off x="5052972" y="-1763131"/>
              <a:ext cx="0" cy="6767434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236854" y="-2037718"/>
              <a:ext cx="0" cy="71323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4452938"/>
            <a:ext cx="279400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47363" cy="2852737"/>
          </a:xfrm>
        </p:spPr>
        <p:txBody>
          <a:bodyPr anchor="b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47363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7493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572000" y="115252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" name="Group 10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0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1280159"/>
            <a:ext cx="4270248" cy="5165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4D86C7-C867-4FE4-8474-0A019E928A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0" name="Straight Connector 9"/>
          <p:cNvCxnSpPr/>
          <p:nvPr/>
        </p:nvCxnSpPr>
        <p:spPr>
          <a:xfrm>
            <a:off x="4572000" y="1133475"/>
            <a:ext cx="0" cy="5303838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>
            <a:off x="4572000" y="-2074862"/>
            <a:ext cx="0" cy="8502650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79925" y="1035050"/>
            <a:ext cx="182563" cy="18256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79925" y="2084388"/>
            <a:ext cx="182563" cy="182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16" name="Straight Connector 1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8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2240178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1280160"/>
            <a:ext cx="4270248" cy="823912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240280"/>
            <a:ext cx="4270248" cy="42062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EFEF14-0CD0-4CF1-9533-800D296D0E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87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534988" y="1081088"/>
            <a:ext cx="8231187" cy="46037"/>
            <a:chOff x="1669415" y="1572094"/>
            <a:chExt cx="6979831" cy="45317"/>
          </a:xfrm>
        </p:grpSpPr>
        <p:cxnSp>
          <p:nvCxnSpPr>
            <p:cNvPr id="8" name="Straight Connector 7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975030-DE40-46ED-A744-CBC3FD9A3F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7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4775" y="274638"/>
            <a:ext cx="47625" cy="6510337"/>
            <a:chOff x="1093572" y="320040"/>
            <a:chExt cx="46664" cy="6217920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140236" y="326105"/>
              <a:ext cx="0" cy="5955619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534988" y="146050"/>
            <a:ext cx="8231187" cy="46038"/>
            <a:chOff x="1669415" y="1572094"/>
            <a:chExt cx="6979831" cy="45317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5160003" y="-1917149"/>
              <a:ext cx="0" cy="6978485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5052984" y="-1766158"/>
              <a:ext cx="0" cy="6767138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55563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180D3A-2F36-4293-8608-A37A8D950A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5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7" name="Straight Connector 6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Connector 8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10" name="Group 8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6941" y="146304"/>
            <a:ext cx="4800600" cy="63002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0D468-ABAD-4081-9BC8-978DC79961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8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/>
        </p:nvGrpSpPr>
        <p:grpSpPr bwMode="auto">
          <a:xfrm>
            <a:off x="534988" y="1079500"/>
            <a:ext cx="3567112" cy="44450"/>
            <a:chOff x="1669417" y="1572087"/>
            <a:chExt cx="3025346" cy="45326"/>
          </a:xfrm>
        </p:grpSpPr>
        <p:cxnSp>
          <p:nvCxnSpPr>
            <p:cNvPr id="6" name="Straight Connector 5"/>
            <p:cNvCxnSpPr/>
            <p:nvPr/>
          </p:nvCxnSpPr>
          <p:spPr>
            <a:xfrm rot="16200000">
              <a:off x="3182763" y="60086"/>
              <a:ext cx="0" cy="3024000"/>
            </a:xfrm>
            <a:prstGeom prst="line">
              <a:avLst/>
            </a:prstGeom>
            <a:ln w="22225"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>
              <a:off x="3077071" y="209759"/>
              <a:ext cx="0" cy="2815309"/>
            </a:xfrm>
            <a:prstGeom prst="line">
              <a:avLst/>
            </a:prstGeom>
            <a:ln w="22225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8" name="Straight Connector 7"/>
          <p:cNvCxnSpPr/>
          <p:nvPr/>
        </p:nvCxnSpPr>
        <p:spPr>
          <a:xfrm>
            <a:off x="4046538" y="1279525"/>
            <a:ext cx="0" cy="5167313"/>
          </a:xfrm>
          <a:prstGeom prst="line">
            <a:avLst/>
          </a:prstGeom>
          <a:ln w="9525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04775" y="1203325"/>
            <a:ext cx="47625" cy="5578475"/>
            <a:chOff x="1093572" y="320040"/>
            <a:chExt cx="46664" cy="6217920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1093572" y="320040"/>
              <a:ext cx="0" cy="6217920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140236" y="327118"/>
              <a:ext cx="0" cy="5911802"/>
            </a:xfrm>
            <a:prstGeom prst="line">
              <a:avLst/>
            </a:prstGeom>
            <a:ln w="22225">
              <a:round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8" y="996950"/>
            <a:ext cx="2809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46304"/>
            <a:ext cx="3767328" cy="914400"/>
          </a:xfrm>
        </p:spPr>
        <p:txBody>
          <a:bodyPr anchorCtr="0"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6941" y="146304"/>
            <a:ext cx="4800600" cy="630021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228600" y="1280160"/>
            <a:ext cx="3767328" cy="5166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064BC2-26CC-4BF6-9BCC-2871EE6A38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7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14605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28600" y="1279525"/>
            <a:ext cx="8686800" cy="516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43600" y="6580188"/>
            <a:ext cx="3090863" cy="274637"/>
          </a:xfrm>
          <a:prstGeom prst="rect">
            <a:avLst/>
          </a:prstGeom>
          <a:noFill/>
        </p:spPr>
        <p:txBody>
          <a:bodyPr>
            <a:normAutofit fontScale="850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rgbClr val="898989"/>
                </a:solidFill>
                <a:effectLst>
                  <a:outerShdw blurRad="50800" algn="ctr" rotWithShape="0">
                    <a:srgbClr val="000000">
                      <a:alpha val="66000"/>
                    </a:srgbClr>
                  </a:outerShdw>
                </a:effectLst>
                <a:latin typeface="+mn-lt"/>
              </a:rPr>
              <a:t>www.stat.gov.rs / stat@stat.gov.rs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234950" y="6583363"/>
            <a:ext cx="457200" cy="2746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5FE8B2C-35AF-48B0-94C9-D16112876A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</p:sldLayoutIdLst>
  <p:timing>
    <p:tnLst>
      <p:par>
        <p:cTn id="1" dur="indefinite" restart="never" nodeType="tmRoot"/>
      </p:par>
    </p:tnLst>
  </p:timing>
  <p:txStyles>
    <p:titleStyle>
      <a:lvl1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rgbClr val="4272CA"/>
          </a:solidFill>
          <a:effectLst>
            <a:outerShdw blurRad="50800" algn="ctr" rotWithShape="0">
              <a:srgbClr val="000000">
                <a:alpha val="66000"/>
              </a:srgbClr>
            </a:outerShdw>
          </a:effectLst>
          <a:latin typeface="+mn-lt"/>
          <a:ea typeface="+mj-ea"/>
          <a:cs typeface="+mj-cs"/>
        </a:defRPr>
      </a:lvl1pPr>
      <a:lvl2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2pPr>
      <a:lvl3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3pPr>
      <a:lvl4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4pPr>
      <a:lvl5pPr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5pPr>
      <a:lvl6pPr marL="4572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6pPr>
      <a:lvl7pPr marL="9144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7pPr>
      <a:lvl8pPr marL="13716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8pPr>
      <a:lvl9pPr marL="1828800" algn="l" defTabSz="5143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4272CA"/>
          </a:solidFill>
          <a:latin typeface="Calibri" panose="020F0502020204030204" pitchFamily="34" charset="0"/>
        </a:defRPr>
      </a:lvl9pPr>
    </p:titleStyle>
    <p:bodyStyle>
      <a:lvl1pPr marL="128588" indent="-128588" algn="l" defTabSz="514350" rtl="0" eaLnBrk="1" fontAlgn="base" hangingPunct="1">
        <a:lnSpc>
          <a:spcPct val="90000"/>
        </a:lnSpc>
        <a:spcBef>
          <a:spcPts val="563"/>
        </a:spcBef>
        <a:spcAft>
          <a:spcPct val="0"/>
        </a:spcAft>
        <a:buClr>
          <a:srgbClr val="4272CA"/>
        </a:buClr>
        <a:buFont typeface="Arial" charset="0"/>
        <a:buChar char="•"/>
        <a:defRPr sz="2000" kern="1200">
          <a:solidFill>
            <a:srgbClr val="6A6A6A"/>
          </a:solidFill>
          <a:latin typeface="+mn-lt"/>
          <a:ea typeface="+mn-ea"/>
          <a:cs typeface="+mn-cs"/>
        </a:defRPr>
      </a:lvl1pPr>
      <a:lvl2pPr marL="38576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kern="1200">
          <a:solidFill>
            <a:srgbClr val="6A6A6A"/>
          </a:solidFill>
          <a:latin typeface="+mn-lt"/>
          <a:ea typeface="+mn-ea"/>
          <a:cs typeface="+mn-cs"/>
        </a:defRPr>
      </a:lvl2pPr>
      <a:lvl3pPr marL="64293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600" i="1" kern="1200">
          <a:solidFill>
            <a:srgbClr val="6A6A6A"/>
          </a:solidFill>
          <a:latin typeface="+mn-lt"/>
          <a:ea typeface="+mn-ea"/>
          <a:cs typeface="+mn-cs"/>
        </a:defRPr>
      </a:lvl3pPr>
      <a:lvl4pPr marL="900113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400" kern="1200">
          <a:solidFill>
            <a:srgbClr val="6A6A6A"/>
          </a:solidFill>
          <a:latin typeface="+mn-lt"/>
          <a:ea typeface="+mn-ea"/>
          <a:cs typeface="+mn-cs"/>
        </a:defRPr>
      </a:lvl4pPr>
      <a:lvl5pPr marL="1157288" indent="-128588" algn="l" defTabSz="514350" rtl="0" eaLnBrk="1" fontAlgn="base" hangingPunct="1">
        <a:lnSpc>
          <a:spcPct val="90000"/>
        </a:lnSpc>
        <a:spcBef>
          <a:spcPts val="275"/>
        </a:spcBef>
        <a:spcAft>
          <a:spcPct val="0"/>
        </a:spcAft>
        <a:buClr>
          <a:srgbClr val="4272CA"/>
        </a:buClr>
        <a:buFont typeface="Arial" charset="0"/>
        <a:buChar char="•"/>
        <a:defRPr sz="1200" i="1" kern="1200">
          <a:solidFill>
            <a:srgbClr val="6A6A6A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26" Type="http://schemas.microsoft.com/office/2007/relationships/diagramDrawing" Target="../diagrams/drawing6.xml"/><Relationship Id="rId39" Type="http://schemas.openxmlformats.org/officeDocument/2006/relationships/diagramQuickStyle" Target="../diagrams/quickStyle9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34" Type="http://schemas.openxmlformats.org/officeDocument/2006/relationships/diagramQuickStyle" Target="../diagrams/quickStyle8.xml"/><Relationship Id="rId42" Type="http://schemas.openxmlformats.org/officeDocument/2006/relationships/diagramData" Target="../diagrams/data10.xml"/><Relationship Id="rId47" Type="http://schemas.openxmlformats.org/officeDocument/2006/relationships/diagramData" Target="../diagrams/data11.xml"/><Relationship Id="rId50" Type="http://schemas.openxmlformats.org/officeDocument/2006/relationships/diagramColors" Target="../diagrams/colors11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5" Type="http://schemas.openxmlformats.org/officeDocument/2006/relationships/diagramColors" Target="../diagrams/colors6.xml"/><Relationship Id="rId33" Type="http://schemas.openxmlformats.org/officeDocument/2006/relationships/diagramLayout" Target="../diagrams/layout8.xml"/><Relationship Id="rId38" Type="http://schemas.openxmlformats.org/officeDocument/2006/relationships/diagramLayout" Target="../diagrams/layout9.xml"/><Relationship Id="rId46" Type="http://schemas.microsoft.com/office/2007/relationships/diagramDrawing" Target="../diagrams/drawing10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29" Type="http://schemas.openxmlformats.org/officeDocument/2006/relationships/diagramQuickStyle" Target="../diagrams/quickStyle7.xml"/><Relationship Id="rId41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24" Type="http://schemas.openxmlformats.org/officeDocument/2006/relationships/diagramQuickStyle" Target="../diagrams/quickStyle6.xml"/><Relationship Id="rId32" Type="http://schemas.openxmlformats.org/officeDocument/2006/relationships/diagramData" Target="../diagrams/data8.xml"/><Relationship Id="rId37" Type="http://schemas.openxmlformats.org/officeDocument/2006/relationships/diagramData" Target="../diagrams/data9.xml"/><Relationship Id="rId40" Type="http://schemas.openxmlformats.org/officeDocument/2006/relationships/diagramColors" Target="../diagrams/colors9.xml"/><Relationship Id="rId45" Type="http://schemas.openxmlformats.org/officeDocument/2006/relationships/diagramColors" Target="../diagrams/colors10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23" Type="http://schemas.openxmlformats.org/officeDocument/2006/relationships/diagramLayout" Target="../diagrams/layout6.xml"/><Relationship Id="rId28" Type="http://schemas.openxmlformats.org/officeDocument/2006/relationships/diagramLayout" Target="../diagrams/layout7.xml"/><Relationship Id="rId36" Type="http://schemas.microsoft.com/office/2007/relationships/diagramDrawing" Target="../diagrams/drawing8.xml"/><Relationship Id="rId49" Type="http://schemas.openxmlformats.org/officeDocument/2006/relationships/diagramQuickStyle" Target="../diagrams/quickStyle11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31" Type="http://schemas.microsoft.com/office/2007/relationships/diagramDrawing" Target="../diagrams/drawing7.xml"/><Relationship Id="rId44" Type="http://schemas.openxmlformats.org/officeDocument/2006/relationships/diagramQuickStyle" Target="../diagrams/quickStyle10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Relationship Id="rId22" Type="http://schemas.openxmlformats.org/officeDocument/2006/relationships/diagramData" Target="../diagrams/data6.xml"/><Relationship Id="rId27" Type="http://schemas.openxmlformats.org/officeDocument/2006/relationships/diagramData" Target="../diagrams/data7.xml"/><Relationship Id="rId30" Type="http://schemas.openxmlformats.org/officeDocument/2006/relationships/diagramColors" Target="../diagrams/colors7.xml"/><Relationship Id="rId35" Type="http://schemas.openxmlformats.org/officeDocument/2006/relationships/diagramColors" Target="../diagrams/colors8.xml"/><Relationship Id="rId43" Type="http://schemas.openxmlformats.org/officeDocument/2006/relationships/diagramLayout" Target="../diagrams/layout10.xml"/><Relationship Id="rId48" Type="http://schemas.openxmlformats.org/officeDocument/2006/relationships/diagramLayout" Target="../diagrams/layout11.xml"/><Relationship Id="rId8" Type="http://schemas.openxmlformats.org/officeDocument/2006/relationships/diagramLayout" Target="../diagrams/layout3.xml"/><Relationship Id="rId51" Type="http://schemas.microsoft.com/office/2007/relationships/diagramDrawing" Target="../diagrams/drawin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Tijana.comic@stat.gov.r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4000" dirty="0">
                <a:solidFill>
                  <a:srgbClr val="4373CA"/>
                </a:solidFill>
              </a:rPr>
              <a:t>Индикатори одрживог развоја</a:t>
            </a:r>
            <a:endParaRPr lang="en-US" sz="4000" dirty="0">
              <a:solidFill>
                <a:srgbClr val="4373CA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RS" dirty="0" smtClean="0"/>
              <a:t>Тијана Чомић</a:t>
            </a:r>
          </a:p>
          <a:p>
            <a:r>
              <a:rPr lang="sr-Cyrl-RS" dirty="0">
                <a:solidFill>
                  <a:srgbClr val="898989"/>
                </a:solidFill>
              </a:rPr>
              <a:t>Руководилац </a:t>
            </a:r>
            <a:r>
              <a:rPr lang="ru-RU" dirty="0">
                <a:solidFill>
                  <a:srgbClr val="898989"/>
                </a:solidFill>
              </a:rPr>
              <a:t>Груп</a:t>
            </a:r>
            <a:r>
              <a:rPr lang="sr-Latn-RS" dirty="0">
                <a:solidFill>
                  <a:srgbClr val="898989"/>
                </a:solidFill>
              </a:rPr>
              <a:t>e</a:t>
            </a:r>
            <a:r>
              <a:rPr lang="ru-RU" dirty="0">
                <a:solidFill>
                  <a:srgbClr val="898989"/>
                </a:solidFill>
              </a:rPr>
              <a:t> за индикаторе одржив</a:t>
            </a:r>
            <a:r>
              <a:rPr lang="sr-Cyrl-RS" dirty="0">
                <a:solidFill>
                  <a:srgbClr val="898989"/>
                </a:solidFill>
              </a:rPr>
              <a:t>ог </a:t>
            </a:r>
            <a:r>
              <a:rPr lang="ru-RU" dirty="0">
                <a:solidFill>
                  <a:srgbClr val="898989"/>
                </a:solidFill>
              </a:rPr>
              <a:t>развоја и </a:t>
            </a:r>
            <a:r>
              <a:rPr lang="sr-Cyrl-RS" dirty="0">
                <a:solidFill>
                  <a:srgbClr val="898989"/>
                </a:solidFill>
              </a:rPr>
              <a:t>СИЛК</a:t>
            </a:r>
            <a:endParaRPr lang="en-US" dirty="0">
              <a:solidFill>
                <a:srgbClr val="89898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sr-Cyrl-R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r-Cyrl-RS" dirty="0" smtClean="0"/>
              <a:t>Октобар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0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54380" y="0"/>
            <a:ext cx="7391400" cy="1143000"/>
          </a:xfrm>
        </p:spPr>
        <p:txBody>
          <a:bodyPr/>
          <a:lstStyle/>
          <a:p>
            <a:r>
              <a:rPr lang="sr-Cyrl-RS" sz="2800" b="1" dirty="0" smtClean="0">
                <a:solidFill>
                  <a:srgbClr val="4373CA"/>
                </a:solidFill>
              </a:rPr>
              <a:t>О</a:t>
            </a:r>
            <a:r>
              <a:rPr lang="en-US" sz="2800" b="1" dirty="0" err="1" smtClean="0">
                <a:solidFill>
                  <a:srgbClr val="4373CA"/>
                </a:solidFill>
              </a:rPr>
              <a:t>држив</a:t>
            </a:r>
            <a:r>
              <a:rPr lang="sr-Cyrl-RS" sz="2800" b="1" dirty="0" smtClean="0">
                <a:solidFill>
                  <a:srgbClr val="4373CA"/>
                </a:solidFill>
              </a:rPr>
              <a:t>и</a:t>
            </a:r>
            <a:r>
              <a:rPr lang="en-US" sz="2800" b="1" dirty="0" smtClean="0">
                <a:solidFill>
                  <a:srgbClr val="4373CA"/>
                </a:solidFill>
              </a:rPr>
              <a:t> </a:t>
            </a:r>
            <a:r>
              <a:rPr lang="en-US" sz="2800" b="1" dirty="0" err="1" smtClean="0">
                <a:solidFill>
                  <a:srgbClr val="4373CA"/>
                </a:solidFill>
              </a:rPr>
              <a:t>развој</a:t>
            </a:r>
            <a:endParaRPr lang="en-US" sz="2800" b="1" i="1" dirty="0">
              <a:solidFill>
                <a:srgbClr val="4373CA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599789984"/>
              </p:ext>
            </p:extLst>
          </p:nvPr>
        </p:nvGraphicFramePr>
        <p:xfrm>
          <a:off x="617220" y="1356360"/>
          <a:ext cx="7917180" cy="40462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1417320" y="5572036"/>
            <a:ext cx="5958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„Одрживи развој је развој који задовољава потребе садашњице, не доводећи у питање способност будућих генерација да задовоље властите потребе.“</a:t>
            </a:r>
          </a:p>
        </p:txBody>
      </p:sp>
    </p:spTree>
    <p:extLst>
      <p:ext uri="{BB962C8B-B14F-4D97-AF65-F5344CB8AC3E}">
        <p14:creationId xmlns:p14="http://schemas.microsoft.com/office/powerpoint/2010/main" val="367457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" y="144780"/>
            <a:ext cx="7391400" cy="838200"/>
          </a:xfrm>
        </p:spPr>
        <p:txBody>
          <a:bodyPr/>
          <a:lstStyle/>
          <a:p>
            <a:r>
              <a:rPr lang="en-US" sz="2800" b="1" dirty="0" err="1">
                <a:solidFill>
                  <a:srgbClr val="4373CA"/>
                </a:solidFill>
                <a:latin typeface="+mn-lt"/>
              </a:rPr>
              <a:t>Стратегија</a:t>
            </a:r>
            <a:r>
              <a:rPr lang="en-US" sz="2800" b="1" dirty="0">
                <a:solidFill>
                  <a:srgbClr val="4373CA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4373CA"/>
                </a:solidFill>
                <a:latin typeface="+mn-lt"/>
              </a:rPr>
              <a:t>одрживог</a:t>
            </a:r>
            <a:r>
              <a:rPr lang="en-US" sz="2800" b="1" dirty="0">
                <a:solidFill>
                  <a:srgbClr val="4373CA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4373CA"/>
                </a:solidFill>
                <a:latin typeface="+mn-lt"/>
              </a:rPr>
              <a:t>развоја</a:t>
            </a:r>
            <a:r>
              <a:rPr lang="en-US" sz="2800" b="1" dirty="0">
                <a:solidFill>
                  <a:srgbClr val="4373CA"/>
                </a:solidFill>
                <a:latin typeface="+mn-lt"/>
              </a:rPr>
              <a:t> </a:t>
            </a:r>
            <a:r>
              <a:rPr lang="sr-Cyrl-RS" sz="2800" b="1" dirty="0">
                <a:solidFill>
                  <a:srgbClr val="4373CA"/>
                </a:solidFill>
                <a:latin typeface="+mn-lt"/>
              </a:rPr>
              <a:t>Европске </a:t>
            </a:r>
            <a:r>
              <a:rPr lang="sr-Cyrl-RS" sz="2800" b="1" dirty="0" smtClean="0">
                <a:solidFill>
                  <a:srgbClr val="4373CA"/>
                </a:solidFill>
                <a:latin typeface="+mn-lt"/>
              </a:rPr>
              <a:t>уније</a:t>
            </a:r>
            <a:endParaRPr lang="en-US" sz="2800" b="1" dirty="0">
              <a:solidFill>
                <a:srgbClr val="4373C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18160" y="1318260"/>
            <a:ext cx="8077200" cy="4038600"/>
          </a:xfrm>
          <a:prstGeom prst="rect">
            <a:avLst/>
          </a:prstGeom>
        </p:spPr>
        <p:txBody>
          <a:bodyPr/>
          <a:lstStyle/>
          <a:p>
            <a:r>
              <a:rPr lang="sr-Cyrl-RS" sz="2000" dirty="0">
                <a:solidFill>
                  <a:srgbClr val="898989"/>
                </a:solidFill>
              </a:rPr>
              <a:t>Стратегија представља сет општих циљева за </a:t>
            </a:r>
            <a:r>
              <a:rPr lang="sr-Cyrl-RS" sz="2000" dirty="0" smtClean="0">
                <a:solidFill>
                  <a:srgbClr val="898989"/>
                </a:solidFill>
              </a:rPr>
              <a:t>десет </a:t>
            </a:r>
            <a:r>
              <a:rPr lang="sr-Cyrl-RS" sz="2000" dirty="0">
                <a:solidFill>
                  <a:srgbClr val="898989"/>
                </a:solidFill>
              </a:rPr>
              <a:t>кључних изазова:</a:t>
            </a:r>
            <a:endParaRPr lang="en-US" sz="2000" dirty="0">
              <a:solidFill>
                <a:srgbClr val="898989"/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2626790087"/>
              </p:ext>
            </p:extLst>
          </p:nvPr>
        </p:nvGraphicFramePr>
        <p:xfrm>
          <a:off x="1600200" y="2362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5" name="Diagram 44"/>
          <p:cNvGraphicFramePr/>
          <p:nvPr>
            <p:extLst>
              <p:ext uri="{D42A27DB-BD31-4B8C-83A1-F6EECF244321}">
                <p14:modId xmlns:p14="http://schemas.microsoft.com/office/powerpoint/2010/main" val="1488191660"/>
              </p:ext>
            </p:extLst>
          </p:nvPr>
        </p:nvGraphicFramePr>
        <p:xfrm>
          <a:off x="3124200" y="2743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46" name="Diagram 45"/>
          <p:cNvGraphicFramePr/>
          <p:nvPr>
            <p:extLst>
              <p:ext uri="{D42A27DB-BD31-4B8C-83A1-F6EECF244321}">
                <p14:modId xmlns:p14="http://schemas.microsoft.com/office/powerpoint/2010/main" val="1914592947"/>
              </p:ext>
            </p:extLst>
          </p:nvPr>
        </p:nvGraphicFramePr>
        <p:xfrm>
          <a:off x="1524000" y="3124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47" name="Diagram 46"/>
          <p:cNvGraphicFramePr/>
          <p:nvPr>
            <p:extLst>
              <p:ext uri="{D42A27DB-BD31-4B8C-83A1-F6EECF244321}">
                <p14:modId xmlns:p14="http://schemas.microsoft.com/office/powerpoint/2010/main" val="2695765872"/>
              </p:ext>
            </p:extLst>
          </p:nvPr>
        </p:nvGraphicFramePr>
        <p:xfrm>
          <a:off x="3124200" y="3505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3525958313"/>
              </p:ext>
            </p:extLst>
          </p:nvPr>
        </p:nvGraphicFramePr>
        <p:xfrm>
          <a:off x="1600200" y="3886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graphicFrame>
        <p:nvGraphicFramePr>
          <p:cNvPr id="49" name="Diagram 48"/>
          <p:cNvGraphicFramePr/>
          <p:nvPr>
            <p:extLst>
              <p:ext uri="{D42A27DB-BD31-4B8C-83A1-F6EECF244321}">
                <p14:modId xmlns:p14="http://schemas.microsoft.com/office/powerpoint/2010/main" val="4288434403"/>
              </p:ext>
            </p:extLst>
          </p:nvPr>
        </p:nvGraphicFramePr>
        <p:xfrm>
          <a:off x="3124200" y="4267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  <p:graphicFrame>
        <p:nvGraphicFramePr>
          <p:cNvPr id="50" name="Diagram 49"/>
          <p:cNvGraphicFramePr/>
          <p:nvPr>
            <p:extLst>
              <p:ext uri="{D42A27DB-BD31-4B8C-83A1-F6EECF244321}">
                <p14:modId xmlns:p14="http://schemas.microsoft.com/office/powerpoint/2010/main" val="2479731542"/>
              </p:ext>
            </p:extLst>
          </p:nvPr>
        </p:nvGraphicFramePr>
        <p:xfrm>
          <a:off x="1600200" y="4648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2" r:lo="rId33" r:qs="rId34" r:cs="rId35"/>
          </a:graphicData>
        </a:graphic>
      </p:graphicFrame>
      <p:graphicFrame>
        <p:nvGraphicFramePr>
          <p:cNvPr id="51" name="Diagram 50"/>
          <p:cNvGraphicFramePr/>
          <p:nvPr>
            <p:extLst>
              <p:ext uri="{D42A27DB-BD31-4B8C-83A1-F6EECF244321}">
                <p14:modId xmlns:p14="http://schemas.microsoft.com/office/powerpoint/2010/main" val="2497845631"/>
              </p:ext>
            </p:extLst>
          </p:nvPr>
        </p:nvGraphicFramePr>
        <p:xfrm>
          <a:off x="3124200" y="5029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7" r:lo="rId38" r:qs="rId39" r:cs="rId40"/>
          </a:graphicData>
        </a:graphic>
      </p:graphicFrame>
      <p:graphicFrame>
        <p:nvGraphicFramePr>
          <p:cNvPr id="52" name="Diagram 51"/>
          <p:cNvGraphicFramePr/>
          <p:nvPr>
            <p:extLst>
              <p:ext uri="{D42A27DB-BD31-4B8C-83A1-F6EECF244321}">
                <p14:modId xmlns:p14="http://schemas.microsoft.com/office/powerpoint/2010/main" val="3544282443"/>
              </p:ext>
            </p:extLst>
          </p:nvPr>
        </p:nvGraphicFramePr>
        <p:xfrm>
          <a:off x="1600200" y="5410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2" r:lo="rId43" r:qs="rId44" r:cs="rId45"/>
          </a:graphicData>
        </a:graphic>
      </p:graphicFrame>
      <p:graphicFrame>
        <p:nvGraphicFramePr>
          <p:cNvPr id="53" name="Diagram 52"/>
          <p:cNvGraphicFramePr/>
          <p:nvPr>
            <p:extLst>
              <p:ext uri="{D42A27DB-BD31-4B8C-83A1-F6EECF244321}">
                <p14:modId xmlns:p14="http://schemas.microsoft.com/office/powerpoint/2010/main" val="1494510651"/>
              </p:ext>
            </p:extLst>
          </p:nvPr>
        </p:nvGraphicFramePr>
        <p:xfrm>
          <a:off x="3124200" y="5791200"/>
          <a:ext cx="5257800" cy="467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7" r:lo="rId48" r:qs="rId49" r:cs="rId50"/>
          </a:graphicData>
        </a:graphic>
      </p:graphicFrame>
    </p:spTree>
    <p:extLst>
      <p:ext uri="{BB962C8B-B14F-4D97-AF65-F5344CB8AC3E}">
        <p14:creationId xmlns:p14="http://schemas.microsoft.com/office/powerpoint/2010/main" val="13757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  <a:t>Циљеви одрживог развоја - УН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 descr="C:\Users\nevena.pavlovic\Desktop\Millennium-Development-Goals-20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478" y="1198446"/>
            <a:ext cx="7864929" cy="509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03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  <a:t>Улога Републичког завода за статистику</a:t>
            </a:r>
            <a:r>
              <a:rPr lang="sr-Latn-RS" sz="2800" b="1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  <a:t>РЗС)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8407" y="1477736"/>
            <a:ext cx="7987393" cy="4618264"/>
          </a:xfrm>
          <a:prstGeom prst="rect">
            <a:avLst/>
          </a:prstGeom>
        </p:spPr>
        <p:txBody>
          <a:bodyPr/>
          <a:lstStyle/>
          <a:p>
            <a:pPr marL="347472">
              <a:spcBef>
                <a:spcPts val="0"/>
              </a:spcBef>
            </a:pPr>
            <a:r>
              <a:rPr lang="sr-Cyrl-RS" sz="2400" dirty="0" smtClean="0">
                <a:solidFill>
                  <a:srgbClr val="376092"/>
                </a:solidFill>
              </a:rPr>
              <a:t>Као део Европског статистичког система, РЗС има улогу координатора у производњи </a:t>
            </a:r>
            <a:r>
              <a:rPr lang="sr-Cyrl-RS" sz="2400" dirty="0">
                <a:solidFill>
                  <a:srgbClr val="376092"/>
                </a:solidFill>
              </a:rPr>
              <a:t>индикатора одрживог развоја </a:t>
            </a:r>
            <a:r>
              <a:rPr lang="sr-Cyrl-RS" sz="2400" dirty="0" smtClean="0">
                <a:solidFill>
                  <a:srgbClr val="376092"/>
                </a:solidFill>
              </a:rPr>
              <a:t>ЕУ.</a:t>
            </a:r>
            <a:endParaRPr lang="en-US" sz="2400" dirty="0" smtClean="0">
              <a:solidFill>
                <a:srgbClr val="376092"/>
              </a:solidFill>
            </a:endParaRPr>
          </a:p>
          <a:p>
            <a:pPr marL="347472">
              <a:spcBef>
                <a:spcPts val="0"/>
              </a:spcBef>
            </a:pPr>
            <a:r>
              <a:rPr lang="sr-Cyrl-RS" sz="2400" dirty="0" smtClean="0">
                <a:solidFill>
                  <a:srgbClr val="376092"/>
                </a:solidFill>
              </a:rPr>
              <a:t>Осим координативне улоге, РЗС је задужен и за производњу великог броја индикатора.</a:t>
            </a:r>
            <a:endParaRPr lang="en-US" sz="2400" dirty="0" smtClean="0">
              <a:solidFill>
                <a:srgbClr val="376092"/>
              </a:solidFill>
            </a:endParaRPr>
          </a:p>
          <a:p>
            <a:pPr marL="347472">
              <a:spcBef>
                <a:spcPts val="0"/>
              </a:spcBef>
            </a:pPr>
            <a:r>
              <a:rPr lang="sr-Cyrl-RS" sz="2400" dirty="0" smtClean="0">
                <a:solidFill>
                  <a:srgbClr val="376092"/>
                </a:solidFill>
              </a:rPr>
              <a:t>Осим РЗС-а, </a:t>
            </a:r>
            <a:r>
              <a:rPr lang="sr-Cyrl-RS" sz="2400" dirty="0">
                <a:solidFill>
                  <a:srgbClr val="376092"/>
                </a:solidFill>
              </a:rPr>
              <a:t>за производњу индикатора </a:t>
            </a:r>
            <a:r>
              <a:rPr lang="sr-Cyrl-RS" sz="2400" dirty="0" smtClean="0">
                <a:solidFill>
                  <a:srgbClr val="376092"/>
                </a:solidFill>
              </a:rPr>
              <a:t>одговорне </a:t>
            </a:r>
            <a:r>
              <a:rPr lang="sr-Cyrl-RS" sz="2400" dirty="0">
                <a:solidFill>
                  <a:srgbClr val="376092"/>
                </a:solidFill>
              </a:rPr>
              <a:t>су и </a:t>
            </a:r>
            <a:r>
              <a:rPr lang="sr-Cyrl-RS" sz="2400" dirty="0" smtClean="0">
                <a:solidFill>
                  <a:srgbClr val="376092"/>
                </a:solidFill>
              </a:rPr>
              <a:t>друге институције које су део статистичког система Србије (</a:t>
            </a:r>
            <a:r>
              <a:rPr lang="ru-RU" sz="2400" dirty="0">
                <a:solidFill>
                  <a:srgbClr val="376092"/>
                </a:solidFill>
              </a:rPr>
              <a:t>Министарство пољопривреде и заштите животне средине</a:t>
            </a:r>
            <a:r>
              <a:rPr lang="sr-Cyrl-RS" sz="2400" dirty="0" smtClean="0">
                <a:solidFill>
                  <a:srgbClr val="376092"/>
                </a:solidFill>
              </a:rPr>
              <a:t>, Народна банка Србије, </a:t>
            </a:r>
            <a:r>
              <a:rPr lang="sr-Cyrl-RS" sz="2400" dirty="0">
                <a:solidFill>
                  <a:srgbClr val="376092"/>
                </a:solidFill>
              </a:rPr>
              <a:t>Агенција за заштиту животне средине </a:t>
            </a:r>
            <a:r>
              <a:rPr lang="sr-Cyrl-RS" sz="2400" dirty="0" smtClean="0">
                <a:solidFill>
                  <a:srgbClr val="376092"/>
                </a:solidFill>
              </a:rPr>
              <a:t>итд.)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86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  <a:t>Шта морамо да урадимо?</a:t>
            </a:r>
            <a:b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r-Cyrl-RS" sz="2800" b="1" dirty="0" smtClean="0">
                <a:solidFill>
                  <a:schemeClr val="accent1">
                    <a:lumMod val="75000"/>
                  </a:schemeClr>
                </a:solidFill>
              </a:rPr>
              <a:t>Сет индикатора одрживог развоја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80161"/>
            <a:ext cx="4270248" cy="4526280"/>
          </a:xfrm>
        </p:spPr>
        <p:txBody>
          <a:bodyPr>
            <a:normAutofit/>
          </a:bodyPr>
          <a:lstStyle/>
          <a:p>
            <a:r>
              <a:rPr lang="sr-Cyrl-RS" sz="2200" dirty="0" smtClean="0">
                <a:solidFill>
                  <a:srgbClr val="376092"/>
                </a:solidFill>
              </a:rPr>
              <a:t>10 димензија</a:t>
            </a:r>
          </a:p>
          <a:p>
            <a:r>
              <a:rPr lang="sr-Cyrl-RS" sz="2200" dirty="0" smtClean="0">
                <a:solidFill>
                  <a:srgbClr val="376092"/>
                </a:solidFill>
              </a:rPr>
              <a:t>135 индикатора</a:t>
            </a:r>
          </a:p>
          <a:p>
            <a:r>
              <a:rPr lang="sr-Cyrl-RS" sz="2200" dirty="0" smtClean="0">
                <a:solidFill>
                  <a:srgbClr val="376092"/>
                </a:solidFill>
              </a:rPr>
              <a:t>Један део није применљив за Републику Србију као земљу кандидата</a:t>
            </a:r>
          </a:p>
          <a:p>
            <a:r>
              <a:rPr lang="sr-Cyrl-RS" sz="2200" dirty="0" smtClean="0">
                <a:solidFill>
                  <a:srgbClr val="376092"/>
                </a:solidFill>
              </a:rPr>
              <a:t>Око 50% индикатора директно производи РЗС,  а осталих 50% друге институције</a:t>
            </a:r>
          </a:p>
          <a:p>
            <a:r>
              <a:rPr lang="sr-Cyrl-RS" sz="2200" dirty="0" smtClean="0">
                <a:solidFill>
                  <a:srgbClr val="376092"/>
                </a:solidFill>
              </a:rPr>
              <a:t>Нова диме</a:t>
            </a:r>
            <a:r>
              <a:rPr lang="sr-Cyrl-RS" sz="2200" dirty="0">
                <a:solidFill>
                  <a:srgbClr val="376092"/>
                </a:solidFill>
              </a:rPr>
              <a:t>н</a:t>
            </a:r>
            <a:r>
              <a:rPr lang="sr-Cyrl-RS" sz="2200" dirty="0" smtClean="0">
                <a:solidFill>
                  <a:srgbClr val="376092"/>
                </a:solidFill>
              </a:rPr>
              <a:t>зија сарадње</a:t>
            </a:r>
            <a:r>
              <a:rPr lang="en-US" sz="2200" dirty="0">
                <a:solidFill>
                  <a:srgbClr val="376092"/>
                </a:solidFill>
              </a:rPr>
              <a:t> </a:t>
            </a:r>
            <a:r>
              <a:rPr lang="en-US" sz="2200" dirty="0" smtClean="0">
                <a:solidFill>
                  <a:srgbClr val="376092"/>
                </a:solidFill>
              </a:rPr>
              <a:t>-</a:t>
            </a:r>
            <a:r>
              <a:rPr lang="sr-Cyrl-RS" sz="2200" dirty="0" smtClean="0">
                <a:solidFill>
                  <a:srgbClr val="376092"/>
                </a:solidFill>
              </a:rPr>
              <a:t> координација и кооперација и квалитет 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r-Cyrl-RS" dirty="0" smtClean="0"/>
          </a:p>
          <a:p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84780592"/>
              </p:ext>
            </p:extLst>
          </p:nvPr>
        </p:nvGraphicFramePr>
        <p:xfrm>
          <a:off x="4892040" y="1905000"/>
          <a:ext cx="4023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088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860" y="137160"/>
            <a:ext cx="7391400" cy="838200"/>
          </a:xfrm>
        </p:spPr>
        <p:txBody>
          <a:bodyPr>
            <a:normAutofit fontScale="90000"/>
          </a:bodyPr>
          <a:lstStyle/>
          <a:p>
            <a:r>
              <a:rPr lang="sr-Cyrl-RS" sz="2800" b="1" dirty="0" smtClean="0">
                <a:solidFill>
                  <a:srgbClr val="4373CA"/>
                </a:solidFill>
              </a:rPr>
              <a:t>Институционална сарадња и координација </a:t>
            </a:r>
            <a:br>
              <a:rPr lang="sr-Cyrl-RS" sz="2800" b="1" dirty="0" smtClean="0">
                <a:solidFill>
                  <a:srgbClr val="4373CA"/>
                </a:solidFill>
              </a:rPr>
            </a:br>
            <a:r>
              <a:rPr lang="sr-Cyrl-RS" sz="2800" b="1" dirty="0" smtClean="0">
                <a:solidFill>
                  <a:srgbClr val="4373CA"/>
                </a:solidFill>
              </a:rPr>
              <a:t>Шира радна група</a:t>
            </a:r>
            <a:endParaRPr lang="en-US" sz="2800" b="1" dirty="0">
              <a:solidFill>
                <a:srgbClr val="4373CA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1960" y="1584960"/>
            <a:ext cx="7940040" cy="4587240"/>
          </a:xfrm>
          <a:prstGeom prst="rect">
            <a:avLst/>
          </a:prstGeom>
        </p:spPr>
        <p:txBody>
          <a:bodyPr/>
          <a:lstStyle/>
          <a:p>
            <a:pPr marL="347472">
              <a:spcBef>
                <a:spcPts val="0"/>
              </a:spcBef>
            </a:pPr>
            <a:r>
              <a:rPr lang="sr-Cyrl-RS" sz="3200" dirty="0" smtClean="0">
                <a:solidFill>
                  <a:srgbClr val="898989"/>
                </a:solidFill>
              </a:rPr>
              <a:t>Чине је представници РЗС-а и других институција задужених за производњу индикатора.</a:t>
            </a:r>
          </a:p>
          <a:p>
            <a:pPr marL="347472">
              <a:spcBef>
                <a:spcPts val="0"/>
              </a:spcBef>
            </a:pPr>
            <a:r>
              <a:rPr lang="sr-Cyrl-RS" sz="3200" dirty="0" smtClean="0">
                <a:solidFill>
                  <a:srgbClr val="898989"/>
                </a:solidFill>
              </a:rPr>
              <a:t>Препознате институције треба да именују представника (или више њих) који ће бити задужен за израду индикатора. </a:t>
            </a:r>
          </a:p>
          <a:p>
            <a:pPr marL="347472">
              <a:spcBef>
                <a:spcPts val="0"/>
              </a:spcBef>
            </a:pPr>
            <a:r>
              <a:rPr lang="sr-Cyrl-RS" sz="3200" dirty="0" smtClean="0">
                <a:solidFill>
                  <a:srgbClr val="898989"/>
                </a:solidFill>
              </a:rPr>
              <a:t>Чланови шире групе су у обавези да присуствују радионицама и активно учествују у изради индикатора.</a:t>
            </a:r>
            <a:endParaRPr lang="en-US" sz="3200" dirty="0" smtClean="0">
              <a:solidFill>
                <a:srgbClr val="898989"/>
              </a:solidFill>
            </a:endParaRPr>
          </a:p>
          <a:p>
            <a:pPr marL="347472" indent="0" algn="just">
              <a:spcBef>
                <a:spcPts val="0"/>
              </a:spcBef>
              <a:buNone/>
            </a:pPr>
            <a:endParaRPr lang="sr-Cyrl-RS" sz="2000" dirty="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10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980" y="1691640"/>
            <a:ext cx="7467600" cy="838200"/>
          </a:xfrm>
        </p:spPr>
        <p:txBody>
          <a:bodyPr/>
          <a:lstStyle/>
          <a:p>
            <a:r>
              <a:rPr lang="sr-Cyrl-RS" sz="3200" b="1" dirty="0" smtClean="0">
                <a:solidFill>
                  <a:srgbClr val="376092"/>
                </a:solidFill>
              </a:rPr>
              <a:t>Хвала на пажњи!</a:t>
            </a:r>
            <a:endParaRPr lang="en-US" sz="3200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0" y="2743200"/>
            <a:ext cx="7315200" cy="2667000"/>
          </a:xfrm>
          <a:prstGeom prst="rect">
            <a:avLst/>
          </a:prstGeom>
        </p:spPr>
        <p:txBody>
          <a:bodyPr/>
          <a:lstStyle/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sr-Cyrl-RS" sz="1600" b="1" dirty="0" smtClean="0">
                <a:solidFill>
                  <a:srgbClr val="376092"/>
                </a:solidFill>
              </a:rPr>
              <a:t>Тијана Чомић</a:t>
            </a:r>
            <a:endParaRPr lang="en-US" sz="1600" b="1" dirty="0" smtClean="0">
              <a:solidFill>
                <a:srgbClr val="376092"/>
              </a:solidFill>
            </a:endParaRPr>
          </a:p>
          <a:p>
            <a:pPr marL="0" indent="0" algn="ctr">
              <a:buNone/>
            </a:pPr>
            <a:r>
              <a:rPr lang="sr-Latn-RS" sz="1600" dirty="0" smtClean="0">
                <a:solidFill>
                  <a:srgbClr val="376092"/>
                </a:solidFill>
                <a:hlinkClick r:id="rId2"/>
              </a:rPr>
              <a:t>tijana.comic</a:t>
            </a:r>
            <a:r>
              <a:rPr lang="en-US" sz="1600" dirty="0" smtClean="0">
                <a:solidFill>
                  <a:srgbClr val="376092"/>
                </a:solidFill>
                <a:hlinkClick r:id="rId2"/>
              </a:rPr>
              <a:t>@stat.gov.rs</a:t>
            </a:r>
            <a:endParaRPr lang="sr-Cyrl-RS" sz="1600" dirty="0">
              <a:solidFill>
                <a:srgbClr val="376092"/>
              </a:solidFill>
            </a:endParaRPr>
          </a:p>
          <a:p>
            <a:pPr marL="0" indent="0" algn="ctr">
              <a:buNone/>
            </a:pPr>
            <a:r>
              <a:rPr lang="sr-Cyrl-RS" sz="1600" dirty="0" smtClean="0">
                <a:solidFill>
                  <a:srgbClr val="376092"/>
                </a:solidFill>
              </a:rPr>
              <a:t>Тел.: 011/24-03</a:t>
            </a:r>
            <a:r>
              <a:rPr lang="sr-Latn-RS" sz="1600" dirty="0" smtClean="0">
                <a:solidFill>
                  <a:srgbClr val="376092"/>
                </a:solidFill>
              </a:rPr>
              <a:t>-</a:t>
            </a:r>
            <a:r>
              <a:rPr lang="sr-Cyrl-RS" sz="1600" dirty="0" smtClean="0">
                <a:solidFill>
                  <a:srgbClr val="376092"/>
                </a:solidFill>
              </a:rPr>
              <a:t>601</a:t>
            </a:r>
            <a:endParaRPr lang="sr-Latn-RS" sz="1600" dirty="0" smtClean="0">
              <a:solidFill>
                <a:srgbClr val="376092"/>
              </a:solidFill>
            </a:endParaRPr>
          </a:p>
          <a:p>
            <a:pPr marL="0" indent="0" algn="ctr">
              <a:buNone/>
            </a:pPr>
            <a:endParaRPr lang="en-US" sz="1600" dirty="0" smtClean="0">
              <a:solidFill>
                <a:srgbClr val="376092"/>
              </a:solidFill>
            </a:endParaRPr>
          </a:p>
          <a:p>
            <a:pPr marL="0" indent="0" algn="ctr">
              <a:buNone/>
            </a:pPr>
            <a:r>
              <a:rPr lang="sr-Cyrl-RS" sz="1600" dirty="0" smtClean="0">
                <a:solidFill>
                  <a:srgbClr val="376092"/>
                </a:solidFill>
              </a:rPr>
              <a:t>Руководилац </a:t>
            </a:r>
            <a:r>
              <a:rPr lang="ru-RU" sz="1600" dirty="0" smtClean="0">
                <a:solidFill>
                  <a:srgbClr val="376092"/>
                </a:solidFill>
              </a:rPr>
              <a:t>Груп</a:t>
            </a:r>
            <a:r>
              <a:rPr lang="sr-Latn-RS" sz="1600" dirty="0" smtClean="0">
                <a:solidFill>
                  <a:srgbClr val="376092"/>
                </a:solidFill>
              </a:rPr>
              <a:t>e</a:t>
            </a:r>
            <a:r>
              <a:rPr lang="ru-RU" sz="1600" dirty="0" smtClean="0">
                <a:solidFill>
                  <a:srgbClr val="376092"/>
                </a:solidFill>
              </a:rPr>
              <a:t> </a:t>
            </a:r>
            <a:r>
              <a:rPr lang="ru-RU" sz="1600" dirty="0">
                <a:solidFill>
                  <a:srgbClr val="376092"/>
                </a:solidFill>
              </a:rPr>
              <a:t>за </a:t>
            </a:r>
            <a:r>
              <a:rPr lang="ru-RU" sz="1600" dirty="0" smtClean="0">
                <a:solidFill>
                  <a:srgbClr val="376092"/>
                </a:solidFill>
              </a:rPr>
              <a:t>индикаторе одржив</a:t>
            </a:r>
            <a:r>
              <a:rPr lang="sr-Cyrl-RS" sz="1600" dirty="0" smtClean="0">
                <a:solidFill>
                  <a:srgbClr val="376092"/>
                </a:solidFill>
              </a:rPr>
              <a:t>ог </a:t>
            </a:r>
            <a:r>
              <a:rPr lang="ru-RU" sz="1600" dirty="0" smtClean="0">
                <a:solidFill>
                  <a:srgbClr val="376092"/>
                </a:solidFill>
              </a:rPr>
              <a:t>развоја и </a:t>
            </a:r>
            <a:r>
              <a:rPr lang="sr-Cyrl-RS" sz="1600" dirty="0" smtClean="0">
                <a:solidFill>
                  <a:srgbClr val="376092"/>
                </a:solidFill>
              </a:rPr>
              <a:t>СИЛК</a:t>
            </a:r>
            <a:endParaRPr lang="en-US" sz="1600" dirty="0" smtClean="0">
              <a:solidFill>
                <a:srgbClr val="376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ru-RU" sz="1600" dirty="0">
                <a:solidFill>
                  <a:srgbClr val="376092"/>
                </a:solidFill>
              </a:rPr>
              <a:t>Сектор за развој и </a:t>
            </a:r>
            <a:r>
              <a:rPr lang="ru-RU" sz="1600" dirty="0" smtClean="0">
                <a:solidFill>
                  <a:srgbClr val="376092"/>
                </a:solidFill>
              </a:rPr>
              <a:t>информисање</a:t>
            </a:r>
          </a:p>
          <a:p>
            <a:pPr marL="0" indent="0" algn="ctr">
              <a:buNone/>
            </a:pPr>
            <a:r>
              <a:rPr lang="ru-RU" sz="1600" dirty="0" smtClean="0">
                <a:solidFill>
                  <a:srgbClr val="37609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Републички завод за статистику</a:t>
            </a:r>
            <a:endParaRPr lang="sr-Cyrl-RS" sz="1600" dirty="0" smtClean="0">
              <a:solidFill>
                <a:srgbClr val="37609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sr-Cyrl-RS" sz="1600" dirty="0"/>
          </a:p>
          <a:p>
            <a:pPr marL="0" indent="0" algn="ctr">
              <a:buNone/>
            </a:pPr>
            <a:endParaRPr lang="sr-Cyrl-RS" sz="1600" dirty="0"/>
          </a:p>
          <a:p>
            <a:pPr marL="0" indent="0" algn="ctr">
              <a:buNone/>
            </a:pPr>
            <a:endParaRPr lang="sr-Cyrl-RS" sz="1600" dirty="0" smtClean="0"/>
          </a:p>
          <a:p>
            <a:pPr marL="0" indent="0" algn="ctr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1964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3_Podloga za prezentaciju na srpskom">
  <a:themeElements>
    <a:clrScheme name="RZS_20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AA00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1" id="{1E14C0BE-020F-4F98-8237-6DED4F68F6A8}" vid="{3DB0E190-2A23-4954-BD8E-38BC0A14A4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03_Podloga za prezentaciju na srpskom</Template>
  <TotalTime>176</TotalTime>
  <Words>299</Words>
  <Application>Microsoft Office PowerPoint</Application>
  <PresentationFormat>On-screen Show (4:3)</PresentationFormat>
  <Paragraphs>54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03_Podloga za prezentaciju na srpskom</vt:lpstr>
      <vt:lpstr> Индикатори одрживог развоја</vt:lpstr>
      <vt:lpstr>Одрживи развој</vt:lpstr>
      <vt:lpstr>Стратегија одрживог развоја Европске уније</vt:lpstr>
      <vt:lpstr>Циљеви одрживог развоја - УН</vt:lpstr>
      <vt:lpstr>Улога Републичког завода за статистику (РЗС)</vt:lpstr>
      <vt:lpstr>Шта морамо да урадимо? Сет индикатора одрживог развоја</vt:lpstr>
      <vt:lpstr>Институционална сарадња и координација  Шира радна група</vt:lpstr>
      <vt:lpstr>Хвала на пажњи!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Индикатори одрживог развоја</dc:title>
  <dc:creator>Tijana Comic</dc:creator>
  <cp:lastModifiedBy>Veselinka Skiljevic</cp:lastModifiedBy>
  <cp:revision>3</cp:revision>
  <dcterms:created xsi:type="dcterms:W3CDTF">2016-10-24T10:21:05Z</dcterms:created>
  <dcterms:modified xsi:type="dcterms:W3CDTF">2016-10-24T13:38:10Z</dcterms:modified>
</cp:coreProperties>
</file>