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62" r:id="rId4"/>
    <p:sldId id="287" r:id="rId5"/>
    <p:sldId id="331" r:id="rId6"/>
    <p:sldId id="335" r:id="rId7"/>
    <p:sldId id="336" r:id="rId8"/>
    <p:sldId id="338" r:id="rId9"/>
    <p:sldId id="347" r:id="rId10"/>
    <p:sldId id="350" r:id="rId11"/>
    <p:sldId id="292" r:id="rId12"/>
    <p:sldId id="343" r:id="rId13"/>
    <p:sldId id="339" r:id="rId14"/>
    <p:sldId id="298" r:id="rId15"/>
    <p:sldId id="301" r:id="rId16"/>
    <p:sldId id="299" r:id="rId17"/>
    <p:sldId id="324" r:id="rId18"/>
    <p:sldId id="263" r:id="rId19"/>
    <p:sldId id="265" r:id="rId20"/>
    <p:sldId id="349" r:id="rId21"/>
    <p:sldId id="266" r:id="rId22"/>
    <p:sldId id="268" r:id="rId23"/>
    <p:sldId id="271" r:id="rId24"/>
    <p:sldId id="296" r:id="rId25"/>
    <p:sldId id="275" r:id="rId26"/>
    <p:sldId id="274" r:id="rId27"/>
    <p:sldId id="342" r:id="rId28"/>
    <p:sldId id="276" r:id="rId29"/>
    <p:sldId id="278" r:id="rId30"/>
    <p:sldId id="279" r:id="rId31"/>
    <p:sldId id="28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C9A98-32DE-47EA-8191-201FB63148FB}" type="doc">
      <dgm:prSet loTypeId="urn:microsoft.com/office/officeart/2005/8/layout/pyramid2" loCatId="list" qsTypeId="urn:microsoft.com/office/officeart/2005/8/quickstyle/simple1#1" qsCatId="simple" csTypeId="urn:microsoft.com/office/officeart/2005/8/colors/colorful5" csCatId="colorful" phldr="1"/>
      <dgm:spPr/>
    </dgm:pt>
    <dgm:pt modelId="{971DC241-341E-4CE3-8404-2539A4DC148D}">
      <dgm:prSet phldrT="[Text]" custT="1"/>
      <dgm:spPr/>
      <dgm:t>
        <a:bodyPr/>
        <a:lstStyle/>
        <a:p>
          <a:endParaRPr lang="sr-Latn-CS" sz="2000" b="1" dirty="0" smtClean="0"/>
        </a:p>
        <a:p>
          <a:r>
            <a:rPr lang="sr-Latn-CS" sz="2000" b="1" dirty="0" smtClean="0"/>
            <a:t>NOVOM ORGANIZACIJOM SREDITI NETAČNA SALDA PO PORESKIM RAČUNIMA KOD PORESKE UPRAVE, POVEĆATI PORESKU DISCIPLINU I NAPLATU JAVNIH PRIHODA U BUDŽET I PREVAZIĆI STOTINE HILJADA ZAHTEVA ZA PREKNJIŽAVANJE </a:t>
          </a:r>
          <a:endParaRPr lang="en-US" sz="2000" b="1" dirty="0"/>
        </a:p>
      </dgm:t>
    </dgm:pt>
    <dgm:pt modelId="{11E861D8-6596-444C-BA1D-C07A1BFF1820}" type="parTrans" cxnId="{0E71A82F-C494-4255-9FAC-7574386F159C}">
      <dgm:prSet/>
      <dgm:spPr/>
      <dgm:t>
        <a:bodyPr/>
        <a:lstStyle/>
        <a:p>
          <a:endParaRPr lang="en-US"/>
        </a:p>
      </dgm:t>
    </dgm:pt>
    <dgm:pt modelId="{F191E884-EFD6-4724-9F1A-F1B9C3CAB055}" type="sibTrans" cxnId="{0E71A82F-C494-4255-9FAC-7574386F159C}">
      <dgm:prSet/>
      <dgm:spPr/>
      <dgm:t>
        <a:bodyPr/>
        <a:lstStyle/>
        <a:p>
          <a:endParaRPr lang="en-US"/>
        </a:p>
      </dgm:t>
    </dgm:pt>
    <dgm:pt modelId="{01C7730D-0220-4F88-99D5-E2D5235C7459}">
      <dgm:prSet phldrT="[Text]" custT="1"/>
      <dgm:spPr/>
      <dgm:t>
        <a:bodyPr/>
        <a:lstStyle/>
        <a:p>
          <a:r>
            <a:rPr lang="sr-Latn-CS" sz="2000" b="1" dirty="0" smtClean="0"/>
            <a:t>OBEZBEDITI POVEZANOST BAZE PODATAKA PO OSNOVU OBJEDINJENE NAPLATE KOD PORESKE UPRAVE SA FONDOM PIO, RFZO, NZS,APR I DRUGIM INSTITUCIJAMA</a:t>
          </a:r>
        </a:p>
        <a:p>
          <a:endParaRPr lang="en-US" sz="1400" dirty="0"/>
        </a:p>
      </dgm:t>
    </dgm:pt>
    <dgm:pt modelId="{589C9033-D869-47C3-90F9-83A682102C17}" type="parTrans" cxnId="{0C097D36-2316-467A-BD3E-D4FEC302B386}">
      <dgm:prSet/>
      <dgm:spPr/>
      <dgm:t>
        <a:bodyPr/>
        <a:lstStyle/>
        <a:p>
          <a:endParaRPr lang="en-US"/>
        </a:p>
      </dgm:t>
    </dgm:pt>
    <dgm:pt modelId="{430161A3-5004-4DFA-A054-D5DBA6C3F313}" type="sibTrans" cxnId="{0C097D36-2316-467A-BD3E-D4FEC302B386}">
      <dgm:prSet/>
      <dgm:spPr/>
      <dgm:t>
        <a:bodyPr/>
        <a:lstStyle/>
        <a:p>
          <a:endParaRPr lang="en-US"/>
        </a:p>
      </dgm:t>
    </dgm:pt>
    <dgm:pt modelId="{71BBC66F-A126-4E50-8CF3-DE68C345A17F}">
      <dgm:prSet custT="1"/>
      <dgm:spPr/>
      <dgm:t>
        <a:bodyPr/>
        <a:lstStyle/>
        <a:p>
          <a:r>
            <a:rPr lang="sr-Latn-CS" sz="2000" b="1" dirty="0" smtClean="0"/>
            <a:t>ISPRAVITI GREŠKE OD 2003.G. </a:t>
          </a:r>
          <a:r>
            <a:rPr lang="sr-Latn-CS" sz="2000" b="1" smtClean="0"/>
            <a:t>I USPOSTAVITI KONTROLU NAPLATE JAVNIH PRIHODA, UVESTI</a:t>
          </a:r>
          <a:r>
            <a:rPr lang="sr-Latn-CS" sz="2000" b="1" baseline="0" smtClean="0"/>
            <a:t> </a:t>
          </a:r>
          <a:r>
            <a:rPr lang="sr-Latn-CS" sz="2000" b="1" baseline="0" dirty="0" smtClean="0"/>
            <a:t>JEDINSTVEN INFORMACIONI SISTEM ZA CELU PORESKU UPRAVU I REFORMISATI U CELOSTI PORESKU UPRAVU</a:t>
          </a:r>
          <a:endParaRPr lang="en-US" sz="2000" b="1" dirty="0"/>
        </a:p>
      </dgm:t>
    </dgm:pt>
    <dgm:pt modelId="{A8B6F410-7506-452C-9530-13CE59C2DCCB}" type="parTrans" cxnId="{D55F60CA-8A33-4CB9-8A1E-30F1026F40D5}">
      <dgm:prSet/>
      <dgm:spPr/>
      <dgm:t>
        <a:bodyPr/>
        <a:lstStyle/>
        <a:p>
          <a:endParaRPr lang="en-US"/>
        </a:p>
      </dgm:t>
    </dgm:pt>
    <dgm:pt modelId="{57517E65-AE6D-493A-ADB4-62136DE7A81A}" type="sibTrans" cxnId="{D55F60CA-8A33-4CB9-8A1E-30F1026F40D5}">
      <dgm:prSet/>
      <dgm:spPr/>
      <dgm:t>
        <a:bodyPr/>
        <a:lstStyle/>
        <a:p>
          <a:endParaRPr lang="en-US"/>
        </a:p>
      </dgm:t>
    </dgm:pt>
    <dgm:pt modelId="{F5B89D79-D983-436C-9D41-C364DE3E2EB3}">
      <dgm:prSet custT="1"/>
      <dgm:spPr/>
      <dgm:t>
        <a:bodyPr/>
        <a:lstStyle/>
        <a:p>
          <a:r>
            <a:rPr lang="sr-Latn-CS" sz="2000" b="1" dirty="0" smtClean="0"/>
            <a:t>OBEZBEDITI PRAVNI OKVIRI I INFORMACIONU PODRŠKU ZA UPLATU POREZA I DOPRINOSA NA JEDAN RAČUN I OBEZBEDITI DA TREZOR AUTOMATSKI RASPOREĐUJE NAPLAĆENE DOPRINOSE I POREZ KORISNICIMA, BUDŽETU, OPŠTINAMA</a:t>
          </a:r>
          <a:endParaRPr lang="en-US" sz="2000" b="1" dirty="0"/>
        </a:p>
      </dgm:t>
    </dgm:pt>
    <dgm:pt modelId="{F998CF2C-A6E1-4832-9DAF-7D5A5586751D}" type="parTrans" cxnId="{AFCF8B7B-ABF5-47D1-BF30-AFDC47168C02}">
      <dgm:prSet/>
      <dgm:spPr/>
      <dgm:t>
        <a:bodyPr/>
        <a:lstStyle/>
        <a:p>
          <a:endParaRPr lang="en-US"/>
        </a:p>
      </dgm:t>
    </dgm:pt>
    <dgm:pt modelId="{53798562-464B-4DFF-AFEA-982D53841513}" type="sibTrans" cxnId="{AFCF8B7B-ABF5-47D1-BF30-AFDC47168C02}">
      <dgm:prSet/>
      <dgm:spPr/>
      <dgm:t>
        <a:bodyPr/>
        <a:lstStyle/>
        <a:p>
          <a:endParaRPr lang="en-US"/>
        </a:p>
      </dgm:t>
    </dgm:pt>
    <dgm:pt modelId="{A2BF6713-C3BD-4ADA-8FDD-DC6144854C0C}" type="pres">
      <dgm:prSet presAssocID="{DE9C9A98-32DE-47EA-8191-201FB63148FB}" presName="compositeShape" presStyleCnt="0">
        <dgm:presLayoutVars>
          <dgm:dir/>
          <dgm:resizeHandles/>
        </dgm:presLayoutVars>
      </dgm:prSet>
      <dgm:spPr/>
    </dgm:pt>
    <dgm:pt modelId="{A4684A50-B915-43C5-8A4C-9D890EBF441E}" type="pres">
      <dgm:prSet presAssocID="{DE9C9A98-32DE-47EA-8191-201FB63148FB}" presName="pyramid" presStyleLbl="node1" presStyleIdx="0" presStyleCnt="1" custScaleX="110000"/>
      <dgm:spPr/>
    </dgm:pt>
    <dgm:pt modelId="{A0072FA5-D507-4218-ADE3-EEDC2120A19F}" type="pres">
      <dgm:prSet presAssocID="{DE9C9A98-32DE-47EA-8191-201FB63148FB}" presName="theList" presStyleCnt="0"/>
      <dgm:spPr/>
    </dgm:pt>
    <dgm:pt modelId="{84B7C0E0-6F17-4DF9-AAD8-4F1D38EC925E}" type="pres">
      <dgm:prSet presAssocID="{71BBC66F-A126-4E50-8CF3-DE68C345A17F}" presName="aNode" presStyleLbl="fgAcc1" presStyleIdx="0" presStyleCnt="4" custScaleX="213462" custScaleY="95541" custLinFactY="-21932" custLinFactNeighborX="-125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AD130-18EF-4A9E-90CA-43C8FF79F537}" type="pres">
      <dgm:prSet presAssocID="{71BBC66F-A126-4E50-8CF3-DE68C345A17F}" presName="aSpace" presStyleCnt="0"/>
      <dgm:spPr/>
    </dgm:pt>
    <dgm:pt modelId="{93D6D6FA-DE33-41EE-B293-A4CA12A36656}" type="pres">
      <dgm:prSet presAssocID="{F5B89D79-D983-436C-9D41-C364DE3E2EB3}" presName="aNode" presStyleLbl="fgAcc1" presStyleIdx="1" presStyleCnt="4" custScaleX="230769" custScaleY="149964" custLinFactY="-9543" custLinFactNeighborX="-961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7A91-16F5-49EF-A5D2-CE5F44320891}" type="pres">
      <dgm:prSet presAssocID="{F5B89D79-D983-436C-9D41-C364DE3E2EB3}" presName="aSpace" presStyleCnt="0"/>
      <dgm:spPr/>
    </dgm:pt>
    <dgm:pt modelId="{D2369816-F780-4F26-84FF-DC862FD75DD0}" type="pres">
      <dgm:prSet presAssocID="{971DC241-341E-4CE3-8404-2539A4DC148D}" presName="aNode" presStyleLbl="fgAcc1" presStyleIdx="2" presStyleCnt="4" custScaleX="223076" custScaleY="133401" custLinFactNeighborX="-5769" custLinFactNeighborY="-73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D5E81-26F2-483A-9F45-33730F4C567D}" type="pres">
      <dgm:prSet presAssocID="{971DC241-341E-4CE3-8404-2539A4DC148D}" presName="aSpace" presStyleCnt="0"/>
      <dgm:spPr/>
    </dgm:pt>
    <dgm:pt modelId="{BC581973-F807-4A6D-B705-4B900BF2EFFC}" type="pres">
      <dgm:prSet presAssocID="{01C7730D-0220-4F88-99D5-E2D5235C7459}" presName="aNode" presStyleLbl="fgAcc1" presStyleIdx="3" presStyleCnt="4" custScaleX="230769" custScaleY="146244" custLinFactNeighborX="-9615" custLinFactNeighborY="-48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60B9B-7FCE-46BE-AD9A-2A9368753F69}" type="pres">
      <dgm:prSet presAssocID="{01C7730D-0220-4F88-99D5-E2D5235C7459}" presName="aSpace" presStyleCnt="0"/>
      <dgm:spPr/>
    </dgm:pt>
  </dgm:ptLst>
  <dgm:cxnLst>
    <dgm:cxn modelId="{816C233D-1554-4AD4-9BFF-4E297E9DCB0F}" type="presOf" srcId="{71BBC66F-A126-4E50-8CF3-DE68C345A17F}" destId="{84B7C0E0-6F17-4DF9-AAD8-4F1D38EC925E}" srcOrd="0" destOrd="0" presId="urn:microsoft.com/office/officeart/2005/8/layout/pyramid2"/>
    <dgm:cxn modelId="{6DF042D9-B1D4-438A-BBEE-66C6FE9CE734}" type="presOf" srcId="{01C7730D-0220-4F88-99D5-E2D5235C7459}" destId="{BC581973-F807-4A6D-B705-4B900BF2EFFC}" srcOrd="0" destOrd="0" presId="urn:microsoft.com/office/officeart/2005/8/layout/pyramid2"/>
    <dgm:cxn modelId="{D55F60CA-8A33-4CB9-8A1E-30F1026F40D5}" srcId="{DE9C9A98-32DE-47EA-8191-201FB63148FB}" destId="{71BBC66F-A126-4E50-8CF3-DE68C345A17F}" srcOrd="0" destOrd="0" parTransId="{A8B6F410-7506-452C-9530-13CE59C2DCCB}" sibTransId="{57517E65-AE6D-493A-ADB4-62136DE7A81A}"/>
    <dgm:cxn modelId="{0C097D36-2316-467A-BD3E-D4FEC302B386}" srcId="{DE9C9A98-32DE-47EA-8191-201FB63148FB}" destId="{01C7730D-0220-4F88-99D5-E2D5235C7459}" srcOrd="3" destOrd="0" parTransId="{589C9033-D869-47C3-90F9-83A682102C17}" sibTransId="{430161A3-5004-4DFA-A054-D5DBA6C3F313}"/>
    <dgm:cxn modelId="{AFCF8B7B-ABF5-47D1-BF30-AFDC47168C02}" srcId="{DE9C9A98-32DE-47EA-8191-201FB63148FB}" destId="{F5B89D79-D983-436C-9D41-C364DE3E2EB3}" srcOrd="1" destOrd="0" parTransId="{F998CF2C-A6E1-4832-9DAF-7D5A5586751D}" sibTransId="{53798562-464B-4DFF-AFEA-982D53841513}"/>
    <dgm:cxn modelId="{1431CE02-E0FD-4599-B1B2-166B02E1AF0A}" type="presOf" srcId="{DE9C9A98-32DE-47EA-8191-201FB63148FB}" destId="{A2BF6713-C3BD-4ADA-8FDD-DC6144854C0C}" srcOrd="0" destOrd="0" presId="urn:microsoft.com/office/officeart/2005/8/layout/pyramid2"/>
    <dgm:cxn modelId="{0E71A82F-C494-4255-9FAC-7574386F159C}" srcId="{DE9C9A98-32DE-47EA-8191-201FB63148FB}" destId="{971DC241-341E-4CE3-8404-2539A4DC148D}" srcOrd="2" destOrd="0" parTransId="{11E861D8-6596-444C-BA1D-C07A1BFF1820}" sibTransId="{F191E884-EFD6-4724-9F1A-F1B9C3CAB055}"/>
    <dgm:cxn modelId="{C4CC641E-0D56-4BCC-A0C1-489ABC2668F6}" type="presOf" srcId="{971DC241-341E-4CE3-8404-2539A4DC148D}" destId="{D2369816-F780-4F26-84FF-DC862FD75DD0}" srcOrd="0" destOrd="0" presId="urn:microsoft.com/office/officeart/2005/8/layout/pyramid2"/>
    <dgm:cxn modelId="{81FAB757-21F1-4FD4-9F9F-D983374F49F0}" type="presOf" srcId="{F5B89D79-D983-436C-9D41-C364DE3E2EB3}" destId="{93D6D6FA-DE33-41EE-B293-A4CA12A36656}" srcOrd="0" destOrd="0" presId="urn:microsoft.com/office/officeart/2005/8/layout/pyramid2"/>
    <dgm:cxn modelId="{9E59E592-659E-4EE5-83EA-4BD1B26E66B7}" type="presParOf" srcId="{A2BF6713-C3BD-4ADA-8FDD-DC6144854C0C}" destId="{A4684A50-B915-43C5-8A4C-9D890EBF441E}" srcOrd="0" destOrd="0" presId="urn:microsoft.com/office/officeart/2005/8/layout/pyramid2"/>
    <dgm:cxn modelId="{AFBA17BB-101F-4444-83BD-2E52CD23C139}" type="presParOf" srcId="{A2BF6713-C3BD-4ADA-8FDD-DC6144854C0C}" destId="{A0072FA5-D507-4218-ADE3-EEDC2120A19F}" srcOrd="1" destOrd="0" presId="urn:microsoft.com/office/officeart/2005/8/layout/pyramid2"/>
    <dgm:cxn modelId="{59F2D4BA-2C0A-4E0A-BE8C-3CDF16B13CF3}" type="presParOf" srcId="{A0072FA5-D507-4218-ADE3-EEDC2120A19F}" destId="{84B7C0E0-6F17-4DF9-AAD8-4F1D38EC925E}" srcOrd="0" destOrd="0" presId="urn:microsoft.com/office/officeart/2005/8/layout/pyramid2"/>
    <dgm:cxn modelId="{C71C386C-B18E-4535-9441-C3A6A8575B40}" type="presParOf" srcId="{A0072FA5-D507-4218-ADE3-EEDC2120A19F}" destId="{BD8AD130-18EF-4A9E-90CA-43C8FF79F537}" srcOrd="1" destOrd="0" presId="urn:microsoft.com/office/officeart/2005/8/layout/pyramid2"/>
    <dgm:cxn modelId="{955BB74F-A89E-4DCB-8F14-D717BE104B94}" type="presParOf" srcId="{A0072FA5-D507-4218-ADE3-EEDC2120A19F}" destId="{93D6D6FA-DE33-41EE-B293-A4CA12A36656}" srcOrd="2" destOrd="0" presId="urn:microsoft.com/office/officeart/2005/8/layout/pyramid2"/>
    <dgm:cxn modelId="{29F95599-82F4-427C-B7CD-F34162BA2BED}" type="presParOf" srcId="{A0072FA5-D507-4218-ADE3-EEDC2120A19F}" destId="{7C427A91-16F5-49EF-A5D2-CE5F44320891}" srcOrd="3" destOrd="0" presId="urn:microsoft.com/office/officeart/2005/8/layout/pyramid2"/>
    <dgm:cxn modelId="{05F4CD6C-85B4-4E08-9701-E6DD4270134E}" type="presParOf" srcId="{A0072FA5-D507-4218-ADE3-EEDC2120A19F}" destId="{D2369816-F780-4F26-84FF-DC862FD75DD0}" srcOrd="4" destOrd="0" presId="urn:microsoft.com/office/officeart/2005/8/layout/pyramid2"/>
    <dgm:cxn modelId="{39F85A17-1999-4663-AB63-DD9EEF692206}" type="presParOf" srcId="{A0072FA5-D507-4218-ADE3-EEDC2120A19F}" destId="{0C6D5E81-26F2-483A-9F45-33730F4C567D}" srcOrd="5" destOrd="0" presId="urn:microsoft.com/office/officeart/2005/8/layout/pyramid2"/>
    <dgm:cxn modelId="{ED4B7C9C-BC05-4F35-A1AB-3BFD5B7A199C}" type="presParOf" srcId="{A0072FA5-D507-4218-ADE3-EEDC2120A19F}" destId="{BC581973-F807-4A6D-B705-4B900BF2EFFC}" srcOrd="6" destOrd="0" presId="urn:microsoft.com/office/officeart/2005/8/layout/pyramid2"/>
    <dgm:cxn modelId="{09ACCAA9-A074-4D63-958A-CFC1C70ECA21}" type="presParOf" srcId="{A0072FA5-D507-4218-ADE3-EEDC2120A19F}" destId="{D0B60B9B-7FCE-46BE-AD9A-2A9368753F6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44866F-7264-496F-BAE9-9CD7DF4635AB}" type="doc">
      <dgm:prSet loTypeId="urn:microsoft.com/office/officeart/2005/8/layout/pyramid2" loCatId="list" qsTypeId="urn:microsoft.com/office/officeart/2005/8/quickstyle/simple1#10" qsCatId="simple" csTypeId="urn:microsoft.com/office/officeart/2005/8/colors/colorful4" csCatId="colorful" phldr="1"/>
      <dgm:spPr/>
    </dgm:pt>
    <dgm:pt modelId="{14ABF32B-EE3E-47F7-B79C-6EA9CA847B49}">
      <dgm:prSet custT="1"/>
      <dgm:spPr/>
      <dgm:t>
        <a:bodyPr/>
        <a:lstStyle/>
        <a:p>
          <a:r>
            <a:rPr lang="sr-Latn-CS" sz="2000" b="1" dirty="0" smtClean="0">
              <a:solidFill>
                <a:srgbClr val="002060"/>
              </a:solidFill>
            </a:rPr>
            <a:t>1. UNAPREDITI REFUNDIRANJE NAKNADE ZA BOLOVANJE PREKO 30 DANA OD RFZO NA OSNOVU PODATAKA OBJEDINJENE NAPLATE/POTREBA ODREĐENOG USAGLAŠAVANJA PRAVNOG OKVIRA VEZANO ZA RFZO I ZA SADRŽAJ PODATAKA U PPPPD I DA SE IZBACE IZ UPOTREBE PAPIRNI OBRASCI ZA DOKAZIVANJE PRAVA</a:t>
          </a:r>
          <a:endParaRPr lang="en-US" sz="2000" dirty="0"/>
        </a:p>
      </dgm:t>
    </dgm:pt>
    <dgm:pt modelId="{B1F23D31-8F8D-467A-81B0-C2F931AB2240}" type="parTrans" cxnId="{D66E7AC7-9BE0-46AD-B9BC-A6835FC0E2FE}">
      <dgm:prSet/>
      <dgm:spPr/>
      <dgm:t>
        <a:bodyPr/>
        <a:lstStyle/>
        <a:p>
          <a:endParaRPr lang="en-US"/>
        </a:p>
      </dgm:t>
    </dgm:pt>
    <dgm:pt modelId="{53A64B02-D4E2-4CD9-AB87-BB68E00CC040}" type="sibTrans" cxnId="{D66E7AC7-9BE0-46AD-B9BC-A6835FC0E2FE}">
      <dgm:prSet/>
      <dgm:spPr/>
      <dgm:t>
        <a:bodyPr/>
        <a:lstStyle/>
        <a:p>
          <a:endParaRPr lang="en-US"/>
        </a:p>
      </dgm:t>
    </dgm:pt>
    <dgm:pt modelId="{128D3C02-C127-4C6D-AB80-CAD04BB1C79F}">
      <dgm:prSet custT="1"/>
      <dgm:spPr/>
      <dgm:t>
        <a:bodyPr/>
        <a:lstStyle/>
        <a:p>
          <a:r>
            <a:rPr lang="sr-Latn-CS" sz="2000" b="1" dirty="0" smtClean="0">
              <a:solidFill>
                <a:srgbClr val="002060"/>
              </a:solidFill>
            </a:rPr>
            <a:t>2. POBOLJŠATI PORESKU DISCIPLINU KOD KONTROLE ISPLATE ZARADA I PO TOM OSNOVU UPLATE DOPRINOSA I POREZA ZA ONA PRAVNA LICA I PREDUZENIKE KOJI SVESNO KRŠE PROPISANE ZAKONSKE ROKOVE U KOJIMA MORAJU ISPLATITI DOPRINOSE, PA POREZ I ZARADE I DRUGE OPOREZIVE PRIHODE</a:t>
          </a:r>
          <a:endParaRPr lang="en-US" sz="2000" b="1" dirty="0">
            <a:solidFill>
              <a:srgbClr val="002060"/>
            </a:solidFill>
          </a:endParaRPr>
        </a:p>
      </dgm:t>
    </dgm:pt>
    <dgm:pt modelId="{327D2F2C-D601-42CE-957B-B70CA606BDD1}" type="parTrans" cxnId="{AB8690B6-067A-491F-A2E0-76754D3CB3A6}">
      <dgm:prSet/>
      <dgm:spPr/>
      <dgm:t>
        <a:bodyPr/>
        <a:lstStyle/>
        <a:p>
          <a:endParaRPr lang="en-US"/>
        </a:p>
      </dgm:t>
    </dgm:pt>
    <dgm:pt modelId="{BF20E330-1D1B-4AA6-92B0-D671D60156D5}" type="sibTrans" cxnId="{AB8690B6-067A-491F-A2E0-76754D3CB3A6}">
      <dgm:prSet/>
      <dgm:spPr/>
      <dgm:t>
        <a:bodyPr/>
        <a:lstStyle/>
        <a:p>
          <a:endParaRPr lang="en-US"/>
        </a:p>
      </dgm:t>
    </dgm:pt>
    <dgm:pt modelId="{0097B093-B626-46EE-AFF2-B030DD177AD5}">
      <dgm:prSet custT="1"/>
      <dgm:spPr/>
      <dgm:t>
        <a:bodyPr/>
        <a:lstStyle/>
        <a:p>
          <a:r>
            <a:rPr lang="sr-Latn-CS" sz="2000" b="1" dirty="0" smtClean="0">
              <a:solidFill>
                <a:srgbClr val="C00000"/>
              </a:solidFill>
            </a:rPr>
            <a:t>3. POBOLJŠATI PORESKU DISCIPLINU KOD KONTROLE PODNETIH PRIJAVA PPDG 2-R ZA UTVRĐIVANJE OBAVEZE ZA GODIŠNJI POREZ NA PRIHOD, I TE PODATKE UPOREĐIVATI ZA PROVERU PODATAKA U INFORMATIVNOJ PORESKOJ PRIJAVI I ZA UNAKRSNU PROCENU IMOVINE</a:t>
          </a:r>
          <a:endParaRPr lang="en-US" sz="2000" b="1" dirty="0">
            <a:solidFill>
              <a:srgbClr val="C00000"/>
            </a:solidFill>
          </a:endParaRPr>
        </a:p>
      </dgm:t>
    </dgm:pt>
    <dgm:pt modelId="{ED709D3D-2AAA-4D9E-9F31-D0D0F562ECAB}" type="parTrans" cxnId="{6A1AAA6F-01EF-4125-8461-4972DDED1186}">
      <dgm:prSet/>
      <dgm:spPr/>
      <dgm:t>
        <a:bodyPr/>
        <a:lstStyle/>
        <a:p>
          <a:endParaRPr lang="en-US"/>
        </a:p>
      </dgm:t>
    </dgm:pt>
    <dgm:pt modelId="{1640CCDE-C158-4F25-B7E7-137913A9A873}" type="sibTrans" cxnId="{6A1AAA6F-01EF-4125-8461-4972DDED1186}">
      <dgm:prSet/>
      <dgm:spPr/>
      <dgm:t>
        <a:bodyPr/>
        <a:lstStyle/>
        <a:p>
          <a:endParaRPr lang="en-US"/>
        </a:p>
      </dgm:t>
    </dgm:pt>
    <dgm:pt modelId="{30DC0F61-E469-4B03-BAC0-2E248BE96C00}">
      <dgm:prSet custT="1"/>
      <dgm:spPr/>
      <dgm:t>
        <a:bodyPr/>
        <a:lstStyle/>
        <a:p>
          <a:endParaRPr lang="sr-Latn-CS" sz="2000" b="1" dirty="0" smtClean="0"/>
        </a:p>
        <a:p>
          <a:r>
            <a:rPr lang="sr-Latn-CS" sz="2000" b="1" dirty="0" smtClean="0">
              <a:solidFill>
                <a:srgbClr val="002060"/>
              </a:solidFill>
            </a:rPr>
            <a:t>4. POTREBNO JE POKRENUTI REFORMU PORESKOG SISTEMA, DONETI PRAVNI OKVIR  I SMANJITI  BROJ VRSTA RAZLIČITIH OPOREZIVIH PRIHODA NA KOJE SE OBRAČUNAVA I PLAĆA POREZ PO ODBITKU I POREZ NA DOHODAK/SMANITI BROJ ŠIFARA PRIHODA/SADAŠNJA  KLASIFIKACIJA PRIHODA POKAZUJE  PORAZ U  KREIRANJU PORESKOG SISTEMA  OD II SVETSKOG RATA DO 2013.G. U SMISLU KOLIKO RAZLIČITIH VRSTA OPOREZIVIH PRIHODA JE UREĐENO</a:t>
          </a:r>
          <a:endParaRPr lang="en-US" sz="2000" dirty="0">
            <a:solidFill>
              <a:srgbClr val="002060"/>
            </a:solidFill>
          </a:endParaRPr>
        </a:p>
      </dgm:t>
    </dgm:pt>
    <dgm:pt modelId="{08E55B44-F212-4534-9D59-F13846A37D33}" type="parTrans" cxnId="{65DD4754-9FE4-4773-B3CD-F260B841A05F}">
      <dgm:prSet/>
      <dgm:spPr/>
      <dgm:t>
        <a:bodyPr/>
        <a:lstStyle/>
        <a:p>
          <a:endParaRPr lang="en-US"/>
        </a:p>
      </dgm:t>
    </dgm:pt>
    <dgm:pt modelId="{3B7AB175-867D-4FE6-9FFD-A90701661297}" type="sibTrans" cxnId="{65DD4754-9FE4-4773-B3CD-F260B841A05F}">
      <dgm:prSet/>
      <dgm:spPr/>
      <dgm:t>
        <a:bodyPr/>
        <a:lstStyle/>
        <a:p>
          <a:endParaRPr lang="en-US"/>
        </a:p>
      </dgm:t>
    </dgm:pt>
    <dgm:pt modelId="{6D5B28B1-7F4F-4B57-A75D-7A89C76D415D}" type="pres">
      <dgm:prSet presAssocID="{2A44866F-7264-496F-BAE9-9CD7DF4635AB}" presName="compositeShape" presStyleCnt="0">
        <dgm:presLayoutVars>
          <dgm:dir/>
          <dgm:resizeHandles/>
        </dgm:presLayoutVars>
      </dgm:prSet>
      <dgm:spPr/>
    </dgm:pt>
    <dgm:pt modelId="{0EE6C67B-A20F-4AC0-84BC-353564B1994D}" type="pres">
      <dgm:prSet presAssocID="{2A44866F-7264-496F-BAE9-9CD7DF4635AB}" presName="pyramid" presStyleLbl="node1" presStyleIdx="0" presStyleCnt="1"/>
      <dgm:spPr/>
    </dgm:pt>
    <dgm:pt modelId="{DE88CDFC-132D-4E90-8CF0-83CC0FDFA9E1}" type="pres">
      <dgm:prSet presAssocID="{2A44866F-7264-496F-BAE9-9CD7DF4635AB}" presName="theList" presStyleCnt="0"/>
      <dgm:spPr/>
    </dgm:pt>
    <dgm:pt modelId="{7447ACA5-13AC-4F87-9A91-0D1FCCF004CC}" type="pres">
      <dgm:prSet presAssocID="{14ABF32B-EE3E-47F7-B79C-6EA9CA847B49}" presName="aNode" presStyleLbl="fgAcc1" presStyleIdx="0" presStyleCnt="4" custScaleX="246154" custScaleY="241873" custLinFactY="-59006" custLinFactNeighborX="-19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E5B36-3C80-41A8-BD38-5AF1BE8999FE}" type="pres">
      <dgm:prSet presAssocID="{14ABF32B-EE3E-47F7-B79C-6EA9CA847B49}" presName="aSpace" presStyleCnt="0"/>
      <dgm:spPr/>
    </dgm:pt>
    <dgm:pt modelId="{16F45E00-C6DA-4BEB-85BA-FD16FD90321F}" type="pres">
      <dgm:prSet presAssocID="{128D3C02-C127-4C6D-AB80-CAD04BB1C79F}" presName="aNode" presStyleLbl="fgAcc1" presStyleIdx="1" presStyleCnt="4" custScaleX="246154" custScaleY="227135" custLinFactY="-21429" custLinFactNeighborX="218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6E69C-25DE-4CC5-BF42-DAB0BE5D609B}" type="pres">
      <dgm:prSet presAssocID="{128D3C02-C127-4C6D-AB80-CAD04BB1C79F}" presName="aSpace" presStyleCnt="0"/>
      <dgm:spPr/>
    </dgm:pt>
    <dgm:pt modelId="{710C0421-78BD-4B30-9451-93A51C2B168F}" type="pres">
      <dgm:prSet presAssocID="{0097B093-B626-46EE-AFF2-B030DD177AD5}" presName="aNode" presStyleLbl="fgAcc1" presStyleIdx="2" presStyleCnt="4" custScaleX="246154" custScaleY="222091" custLinFactY="-8478" custLinFactNeighborX="-19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7076F-364A-42D0-88DB-7A98CBB76DBE}" type="pres">
      <dgm:prSet presAssocID="{0097B093-B626-46EE-AFF2-B030DD177AD5}" presName="aSpace" presStyleCnt="0"/>
      <dgm:spPr/>
    </dgm:pt>
    <dgm:pt modelId="{952187E3-DCE4-418A-A4A6-B5DA72228C08}" type="pres">
      <dgm:prSet presAssocID="{30DC0F61-E469-4B03-BAC0-2E248BE96C00}" presName="aNode" presStyleLbl="fgAcc1" presStyleIdx="3" presStyleCnt="4" custScaleX="246154" custScaleY="241924" custLinFactY="11304" custLinFactNeighborX="-192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CFD7A-020D-4C89-96BE-2DA5D26D84D0}" type="pres">
      <dgm:prSet presAssocID="{30DC0F61-E469-4B03-BAC0-2E248BE96C00}" presName="aSpace" presStyleCnt="0"/>
      <dgm:spPr/>
    </dgm:pt>
  </dgm:ptLst>
  <dgm:cxnLst>
    <dgm:cxn modelId="{E7A3C0D1-1316-4758-8ABC-B9EF0E79FBD0}" type="presOf" srcId="{2A44866F-7264-496F-BAE9-9CD7DF4635AB}" destId="{6D5B28B1-7F4F-4B57-A75D-7A89C76D415D}" srcOrd="0" destOrd="0" presId="urn:microsoft.com/office/officeart/2005/8/layout/pyramid2"/>
    <dgm:cxn modelId="{AB8690B6-067A-491F-A2E0-76754D3CB3A6}" srcId="{2A44866F-7264-496F-BAE9-9CD7DF4635AB}" destId="{128D3C02-C127-4C6D-AB80-CAD04BB1C79F}" srcOrd="1" destOrd="0" parTransId="{327D2F2C-D601-42CE-957B-B70CA606BDD1}" sibTransId="{BF20E330-1D1B-4AA6-92B0-D671D60156D5}"/>
    <dgm:cxn modelId="{6A1AAA6F-01EF-4125-8461-4972DDED1186}" srcId="{2A44866F-7264-496F-BAE9-9CD7DF4635AB}" destId="{0097B093-B626-46EE-AFF2-B030DD177AD5}" srcOrd="2" destOrd="0" parTransId="{ED709D3D-2AAA-4D9E-9F31-D0D0F562ECAB}" sibTransId="{1640CCDE-C158-4F25-B7E7-137913A9A873}"/>
    <dgm:cxn modelId="{D66E7AC7-9BE0-46AD-B9BC-A6835FC0E2FE}" srcId="{2A44866F-7264-496F-BAE9-9CD7DF4635AB}" destId="{14ABF32B-EE3E-47F7-B79C-6EA9CA847B49}" srcOrd="0" destOrd="0" parTransId="{B1F23D31-8F8D-467A-81B0-C2F931AB2240}" sibTransId="{53A64B02-D4E2-4CD9-AB87-BB68E00CC040}"/>
    <dgm:cxn modelId="{9132A261-A5A1-4C18-9163-96626E3EE40D}" type="presOf" srcId="{128D3C02-C127-4C6D-AB80-CAD04BB1C79F}" destId="{16F45E00-C6DA-4BEB-85BA-FD16FD90321F}" srcOrd="0" destOrd="0" presId="urn:microsoft.com/office/officeart/2005/8/layout/pyramid2"/>
    <dgm:cxn modelId="{65DD4754-9FE4-4773-B3CD-F260B841A05F}" srcId="{2A44866F-7264-496F-BAE9-9CD7DF4635AB}" destId="{30DC0F61-E469-4B03-BAC0-2E248BE96C00}" srcOrd="3" destOrd="0" parTransId="{08E55B44-F212-4534-9D59-F13846A37D33}" sibTransId="{3B7AB175-867D-4FE6-9FFD-A90701661297}"/>
    <dgm:cxn modelId="{10391A42-BC45-456A-AD60-7B15344177FE}" type="presOf" srcId="{0097B093-B626-46EE-AFF2-B030DD177AD5}" destId="{710C0421-78BD-4B30-9451-93A51C2B168F}" srcOrd="0" destOrd="0" presId="urn:microsoft.com/office/officeart/2005/8/layout/pyramid2"/>
    <dgm:cxn modelId="{AD50BB8D-CC16-4451-874D-1E1F776F4665}" type="presOf" srcId="{14ABF32B-EE3E-47F7-B79C-6EA9CA847B49}" destId="{7447ACA5-13AC-4F87-9A91-0D1FCCF004CC}" srcOrd="0" destOrd="0" presId="urn:microsoft.com/office/officeart/2005/8/layout/pyramid2"/>
    <dgm:cxn modelId="{0C5F9893-CD77-46C0-80B5-FAA80CC106DF}" type="presOf" srcId="{30DC0F61-E469-4B03-BAC0-2E248BE96C00}" destId="{952187E3-DCE4-418A-A4A6-B5DA72228C08}" srcOrd="0" destOrd="0" presId="urn:microsoft.com/office/officeart/2005/8/layout/pyramid2"/>
    <dgm:cxn modelId="{37FDCA76-4598-402B-8B53-A7E6C29F6EFB}" type="presParOf" srcId="{6D5B28B1-7F4F-4B57-A75D-7A89C76D415D}" destId="{0EE6C67B-A20F-4AC0-84BC-353564B1994D}" srcOrd="0" destOrd="0" presId="urn:microsoft.com/office/officeart/2005/8/layout/pyramid2"/>
    <dgm:cxn modelId="{F4B5B7AF-1A47-48B6-9474-6A9497082EBF}" type="presParOf" srcId="{6D5B28B1-7F4F-4B57-A75D-7A89C76D415D}" destId="{DE88CDFC-132D-4E90-8CF0-83CC0FDFA9E1}" srcOrd="1" destOrd="0" presId="urn:microsoft.com/office/officeart/2005/8/layout/pyramid2"/>
    <dgm:cxn modelId="{3AA464D8-0417-432F-9F99-82CD89422B37}" type="presParOf" srcId="{DE88CDFC-132D-4E90-8CF0-83CC0FDFA9E1}" destId="{7447ACA5-13AC-4F87-9A91-0D1FCCF004CC}" srcOrd="0" destOrd="0" presId="urn:microsoft.com/office/officeart/2005/8/layout/pyramid2"/>
    <dgm:cxn modelId="{07C07F93-4692-453B-A92F-AD3744C898AE}" type="presParOf" srcId="{DE88CDFC-132D-4E90-8CF0-83CC0FDFA9E1}" destId="{CF0E5B36-3C80-41A8-BD38-5AF1BE8999FE}" srcOrd="1" destOrd="0" presId="urn:microsoft.com/office/officeart/2005/8/layout/pyramid2"/>
    <dgm:cxn modelId="{FAB0952C-5E5C-4B42-88D2-D5BFDC8D30DD}" type="presParOf" srcId="{DE88CDFC-132D-4E90-8CF0-83CC0FDFA9E1}" destId="{16F45E00-C6DA-4BEB-85BA-FD16FD90321F}" srcOrd="2" destOrd="0" presId="urn:microsoft.com/office/officeart/2005/8/layout/pyramid2"/>
    <dgm:cxn modelId="{5543340F-E5DE-44A6-B46D-8C6C007E735F}" type="presParOf" srcId="{DE88CDFC-132D-4E90-8CF0-83CC0FDFA9E1}" destId="{F2C6E69C-25DE-4CC5-BF42-DAB0BE5D609B}" srcOrd="3" destOrd="0" presId="urn:microsoft.com/office/officeart/2005/8/layout/pyramid2"/>
    <dgm:cxn modelId="{05ABDB3C-0482-4DCF-8CD2-AC4C10084C0F}" type="presParOf" srcId="{DE88CDFC-132D-4E90-8CF0-83CC0FDFA9E1}" destId="{710C0421-78BD-4B30-9451-93A51C2B168F}" srcOrd="4" destOrd="0" presId="urn:microsoft.com/office/officeart/2005/8/layout/pyramid2"/>
    <dgm:cxn modelId="{8B5665E3-AB7E-4D8F-948C-775CFE3A6C35}" type="presParOf" srcId="{DE88CDFC-132D-4E90-8CF0-83CC0FDFA9E1}" destId="{DD07076F-364A-42D0-88DB-7A98CBB76DBE}" srcOrd="5" destOrd="0" presId="urn:microsoft.com/office/officeart/2005/8/layout/pyramid2"/>
    <dgm:cxn modelId="{458E8910-7B30-4FDF-A72B-C65273AD922D}" type="presParOf" srcId="{DE88CDFC-132D-4E90-8CF0-83CC0FDFA9E1}" destId="{952187E3-DCE4-418A-A4A6-B5DA72228C08}" srcOrd="6" destOrd="0" presId="urn:microsoft.com/office/officeart/2005/8/layout/pyramid2"/>
    <dgm:cxn modelId="{E02C2496-B976-403D-9519-C8A5E3E9DC5D}" type="presParOf" srcId="{DE88CDFC-132D-4E90-8CF0-83CC0FDFA9E1}" destId="{19ACFD7A-020D-4C89-96BE-2DA5D26D84D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AF8600-3E6F-4EE9-81BD-C8B842C2A482}" type="doc">
      <dgm:prSet loTypeId="urn:microsoft.com/office/officeart/2005/8/layout/pyramid2" loCatId="list" qsTypeId="urn:microsoft.com/office/officeart/2005/8/quickstyle/simple1#11" qsCatId="simple" csTypeId="urn:microsoft.com/office/officeart/2005/8/colors/colorful4" csCatId="colorful" phldr="1"/>
      <dgm:spPr/>
    </dgm:pt>
    <dgm:pt modelId="{295B222C-EF34-4DB5-8321-1FA899C85A07}">
      <dgm:prSet phldrT="[Text]" custT="1"/>
      <dgm:spPr/>
      <dgm:t>
        <a:bodyPr/>
        <a:lstStyle/>
        <a:p>
          <a:r>
            <a:rPr lang="sr-Latn-CS" sz="2000" dirty="0" smtClean="0"/>
            <a:t>5. Unaprediti komunikaciji Poreske uprave i CROSO i omogućiti da CROSO prenosi Fondu PIO formatirane podatke potrebne za evidenciju staža. Uredit pravni okvir za proveru MFP od strane Poreske uprave kod podnošenja PPP PD od strane obveznika</a:t>
          </a:r>
          <a:endParaRPr lang="en-US" sz="2000" dirty="0"/>
        </a:p>
      </dgm:t>
    </dgm:pt>
    <dgm:pt modelId="{225E9AAF-7643-4016-93D0-645F54D7CBA3}" type="parTrans" cxnId="{A2B2DC4C-D9D5-483A-BC2B-B9A895740B7D}">
      <dgm:prSet/>
      <dgm:spPr/>
      <dgm:t>
        <a:bodyPr/>
        <a:lstStyle/>
        <a:p>
          <a:endParaRPr lang="en-US"/>
        </a:p>
      </dgm:t>
    </dgm:pt>
    <dgm:pt modelId="{CFA97AF8-1B21-4FF4-B920-777384681776}" type="sibTrans" cxnId="{A2B2DC4C-D9D5-483A-BC2B-B9A895740B7D}">
      <dgm:prSet/>
      <dgm:spPr/>
      <dgm:t>
        <a:bodyPr/>
        <a:lstStyle/>
        <a:p>
          <a:endParaRPr lang="en-US"/>
        </a:p>
      </dgm:t>
    </dgm:pt>
    <dgm:pt modelId="{CFED7DC7-FA05-47CF-B17B-CD5B098742AD}">
      <dgm:prSet phldrT="[Text]" custT="1"/>
      <dgm:spPr/>
      <dgm:t>
        <a:bodyPr/>
        <a:lstStyle/>
        <a:p>
          <a:r>
            <a:rPr lang="sr-Latn-CS" sz="2000" dirty="0" smtClean="0"/>
            <a:t>6. Unaprediti pravni okvir i komunkaciju vezano formatiranih podataka od strane Poreske uprave  ka CROSOu i prenos podataka iz Jedinstvene baze podataka CROSO ka</a:t>
          </a:r>
        </a:p>
        <a:p>
          <a:r>
            <a:rPr lang="sr-Latn-CS" sz="2000" dirty="0" smtClean="0"/>
            <a:t>RFZO koje će RFZO koristiti, vezano za unapređenje postupka refundiranja bolovanja preko 30 dana/preći na elektronsku komunikaciju, izbaciti obr. OZ-7, OZ -8, OZ -9 </a:t>
          </a:r>
          <a:endParaRPr lang="en-US" sz="3300" dirty="0"/>
        </a:p>
      </dgm:t>
    </dgm:pt>
    <dgm:pt modelId="{9F0E5011-60D2-4892-B35C-4F3BBCB069BD}" type="parTrans" cxnId="{E417C656-34FB-4D05-A910-580D900FA413}">
      <dgm:prSet/>
      <dgm:spPr/>
      <dgm:t>
        <a:bodyPr/>
        <a:lstStyle/>
        <a:p>
          <a:endParaRPr lang="en-US"/>
        </a:p>
      </dgm:t>
    </dgm:pt>
    <dgm:pt modelId="{897D2E94-B41F-46E1-A99B-68922EB0541F}" type="sibTrans" cxnId="{E417C656-34FB-4D05-A910-580D900FA413}">
      <dgm:prSet/>
      <dgm:spPr/>
      <dgm:t>
        <a:bodyPr/>
        <a:lstStyle/>
        <a:p>
          <a:endParaRPr lang="en-US"/>
        </a:p>
      </dgm:t>
    </dgm:pt>
    <dgm:pt modelId="{8A08686B-4C59-4E6F-852E-A55B2CA30E6A}">
      <dgm:prSet phldrT="[Text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200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200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2000" b="1" dirty="0" smtClean="0">
            <a:solidFill>
              <a:srgbClr val="002060"/>
            </a:solidFill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dirty="0" smtClean="0">
              <a:solidFill>
                <a:srgbClr val="FF0000"/>
              </a:solidFill>
            </a:rPr>
            <a:t>Konkretne aktivnosti urađene po  pitanju uspostavljenja cilja Objedinjene naplate i unapređenje komunikacije sa RFZO: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dirty="0" smtClean="0"/>
            <a:t>1. Inicirala sam sastanaka u prostorijama RFZO, koji je održan 1.6.2016.g. gde su pored mene bili predstavnici RFZO i Poreske uprave.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CS" sz="2000" dirty="0" smtClean="0"/>
            <a:t>2. Predstavnik firme Bit impeks, koji je bio prisutan i dobio zadatak, uradio je u roku 10 dana, predlog konkretnih aktivnosti, šta treba da se preduzme.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CS" sz="2000" dirty="0" smtClean="0">
              <a:solidFill>
                <a:srgbClr val="002060"/>
              </a:solidFill>
            </a:rPr>
            <a:t> </a:t>
          </a:r>
          <a:r>
            <a:rPr lang="sr-Latn-CS" sz="2000" b="1" dirty="0" smtClean="0">
              <a:solidFill>
                <a:srgbClr val="002060"/>
              </a:solidFill>
            </a:rPr>
            <a:t>Posle toga više nije održan sastanak,  mada sam insistirala na njemu. Imam informaciju da su u PU sastanak održale direktorke PU i RFZO ali zvanično saopštenje tim povodom nisam pročitala kao ni konkretne preduzete aktivnosti.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>
            <a:solidFill>
              <a:srgbClr val="002060"/>
            </a:solidFill>
          </a:endParaRPr>
        </a:p>
      </dgm:t>
    </dgm:pt>
    <dgm:pt modelId="{D27B505A-ECAE-4C10-B62D-B247CDAC2DB8}" type="parTrans" cxnId="{ECD07949-FBB0-4631-85DB-33746C9D1755}">
      <dgm:prSet/>
      <dgm:spPr/>
      <dgm:t>
        <a:bodyPr/>
        <a:lstStyle/>
        <a:p>
          <a:endParaRPr lang="en-US"/>
        </a:p>
      </dgm:t>
    </dgm:pt>
    <dgm:pt modelId="{C1C3643C-82D4-498A-A676-30DEF1AA5D09}" type="sibTrans" cxnId="{ECD07949-FBB0-4631-85DB-33746C9D1755}">
      <dgm:prSet/>
      <dgm:spPr/>
      <dgm:t>
        <a:bodyPr/>
        <a:lstStyle/>
        <a:p>
          <a:endParaRPr lang="en-US"/>
        </a:p>
      </dgm:t>
    </dgm:pt>
    <dgm:pt modelId="{FA132B8C-66AC-4A27-A900-E75FD0B90847}" type="pres">
      <dgm:prSet presAssocID="{26AF8600-3E6F-4EE9-81BD-C8B842C2A482}" presName="compositeShape" presStyleCnt="0">
        <dgm:presLayoutVars>
          <dgm:dir/>
          <dgm:resizeHandles/>
        </dgm:presLayoutVars>
      </dgm:prSet>
      <dgm:spPr/>
    </dgm:pt>
    <dgm:pt modelId="{C526F33E-0F57-49D3-A879-FD3ADD454A9D}" type="pres">
      <dgm:prSet presAssocID="{26AF8600-3E6F-4EE9-81BD-C8B842C2A482}" presName="pyramid" presStyleLbl="node1" presStyleIdx="0" presStyleCnt="1"/>
      <dgm:spPr/>
    </dgm:pt>
    <dgm:pt modelId="{4CD91F21-6916-4273-996E-9C3B941D5DCF}" type="pres">
      <dgm:prSet presAssocID="{26AF8600-3E6F-4EE9-81BD-C8B842C2A482}" presName="theList" presStyleCnt="0"/>
      <dgm:spPr/>
    </dgm:pt>
    <dgm:pt modelId="{F9D1ECCF-1A00-4894-B42A-05A4FB2A038C}" type="pres">
      <dgm:prSet presAssocID="{295B222C-EF34-4DB5-8321-1FA899C85A07}" presName="aNode" presStyleLbl="fgAcc1" presStyleIdx="0" presStyleCnt="3" custScaleX="246154" custLinFactY="-33636" custLinFactNeighborX="-19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C8A83-1E51-4965-B7C7-5F1DB8C86E08}" type="pres">
      <dgm:prSet presAssocID="{295B222C-EF34-4DB5-8321-1FA899C85A07}" presName="aSpace" presStyleCnt="0"/>
      <dgm:spPr/>
    </dgm:pt>
    <dgm:pt modelId="{D2409A17-7F95-4C14-B788-ED865EE5BAC6}" type="pres">
      <dgm:prSet presAssocID="{CFED7DC7-FA05-47CF-B17B-CD5B098742AD}" presName="aNode" presStyleLbl="fgAcc1" presStyleIdx="1" presStyleCnt="3" custScaleX="246154" custScaleY="178594" custLinFactY="-15011" custLinFactNeighborX="-19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AE0F5-B31F-4F2B-A895-157310062A49}" type="pres">
      <dgm:prSet presAssocID="{CFED7DC7-FA05-47CF-B17B-CD5B098742AD}" presName="aSpace" presStyleCnt="0"/>
      <dgm:spPr/>
    </dgm:pt>
    <dgm:pt modelId="{2B64C082-48F1-463A-9F95-149523DEE04D}" type="pres">
      <dgm:prSet presAssocID="{8A08686B-4C59-4E6F-852E-A55B2CA30E6A}" presName="aNode" presStyleLbl="fgAcc1" presStyleIdx="2" presStyleCnt="3" custScaleX="239760" custScaleY="204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FB9AD-7A76-49EE-AC9B-87EFFD575687}" type="pres">
      <dgm:prSet presAssocID="{8A08686B-4C59-4E6F-852E-A55B2CA30E6A}" presName="aSpace" presStyleCnt="0"/>
      <dgm:spPr/>
    </dgm:pt>
  </dgm:ptLst>
  <dgm:cxnLst>
    <dgm:cxn modelId="{412D4ED7-3495-4FD0-96E2-4876786042B5}" type="presOf" srcId="{CFED7DC7-FA05-47CF-B17B-CD5B098742AD}" destId="{D2409A17-7F95-4C14-B788-ED865EE5BAC6}" srcOrd="0" destOrd="0" presId="urn:microsoft.com/office/officeart/2005/8/layout/pyramid2"/>
    <dgm:cxn modelId="{2B534253-3C42-436D-81B8-B43174E5F6DD}" type="presOf" srcId="{26AF8600-3E6F-4EE9-81BD-C8B842C2A482}" destId="{FA132B8C-66AC-4A27-A900-E75FD0B90847}" srcOrd="0" destOrd="0" presId="urn:microsoft.com/office/officeart/2005/8/layout/pyramid2"/>
    <dgm:cxn modelId="{ECD07949-FBB0-4631-85DB-33746C9D1755}" srcId="{26AF8600-3E6F-4EE9-81BD-C8B842C2A482}" destId="{8A08686B-4C59-4E6F-852E-A55B2CA30E6A}" srcOrd="2" destOrd="0" parTransId="{D27B505A-ECAE-4C10-B62D-B247CDAC2DB8}" sibTransId="{C1C3643C-82D4-498A-A676-30DEF1AA5D09}"/>
    <dgm:cxn modelId="{1EF305F5-8AB0-4BCA-AAF2-7DE1B4D0535E}" type="presOf" srcId="{8A08686B-4C59-4E6F-852E-A55B2CA30E6A}" destId="{2B64C082-48F1-463A-9F95-149523DEE04D}" srcOrd="0" destOrd="0" presId="urn:microsoft.com/office/officeart/2005/8/layout/pyramid2"/>
    <dgm:cxn modelId="{A2B2DC4C-D9D5-483A-BC2B-B9A895740B7D}" srcId="{26AF8600-3E6F-4EE9-81BD-C8B842C2A482}" destId="{295B222C-EF34-4DB5-8321-1FA899C85A07}" srcOrd="0" destOrd="0" parTransId="{225E9AAF-7643-4016-93D0-645F54D7CBA3}" sibTransId="{CFA97AF8-1B21-4FF4-B920-777384681776}"/>
    <dgm:cxn modelId="{DD765D6E-B0DF-4651-ACAE-9A6B575D58A7}" type="presOf" srcId="{295B222C-EF34-4DB5-8321-1FA899C85A07}" destId="{F9D1ECCF-1A00-4894-B42A-05A4FB2A038C}" srcOrd="0" destOrd="0" presId="urn:microsoft.com/office/officeart/2005/8/layout/pyramid2"/>
    <dgm:cxn modelId="{E417C656-34FB-4D05-A910-580D900FA413}" srcId="{26AF8600-3E6F-4EE9-81BD-C8B842C2A482}" destId="{CFED7DC7-FA05-47CF-B17B-CD5B098742AD}" srcOrd="1" destOrd="0" parTransId="{9F0E5011-60D2-4892-B35C-4F3BBCB069BD}" sibTransId="{897D2E94-B41F-46E1-A99B-68922EB0541F}"/>
    <dgm:cxn modelId="{26D9BEB2-0FBB-47D6-8EB7-CACCD683EA78}" type="presParOf" srcId="{FA132B8C-66AC-4A27-A900-E75FD0B90847}" destId="{C526F33E-0F57-49D3-A879-FD3ADD454A9D}" srcOrd="0" destOrd="0" presId="urn:microsoft.com/office/officeart/2005/8/layout/pyramid2"/>
    <dgm:cxn modelId="{4130EB8F-D2DA-403B-9A6E-EB0E93283224}" type="presParOf" srcId="{FA132B8C-66AC-4A27-A900-E75FD0B90847}" destId="{4CD91F21-6916-4273-996E-9C3B941D5DCF}" srcOrd="1" destOrd="0" presId="urn:microsoft.com/office/officeart/2005/8/layout/pyramid2"/>
    <dgm:cxn modelId="{45E40B62-A18A-44CB-AA03-C5B20CF936BD}" type="presParOf" srcId="{4CD91F21-6916-4273-996E-9C3B941D5DCF}" destId="{F9D1ECCF-1A00-4894-B42A-05A4FB2A038C}" srcOrd="0" destOrd="0" presId="urn:microsoft.com/office/officeart/2005/8/layout/pyramid2"/>
    <dgm:cxn modelId="{BB1571D2-2C8C-4376-BEED-45CF792C04B8}" type="presParOf" srcId="{4CD91F21-6916-4273-996E-9C3B941D5DCF}" destId="{E73C8A83-1E51-4965-B7C7-5F1DB8C86E08}" srcOrd="1" destOrd="0" presId="urn:microsoft.com/office/officeart/2005/8/layout/pyramid2"/>
    <dgm:cxn modelId="{2F453244-F316-4486-9427-AED78BB4F677}" type="presParOf" srcId="{4CD91F21-6916-4273-996E-9C3B941D5DCF}" destId="{D2409A17-7F95-4C14-B788-ED865EE5BAC6}" srcOrd="2" destOrd="0" presId="urn:microsoft.com/office/officeart/2005/8/layout/pyramid2"/>
    <dgm:cxn modelId="{E8145428-4778-43B8-A1D9-37A8F2EBA35C}" type="presParOf" srcId="{4CD91F21-6916-4273-996E-9C3B941D5DCF}" destId="{FA0AE0F5-B31F-4F2B-A895-157310062A49}" srcOrd="3" destOrd="0" presId="urn:microsoft.com/office/officeart/2005/8/layout/pyramid2"/>
    <dgm:cxn modelId="{52FB8024-EDA8-4E6E-A95E-2D0FE721C7AA}" type="presParOf" srcId="{4CD91F21-6916-4273-996E-9C3B941D5DCF}" destId="{2B64C082-48F1-463A-9F95-149523DEE04D}" srcOrd="4" destOrd="0" presId="urn:microsoft.com/office/officeart/2005/8/layout/pyramid2"/>
    <dgm:cxn modelId="{34655B74-38D7-4B47-B482-34730F825055}" type="presParOf" srcId="{4CD91F21-6916-4273-996E-9C3B941D5DCF}" destId="{69EFB9AD-7A76-49EE-AC9B-87EFFD57568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1FF123-E746-4575-8FEA-FE39D71E263A}" type="doc">
      <dgm:prSet loTypeId="urn:microsoft.com/office/officeart/2005/8/layout/pyramid2" loCatId="list" qsTypeId="urn:microsoft.com/office/officeart/2005/8/quickstyle/simple1#12" qsCatId="simple" csTypeId="urn:microsoft.com/office/officeart/2005/8/colors/colorful5" csCatId="colorful" phldr="1"/>
      <dgm:spPr/>
    </dgm:pt>
    <dgm:pt modelId="{C2784BFB-CB14-4B49-A861-3D00E7F51688}">
      <dgm:prSet phldrT="[Text]" custT="1"/>
      <dgm:spPr/>
      <dgm:t>
        <a:bodyPr/>
        <a:lstStyle/>
        <a:p>
          <a:r>
            <a:rPr lang="sr-Latn-CS" sz="2400" b="1" dirty="0" smtClean="0">
              <a:solidFill>
                <a:srgbClr val="002060"/>
              </a:solidFill>
            </a:rPr>
            <a:t>7. Neophodno je izmeniti </a:t>
          </a:r>
          <a:r>
            <a:rPr lang="en-US" sz="2400" b="1" dirty="0" smtClean="0">
              <a:solidFill>
                <a:srgbClr val="002060"/>
              </a:solidFill>
            </a:rPr>
            <a:t>"</a:t>
          </a:r>
          <a:r>
            <a:rPr lang="en-US" sz="2400" b="1" dirty="0" err="1" smtClean="0">
              <a:solidFill>
                <a:srgbClr val="002060"/>
              </a:solidFill>
            </a:rPr>
            <a:t>Pravilnik</a:t>
          </a:r>
          <a:r>
            <a:rPr lang="en-US" sz="2400" b="1" dirty="0" smtClean="0">
              <a:solidFill>
                <a:srgbClr val="002060"/>
              </a:solidFill>
            </a:rPr>
            <a:t> o </a:t>
          </a:r>
          <a:r>
            <a:rPr lang="en-US" sz="2400" b="1" dirty="0" err="1" smtClean="0">
              <a:solidFill>
                <a:srgbClr val="002060"/>
              </a:solidFill>
            </a:rPr>
            <a:t>tehničko</a:t>
          </a:r>
          <a:r>
            <a:rPr lang="en-US" sz="2400" b="1" dirty="0" smtClean="0">
              <a:solidFill>
                <a:srgbClr val="002060"/>
              </a:solidFill>
            </a:rPr>
            <a:t> -</a:t>
          </a:r>
          <a:r>
            <a:rPr lang="sr-Latn-C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thnološkim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postupcima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za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formiranje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kvalifikovanog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elektronskog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potpisa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i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kriterijumima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koje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treba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da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ispune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sredstva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za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formiranje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kvalifikovanog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elek</a:t>
          </a:r>
          <a:r>
            <a:rPr lang="sr-Latn-CS" sz="2400" b="1" dirty="0" smtClean="0">
              <a:solidFill>
                <a:srgbClr val="002060"/>
              </a:solidFill>
            </a:rPr>
            <a:t>tr</a:t>
          </a:r>
          <a:r>
            <a:rPr lang="en-US" sz="2400" b="1" dirty="0" err="1" smtClean="0">
              <a:solidFill>
                <a:srgbClr val="002060"/>
              </a:solidFill>
            </a:rPr>
            <a:t>onskog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potpisa</a:t>
          </a:r>
          <a:r>
            <a:rPr lang="en-US" sz="2400" b="1" dirty="0" smtClean="0">
              <a:solidFill>
                <a:srgbClr val="002060"/>
              </a:solidFill>
            </a:rPr>
            <a:t>“</a:t>
          </a:r>
          <a:r>
            <a:rPr lang="sr-Latn-CS" sz="2400" b="1" dirty="0" smtClean="0">
              <a:solidFill>
                <a:srgbClr val="002060"/>
              </a:solidFill>
            </a:rPr>
            <a:t> I USPOSTAVITI PRAVILA ZA IZRADU KLIJENTSKIH SOFTVERA ZA ČITANJE DIGITALNIH SERTIFIKATA KOJI ĆE BITI KOMPATIBILNI.</a:t>
          </a:r>
        </a:p>
        <a:p>
          <a:r>
            <a:rPr lang="sr-Latn-CS" sz="2000" b="1" dirty="0" smtClean="0">
              <a:solidFill>
                <a:srgbClr val="002060"/>
              </a:solidFill>
            </a:rPr>
            <a:t> Primer: Kod dostavljanja finansijskih izveštaja za 2015.g. APRu, računovođa koji vode poslovne knjige za 5 Zakonskih zastupnika koji imaju digitalni sertifikat kod jednog od različitih 5 sertifikacionih tela, morao je koristiti 5 različitih računara, da bi instalirao klijente softvere koji su potrebni za čitanje digitalnih sertifikata i da bi se mogli potpisati finansijske izveštaje,  jer su bili u koliziji ako bi ih instalirao na jednom računaru.</a:t>
          </a:r>
        </a:p>
        <a:p>
          <a:endParaRPr lang="en-US" sz="2000" dirty="0"/>
        </a:p>
      </dgm:t>
    </dgm:pt>
    <dgm:pt modelId="{213B857D-B6F5-43C9-867A-D7E4DE0C4FAA}" type="parTrans" cxnId="{07DE4402-A53F-4E91-BEB5-8F4690DE06E2}">
      <dgm:prSet/>
      <dgm:spPr/>
      <dgm:t>
        <a:bodyPr/>
        <a:lstStyle/>
        <a:p>
          <a:endParaRPr lang="en-US"/>
        </a:p>
      </dgm:t>
    </dgm:pt>
    <dgm:pt modelId="{F2484EDB-2863-4104-91FF-205DDC1D2B62}" type="sibTrans" cxnId="{07DE4402-A53F-4E91-BEB5-8F4690DE06E2}">
      <dgm:prSet/>
      <dgm:spPr/>
      <dgm:t>
        <a:bodyPr/>
        <a:lstStyle/>
        <a:p>
          <a:endParaRPr lang="en-US"/>
        </a:p>
      </dgm:t>
    </dgm:pt>
    <dgm:pt modelId="{49638E44-A723-4CCA-95D9-233B5FBC98F2}" type="pres">
      <dgm:prSet presAssocID="{681FF123-E746-4575-8FEA-FE39D71E263A}" presName="compositeShape" presStyleCnt="0">
        <dgm:presLayoutVars>
          <dgm:dir/>
          <dgm:resizeHandles/>
        </dgm:presLayoutVars>
      </dgm:prSet>
      <dgm:spPr/>
    </dgm:pt>
    <dgm:pt modelId="{C5490D60-43A0-4DAC-AF64-CC4309F89B78}" type="pres">
      <dgm:prSet presAssocID="{681FF123-E746-4575-8FEA-FE39D71E263A}" presName="pyramid" presStyleLbl="node1" presStyleIdx="0" presStyleCnt="1"/>
      <dgm:spPr/>
    </dgm:pt>
    <dgm:pt modelId="{CE7C6391-D2A2-4CC2-8B29-36A6737B04AD}" type="pres">
      <dgm:prSet presAssocID="{681FF123-E746-4575-8FEA-FE39D71E263A}" presName="theList" presStyleCnt="0"/>
      <dgm:spPr/>
    </dgm:pt>
    <dgm:pt modelId="{481A0588-CE5F-4F8C-AC51-68E87A470704}" type="pres">
      <dgm:prSet presAssocID="{C2784BFB-CB14-4B49-A861-3D00E7F51688}" presName="aNode" presStyleLbl="fgAcc1" presStyleIdx="0" presStyleCnt="1" custScaleX="247863" custScaleY="195351" custLinFactNeighborX="2778" custLinFactNeighborY="-11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9EC6D-6287-46EF-90BA-E614123B4F56}" type="pres">
      <dgm:prSet presAssocID="{C2784BFB-CB14-4B49-A861-3D00E7F51688}" presName="aSpace" presStyleCnt="0"/>
      <dgm:spPr/>
    </dgm:pt>
  </dgm:ptLst>
  <dgm:cxnLst>
    <dgm:cxn modelId="{8A952B9E-7193-435C-AEAE-EB1EF677754F}" type="presOf" srcId="{681FF123-E746-4575-8FEA-FE39D71E263A}" destId="{49638E44-A723-4CCA-95D9-233B5FBC98F2}" srcOrd="0" destOrd="0" presId="urn:microsoft.com/office/officeart/2005/8/layout/pyramid2"/>
    <dgm:cxn modelId="{07DE4402-A53F-4E91-BEB5-8F4690DE06E2}" srcId="{681FF123-E746-4575-8FEA-FE39D71E263A}" destId="{C2784BFB-CB14-4B49-A861-3D00E7F51688}" srcOrd="0" destOrd="0" parTransId="{213B857D-B6F5-43C9-867A-D7E4DE0C4FAA}" sibTransId="{F2484EDB-2863-4104-91FF-205DDC1D2B62}"/>
    <dgm:cxn modelId="{1754FA9D-49EC-41E6-99B6-A14F77AD2396}" type="presOf" srcId="{C2784BFB-CB14-4B49-A861-3D00E7F51688}" destId="{481A0588-CE5F-4F8C-AC51-68E87A470704}" srcOrd="0" destOrd="0" presId="urn:microsoft.com/office/officeart/2005/8/layout/pyramid2"/>
    <dgm:cxn modelId="{71610963-8B98-41E5-B2D0-863E950F6BFA}" type="presParOf" srcId="{49638E44-A723-4CCA-95D9-233B5FBC98F2}" destId="{C5490D60-43A0-4DAC-AF64-CC4309F89B78}" srcOrd="0" destOrd="0" presId="urn:microsoft.com/office/officeart/2005/8/layout/pyramid2"/>
    <dgm:cxn modelId="{D4D5A828-F2FB-4CA3-A5A9-F44F9603F471}" type="presParOf" srcId="{49638E44-A723-4CCA-95D9-233B5FBC98F2}" destId="{CE7C6391-D2A2-4CC2-8B29-36A6737B04AD}" srcOrd="1" destOrd="0" presId="urn:microsoft.com/office/officeart/2005/8/layout/pyramid2"/>
    <dgm:cxn modelId="{150D5EB6-07F9-49ED-91DC-E21A6FE42032}" type="presParOf" srcId="{CE7C6391-D2A2-4CC2-8B29-36A6737B04AD}" destId="{481A0588-CE5F-4F8C-AC51-68E87A470704}" srcOrd="0" destOrd="0" presId="urn:microsoft.com/office/officeart/2005/8/layout/pyramid2"/>
    <dgm:cxn modelId="{0D03BF91-3D34-4952-BF95-FC2B03C36AC5}" type="presParOf" srcId="{CE7C6391-D2A2-4CC2-8B29-36A6737B04AD}" destId="{8979EC6D-6287-46EF-90BA-E614123B4F5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AFC8FD-B101-445E-B9ED-C9853235798F}" type="doc">
      <dgm:prSet loTypeId="urn:microsoft.com/office/officeart/2005/8/layout/pyramid2" loCatId="list" qsTypeId="urn:microsoft.com/office/officeart/2005/8/quickstyle/simple1#13" qsCatId="simple" csTypeId="urn:microsoft.com/office/officeart/2005/8/colors/colorful4" csCatId="colorful" phldr="1"/>
      <dgm:spPr/>
    </dgm:pt>
    <dgm:pt modelId="{9242A9E0-D59E-4247-A17D-F37D4CF0727D}">
      <dgm:prSet/>
      <dgm:spPr/>
      <dgm:t>
        <a:bodyPr/>
        <a:lstStyle/>
        <a:p>
          <a:r>
            <a:rPr lang="sr-Latn-CS" b="1" dirty="0" smtClean="0">
              <a:solidFill>
                <a:srgbClr val="C00000"/>
              </a:solidFill>
            </a:rPr>
            <a:t>8. Neophodno je dugoročno zaštititi projekat Objedinjene naplate i hardverski i softverski i strukturom dovoljnog broja administratora za informaciono tehničku podršku, adekvatno vrednovati njihov rad i zaštiti baze, preventivno,  od visokotehnološkog kriminala. </a:t>
          </a:r>
        </a:p>
      </dgm:t>
    </dgm:pt>
    <dgm:pt modelId="{FD71C090-E225-4686-BB4E-29D3AB8DBD95}" type="parTrans" cxnId="{FBB5D5BE-430F-4BD0-8E57-263BB3AD12B0}">
      <dgm:prSet/>
      <dgm:spPr/>
      <dgm:t>
        <a:bodyPr/>
        <a:lstStyle/>
        <a:p>
          <a:endParaRPr lang="en-US"/>
        </a:p>
      </dgm:t>
    </dgm:pt>
    <dgm:pt modelId="{6C7E122C-F482-4DF6-B302-DB988AAAF95E}" type="sibTrans" cxnId="{FBB5D5BE-430F-4BD0-8E57-263BB3AD12B0}">
      <dgm:prSet/>
      <dgm:spPr/>
      <dgm:t>
        <a:bodyPr/>
        <a:lstStyle/>
        <a:p>
          <a:endParaRPr lang="en-US"/>
        </a:p>
      </dgm:t>
    </dgm:pt>
    <dgm:pt modelId="{2AF819B7-7C7A-4B00-958B-0140D831EB53}">
      <dgm:prSet/>
      <dgm:spPr/>
      <dgm:t>
        <a:bodyPr/>
        <a:lstStyle/>
        <a:p>
          <a:r>
            <a:rPr lang="sr-Latn-CS" b="1" dirty="0" smtClean="0">
              <a:solidFill>
                <a:srgbClr val="C00000"/>
              </a:solidFill>
            </a:rPr>
            <a:t>9. Unaprediti IT centar Fonda PIO i informaciono tehničkom podrškom i dovoljnim brojem stručnih administratora, koji će preventivno štititi baze podataka evidencije staža.</a:t>
          </a:r>
          <a:endParaRPr lang="en-US" b="1" dirty="0">
            <a:solidFill>
              <a:srgbClr val="C00000"/>
            </a:solidFill>
          </a:endParaRPr>
        </a:p>
      </dgm:t>
    </dgm:pt>
    <dgm:pt modelId="{56DBA16F-C6E7-4DB7-97BB-BC55A03FF544}" type="parTrans" cxnId="{E6D61786-BF58-4A18-9401-B3B578C4B020}">
      <dgm:prSet/>
      <dgm:spPr/>
      <dgm:t>
        <a:bodyPr/>
        <a:lstStyle/>
        <a:p>
          <a:endParaRPr lang="en-US"/>
        </a:p>
      </dgm:t>
    </dgm:pt>
    <dgm:pt modelId="{972EC1C8-03F8-4F9C-88A1-0886F69887B2}" type="sibTrans" cxnId="{E6D61786-BF58-4A18-9401-B3B578C4B020}">
      <dgm:prSet/>
      <dgm:spPr/>
      <dgm:t>
        <a:bodyPr/>
        <a:lstStyle/>
        <a:p>
          <a:endParaRPr lang="en-US"/>
        </a:p>
      </dgm:t>
    </dgm:pt>
    <dgm:pt modelId="{79B88E84-358B-486B-851F-278FAD27D889}" type="pres">
      <dgm:prSet presAssocID="{6AAFC8FD-B101-445E-B9ED-C9853235798F}" presName="compositeShape" presStyleCnt="0">
        <dgm:presLayoutVars>
          <dgm:dir/>
          <dgm:resizeHandles/>
        </dgm:presLayoutVars>
      </dgm:prSet>
      <dgm:spPr/>
    </dgm:pt>
    <dgm:pt modelId="{B3A78CD5-FF03-49ED-B732-D73B10AE94AD}" type="pres">
      <dgm:prSet presAssocID="{6AAFC8FD-B101-445E-B9ED-C9853235798F}" presName="pyramid" presStyleLbl="node1" presStyleIdx="0" presStyleCnt="1"/>
      <dgm:spPr/>
    </dgm:pt>
    <dgm:pt modelId="{5D4386AA-9C16-47BC-817B-30E8A181B404}" type="pres">
      <dgm:prSet presAssocID="{6AAFC8FD-B101-445E-B9ED-C9853235798F}" presName="theList" presStyleCnt="0"/>
      <dgm:spPr/>
    </dgm:pt>
    <dgm:pt modelId="{1FD12BBC-F9AF-429C-90EC-195C83710FEC}" type="pres">
      <dgm:prSet presAssocID="{9242A9E0-D59E-4247-A17D-F37D4CF0727D}" presName="aNode" presStyleLbl="fgAcc1" presStyleIdx="0" presStyleCnt="2" custScaleX="228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366C7-A672-41C4-A8F3-C037CE475079}" type="pres">
      <dgm:prSet presAssocID="{9242A9E0-D59E-4247-A17D-F37D4CF0727D}" presName="aSpace" presStyleCnt="0"/>
      <dgm:spPr/>
    </dgm:pt>
    <dgm:pt modelId="{71AEDE17-102A-4E93-9AAC-609FA4548F56}" type="pres">
      <dgm:prSet presAssocID="{2AF819B7-7C7A-4B00-958B-0140D831EB53}" presName="aNode" presStyleLbl="fgAcc1" presStyleIdx="1" presStyleCnt="2" custScaleX="229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3287A-532B-4C41-89E0-D6B146CB5293}" type="pres">
      <dgm:prSet presAssocID="{2AF819B7-7C7A-4B00-958B-0140D831EB53}" presName="aSpace" presStyleCnt="0"/>
      <dgm:spPr/>
    </dgm:pt>
  </dgm:ptLst>
  <dgm:cxnLst>
    <dgm:cxn modelId="{4815EBD3-04C8-4F14-9C7D-5A3B0A24CA5E}" type="presOf" srcId="{6AAFC8FD-B101-445E-B9ED-C9853235798F}" destId="{79B88E84-358B-486B-851F-278FAD27D889}" srcOrd="0" destOrd="0" presId="urn:microsoft.com/office/officeart/2005/8/layout/pyramid2"/>
    <dgm:cxn modelId="{0AE52C38-6B9C-4794-9810-AF7B037EABED}" type="presOf" srcId="{2AF819B7-7C7A-4B00-958B-0140D831EB53}" destId="{71AEDE17-102A-4E93-9AAC-609FA4548F56}" srcOrd="0" destOrd="0" presId="urn:microsoft.com/office/officeart/2005/8/layout/pyramid2"/>
    <dgm:cxn modelId="{E6D61786-BF58-4A18-9401-B3B578C4B020}" srcId="{6AAFC8FD-B101-445E-B9ED-C9853235798F}" destId="{2AF819B7-7C7A-4B00-958B-0140D831EB53}" srcOrd="1" destOrd="0" parTransId="{56DBA16F-C6E7-4DB7-97BB-BC55A03FF544}" sibTransId="{972EC1C8-03F8-4F9C-88A1-0886F69887B2}"/>
    <dgm:cxn modelId="{2D184181-9E55-4E99-8EB9-F4E3E525F498}" type="presOf" srcId="{9242A9E0-D59E-4247-A17D-F37D4CF0727D}" destId="{1FD12BBC-F9AF-429C-90EC-195C83710FEC}" srcOrd="0" destOrd="0" presId="urn:microsoft.com/office/officeart/2005/8/layout/pyramid2"/>
    <dgm:cxn modelId="{FBB5D5BE-430F-4BD0-8E57-263BB3AD12B0}" srcId="{6AAFC8FD-B101-445E-B9ED-C9853235798F}" destId="{9242A9E0-D59E-4247-A17D-F37D4CF0727D}" srcOrd="0" destOrd="0" parTransId="{FD71C090-E225-4686-BB4E-29D3AB8DBD95}" sibTransId="{6C7E122C-F482-4DF6-B302-DB988AAAF95E}"/>
    <dgm:cxn modelId="{7FF6375E-69D4-4CBF-883D-3FD48EEB90BC}" type="presParOf" srcId="{79B88E84-358B-486B-851F-278FAD27D889}" destId="{B3A78CD5-FF03-49ED-B732-D73B10AE94AD}" srcOrd="0" destOrd="0" presId="urn:microsoft.com/office/officeart/2005/8/layout/pyramid2"/>
    <dgm:cxn modelId="{57F52501-D5E7-4EBB-9F94-339539215B80}" type="presParOf" srcId="{79B88E84-358B-486B-851F-278FAD27D889}" destId="{5D4386AA-9C16-47BC-817B-30E8A181B404}" srcOrd="1" destOrd="0" presId="urn:microsoft.com/office/officeart/2005/8/layout/pyramid2"/>
    <dgm:cxn modelId="{E7E07EF0-DF2F-4AAD-83BC-3A659C8B6576}" type="presParOf" srcId="{5D4386AA-9C16-47BC-817B-30E8A181B404}" destId="{1FD12BBC-F9AF-429C-90EC-195C83710FEC}" srcOrd="0" destOrd="0" presId="urn:microsoft.com/office/officeart/2005/8/layout/pyramid2"/>
    <dgm:cxn modelId="{1AF4FAB4-0BAB-43BB-9DDB-B53DE7642173}" type="presParOf" srcId="{5D4386AA-9C16-47BC-817B-30E8A181B404}" destId="{35A366C7-A672-41C4-A8F3-C037CE475079}" srcOrd="1" destOrd="0" presId="urn:microsoft.com/office/officeart/2005/8/layout/pyramid2"/>
    <dgm:cxn modelId="{42D9F6E3-82D1-41CB-9AFD-09132DDB5054}" type="presParOf" srcId="{5D4386AA-9C16-47BC-817B-30E8A181B404}" destId="{71AEDE17-102A-4E93-9AAC-609FA4548F56}" srcOrd="2" destOrd="0" presId="urn:microsoft.com/office/officeart/2005/8/layout/pyramid2"/>
    <dgm:cxn modelId="{87CB6EE1-D537-4739-B0F8-7BFEC90B107C}" type="presParOf" srcId="{5D4386AA-9C16-47BC-817B-30E8A181B404}" destId="{F583287A-532B-4C41-89E0-D6B146CB529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E82FF3-3444-48B0-9835-EEC15BEBDBC0}" type="doc">
      <dgm:prSet loTypeId="urn:microsoft.com/office/officeart/2005/8/layout/vProcess5" loCatId="process" qsTypeId="urn:microsoft.com/office/officeart/2005/8/quickstyle/simple1#1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BA46B4A-36DB-4841-A447-F09B532AC55E}">
      <dgm:prSet phldrT="[Text]" custT="1"/>
      <dgm:spPr/>
      <dgm:t>
        <a:bodyPr/>
        <a:lstStyle/>
        <a:p>
          <a:endParaRPr lang="sr-Latn-CS" sz="2400" dirty="0" smtClean="0"/>
        </a:p>
        <a:p>
          <a:endParaRPr lang="sr-Latn-CS" sz="2400" dirty="0" smtClean="0"/>
        </a:p>
        <a:p>
          <a:endParaRPr lang="sr-Latn-CS" sz="2400" dirty="0" smtClean="0"/>
        </a:p>
        <a:p>
          <a:endParaRPr lang="sr-Latn-CS" sz="2400" dirty="0" smtClean="0"/>
        </a:p>
        <a:p>
          <a:endParaRPr lang="sr-Latn-CS" sz="2000" dirty="0" smtClean="0"/>
        </a:p>
        <a:p>
          <a:endParaRPr lang="sr-Latn-CS" sz="2000" dirty="0" smtClean="0"/>
        </a:p>
        <a:p>
          <a:r>
            <a:rPr lang="sr-Latn-CS" sz="2000" dirty="0" smtClean="0"/>
            <a:t>9. Neophodno je izmeniti Zakon o penzijskom i invalidskom osiguranju i pravno urediti da se za 2016.g. u Fondu PIO,  M4 i M4K formiraju po službenoj dužnosti, na osnovu formatiranih podataka koje će preneti CROSO do kraja februara za prethodnu godinu, bez potrebe dostavljanja</a:t>
          </a:r>
        </a:p>
        <a:p>
          <a:r>
            <a:rPr lang="sr-Latn-CS" sz="2000" dirty="0" smtClean="0"/>
            <a:t>M4 elektronskim putem </a:t>
          </a:r>
        </a:p>
        <a:p>
          <a:endParaRPr lang="sr-Latn-CS" sz="2400" dirty="0" smtClean="0"/>
        </a:p>
        <a:p>
          <a:endParaRPr lang="sr-Latn-CS" sz="2400" dirty="0" smtClean="0"/>
        </a:p>
        <a:p>
          <a:r>
            <a:rPr lang="sr-Latn-CS" sz="2400" dirty="0" smtClean="0"/>
            <a:t>žžžM4 lektronskim putem, osim u slučaju ne  slaganja osnovica, sati i uplaćenih doprinosa   greškama kod obračuna i isplzarada i drugih oporezivih prihoda. </a:t>
          </a:r>
          <a:endParaRPr lang="en-US" sz="2400" dirty="0"/>
        </a:p>
      </dgm:t>
    </dgm:pt>
    <dgm:pt modelId="{3EB495F5-FA0C-4F12-A45C-5FF405684AF3}" type="parTrans" cxnId="{F0F48B0C-4F14-48F1-8FE1-12793C317733}">
      <dgm:prSet/>
      <dgm:spPr/>
      <dgm:t>
        <a:bodyPr/>
        <a:lstStyle/>
        <a:p>
          <a:endParaRPr lang="en-US"/>
        </a:p>
      </dgm:t>
    </dgm:pt>
    <dgm:pt modelId="{0F2983DC-8E6C-447F-8836-A903D6E4ED05}" type="sibTrans" cxnId="{F0F48B0C-4F14-48F1-8FE1-12793C317733}">
      <dgm:prSet/>
      <dgm:spPr/>
      <dgm:t>
        <a:bodyPr/>
        <a:lstStyle/>
        <a:p>
          <a:endParaRPr lang="en-US"/>
        </a:p>
      </dgm:t>
    </dgm:pt>
    <dgm:pt modelId="{8838CFE2-9839-4C32-B6BC-E366D9088D2E}">
      <dgm:prSet phldrT="[Text]" custT="1"/>
      <dgm:spPr/>
      <dgm:t>
        <a:bodyPr/>
        <a:lstStyle/>
        <a:p>
          <a:r>
            <a:rPr lang="sr-Latn-CS" sz="2000" b="1" dirty="0" smtClean="0">
              <a:solidFill>
                <a:srgbClr val="002060"/>
              </a:solidFill>
            </a:rPr>
            <a:t>Urediti pravni okvir za standardizaciju informacionih sistema svih državnih institucija, šifarnika koje koriste. Predlažila sam u dopisu predmijeru, formiranje posebne kancelarije , koju će činiti predstavnici,  iz  Vlade, zakonodavstva, iz poslovne prakse i  rukovodioci IT svih državnih institucija koje razmenjuju podatke. /APR, PU, Fond PIO; RFZO, NZS, RZ za Statistiku/</a:t>
          </a:r>
          <a:endParaRPr lang="en-US" sz="2000" b="1" dirty="0">
            <a:solidFill>
              <a:srgbClr val="002060"/>
            </a:solidFill>
          </a:endParaRPr>
        </a:p>
      </dgm:t>
    </dgm:pt>
    <dgm:pt modelId="{6143010D-EA06-42A6-A815-63D5F307F0B2}" type="parTrans" cxnId="{6CC7A26E-002A-43DD-A0C6-9D38CC73213D}">
      <dgm:prSet/>
      <dgm:spPr/>
      <dgm:t>
        <a:bodyPr/>
        <a:lstStyle/>
        <a:p>
          <a:endParaRPr lang="en-US"/>
        </a:p>
      </dgm:t>
    </dgm:pt>
    <dgm:pt modelId="{404E5BE4-CD50-4295-AFEA-0BC2D410D045}" type="sibTrans" cxnId="{6CC7A26E-002A-43DD-A0C6-9D38CC73213D}">
      <dgm:prSet/>
      <dgm:spPr/>
      <dgm:t>
        <a:bodyPr/>
        <a:lstStyle/>
        <a:p>
          <a:endParaRPr lang="en-US"/>
        </a:p>
      </dgm:t>
    </dgm:pt>
    <dgm:pt modelId="{7C12835E-08D8-4C91-8A2A-70BD98F50D80}" type="pres">
      <dgm:prSet presAssocID="{43E82FF3-3444-48B0-9835-EEC15BEBDB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96BF1-8236-4D98-B2FA-ACC12845D755}" type="pres">
      <dgm:prSet presAssocID="{43E82FF3-3444-48B0-9835-EEC15BEBDBC0}" presName="dummyMaxCanvas" presStyleCnt="0">
        <dgm:presLayoutVars/>
      </dgm:prSet>
      <dgm:spPr/>
    </dgm:pt>
    <dgm:pt modelId="{B697274B-53C7-47CD-8C7E-21D651959A24}" type="pres">
      <dgm:prSet presAssocID="{43E82FF3-3444-48B0-9835-EEC15BEBDBC0}" presName="TwoNodes_1" presStyleLbl="node1" presStyleIdx="0" presStyleCnt="2" custScaleX="99999" custScaleY="95932" custLinFactNeighborX="5882" custLinFactNeighborY="11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B2746-A05B-4577-8E44-D24EAA2D8EE1}" type="pres">
      <dgm:prSet presAssocID="{43E82FF3-3444-48B0-9835-EEC15BEBDBC0}" presName="TwoNodes_2" presStyleLbl="node1" presStyleIdx="1" presStyleCnt="2" custScaleX="99510" custScaleY="101487" custLinFactNeighborX="-12990" custLinFactNeighborY="-4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B6FFD-15C8-429A-B22B-089EF9ADAAAB}" type="pres">
      <dgm:prSet presAssocID="{43E82FF3-3444-48B0-9835-EEC15BEBDBC0}" presName="TwoConn_1-2" presStyleLbl="fgAccFollowNode1" presStyleIdx="0" presStyleCnt="1" custScaleX="46250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E0565-52F2-4C58-AA39-850014528E6D}" type="pres">
      <dgm:prSet presAssocID="{43E82FF3-3444-48B0-9835-EEC15BEBDBC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CF5C3-5285-4B71-8F4E-DA1401A5A36F}" type="pres">
      <dgm:prSet presAssocID="{43E82FF3-3444-48B0-9835-EEC15BEBDBC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2D16DA-4116-4402-BA23-148D745E0507}" type="presOf" srcId="{7BA46B4A-36DB-4841-A447-F09B532AC55E}" destId="{B697274B-53C7-47CD-8C7E-21D651959A24}" srcOrd="0" destOrd="0" presId="urn:microsoft.com/office/officeart/2005/8/layout/vProcess5"/>
    <dgm:cxn modelId="{31AC58F2-A119-4301-B70D-F46B371ABD2A}" type="presOf" srcId="{7BA46B4A-36DB-4841-A447-F09B532AC55E}" destId="{066E0565-52F2-4C58-AA39-850014528E6D}" srcOrd="1" destOrd="0" presId="urn:microsoft.com/office/officeart/2005/8/layout/vProcess5"/>
    <dgm:cxn modelId="{29608182-0164-4530-8D7A-38042586B447}" type="presOf" srcId="{0F2983DC-8E6C-447F-8836-A903D6E4ED05}" destId="{5CFB6FFD-15C8-429A-B22B-089EF9ADAAAB}" srcOrd="0" destOrd="0" presId="urn:microsoft.com/office/officeart/2005/8/layout/vProcess5"/>
    <dgm:cxn modelId="{F0F48B0C-4F14-48F1-8FE1-12793C317733}" srcId="{43E82FF3-3444-48B0-9835-EEC15BEBDBC0}" destId="{7BA46B4A-36DB-4841-A447-F09B532AC55E}" srcOrd="0" destOrd="0" parTransId="{3EB495F5-FA0C-4F12-A45C-5FF405684AF3}" sibTransId="{0F2983DC-8E6C-447F-8836-A903D6E4ED05}"/>
    <dgm:cxn modelId="{8D8A6AFA-D68F-4C69-A5EA-13FD9F4E0546}" type="presOf" srcId="{43E82FF3-3444-48B0-9835-EEC15BEBDBC0}" destId="{7C12835E-08D8-4C91-8A2A-70BD98F50D80}" srcOrd="0" destOrd="0" presId="urn:microsoft.com/office/officeart/2005/8/layout/vProcess5"/>
    <dgm:cxn modelId="{6CC7A26E-002A-43DD-A0C6-9D38CC73213D}" srcId="{43E82FF3-3444-48B0-9835-EEC15BEBDBC0}" destId="{8838CFE2-9839-4C32-B6BC-E366D9088D2E}" srcOrd="1" destOrd="0" parTransId="{6143010D-EA06-42A6-A815-63D5F307F0B2}" sibTransId="{404E5BE4-CD50-4295-AFEA-0BC2D410D045}"/>
    <dgm:cxn modelId="{16EFC0A9-865A-4211-B4A1-E7CB620A8DFB}" type="presOf" srcId="{8838CFE2-9839-4C32-B6BC-E366D9088D2E}" destId="{FE8B2746-A05B-4577-8E44-D24EAA2D8EE1}" srcOrd="0" destOrd="0" presId="urn:microsoft.com/office/officeart/2005/8/layout/vProcess5"/>
    <dgm:cxn modelId="{9CB348D8-A36A-4CA3-AB3F-58479F3216BB}" type="presOf" srcId="{8838CFE2-9839-4C32-B6BC-E366D9088D2E}" destId="{F2ECF5C3-5285-4B71-8F4E-DA1401A5A36F}" srcOrd="1" destOrd="0" presId="urn:microsoft.com/office/officeart/2005/8/layout/vProcess5"/>
    <dgm:cxn modelId="{A4DF7168-BBB6-48A7-9C7A-1C86FF9D6EF9}" type="presParOf" srcId="{7C12835E-08D8-4C91-8A2A-70BD98F50D80}" destId="{74596BF1-8236-4D98-B2FA-ACC12845D755}" srcOrd="0" destOrd="0" presId="urn:microsoft.com/office/officeart/2005/8/layout/vProcess5"/>
    <dgm:cxn modelId="{03A079BB-41FE-405B-986F-989E4E374D66}" type="presParOf" srcId="{7C12835E-08D8-4C91-8A2A-70BD98F50D80}" destId="{B697274B-53C7-47CD-8C7E-21D651959A24}" srcOrd="1" destOrd="0" presId="urn:microsoft.com/office/officeart/2005/8/layout/vProcess5"/>
    <dgm:cxn modelId="{5E06BAD1-985A-44D5-820A-860D4F75162C}" type="presParOf" srcId="{7C12835E-08D8-4C91-8A2A-70BD98F50D80}" destId="{FE8B2746-A05B-4577-8E44-D24EAA2D8EE1}" srcOrd="2" destOrd="0" presId="urn:microsoft.com/office/officeart/2005/8/layout/vProcess5"/>
    <dgm:cxn modelId="{39AE50BE-6E1A-4982-8DBC-23DCFE1D7A2D}" type="presParOf" srcId="{7C12835E-08D8-4C91-8A2A-70BD98F50D80}" destId="{5CFB6FFD-15C8-429A-B22B-089EF9ADAAAB}" srcOrd="3" destOrd="0" presId="urn:microsoft.com/office/officeart/2005/8/layout/vProcess5"/>
    <dgm:cxn modelId="{2A4A08D8-5533-46DC-9756-4D0889699F48}" type="presParOf" srcId="{7C12835E-08D8-4C91-8A2A-70BD98F50D80}" destId="{066E0565-52F2-4C58-AA39-850014528E6D}" srcOrd="4" destOrd="0" presId="urn:microsoft.com/office/officeart/2005/8/layout/vProcess5"/>
    <dgm:cxn modelId="{6206E2F8-617F-482D-AE30-2F3361E01978}" type="presParOf" srcId="{7C12835E-08D8-4C91-8A2A-70BD98F50D80}" destId="{F2ECF5C3-5285-4B71-8F4E-DA1401A5A36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9A810B-156F-42C3-84EE-CF6997D34520}" type="doc">
      <dgm:prSet loTypeId="urn:microsoft.com/office/officeart/2005/8/layout/pyramid2" loCatId="list" qsTypeId="urn:microsoft.com/office/officeart/2005/8/quickstyle/simple1#2" qsCatId="simple" csTypeId="urn:microsoft.com/office/officeart/2005/8/colors/colorful4" csCatId="colorful" phldr="1"/>
      <dgm:spPr/>
    </dgm:pt>
    <dgm:pt modelId="{DF317E63-DE34-4E15-B4EB-C41AFCC6CD0F}">
      <dgm:prSet phldrT="[Text]" custT="1"/>
      <dgm:spPr/>
      <dgm:t>
        <a:bodyPr/>
        <a:lstStyle/>
        <a:p>
          <a:r>
            <a:rPr lang="sr-Latn-CS" sz="2000" b="1" dirty="0" smtClean="0"/>
            <a:t>UNAPREĐEN RAD INSTITUCIJE  PORESKE UPRAVE U EVIDENCIJAMA JAVNIH PRIHODA I OMOGUĆENA BAZA PODATAKA ZA ADEKVATNO PORESKO POSTUPANJE</a:t>
          </a:r>
        </a:p>
      </dgm:t>
    </dgm:pt>
    <dgm:pt modelId="{598D0019-19AA-4354-ACEF-A9A6CFD88B8D}" type="parTrans" cxnId="{2FE3946C-C164-4C8F-B23B-0CB3CA6D2094}">
      <dgm:prSet/>
      <dgm:spPr/>
      <dgm:t>
        <a:bodyPr/>
        <a:lstStyle/>
        <a:p>
          <a:endParaRPr lang="en-US"/>
        </a:p>
      </dgm:t>
    </dgm:pt>
    <dgm:pt modelId="{89DD163F-16AD-4CF7-A8FD-6BAEEABB6509}" type="sibTrans" cxnId="{2FE3946C-C164-4C8F-B23B-0CB3CA6D2094}">
      <dgm:prSet/>
      <dgm:spPr/>
      <dgm:t>
        <a:bodyPr/>
        <a:lstStyle/>
        <a:p>
          <a:endParaRPr lang="en-US"/>
        </a:p>
      </dgm:t>
    </dgm:pt>
    <dgm:pt modelId="{6A2A50E1-6B46-43D7-8051-AD63912E76C4}">
      <dgm:prSet phldrT="[Text]" custT="1"/>
      <dgm:spPr/>
      <dgm:t>
        <a:bodyPr/>
        <a:lstStyle/>
        <a:p>
          <a:endParaRPr lang="sr-Latn-CS" sz="2000" b="1" dirty="0" smtClean="0"/>
        </a:p>
        <a:p>
          <a:r>
            <a:rPr lang="sr-Latn-CS" sz="2000" b="1" dirty="0" smtClean="0"/>
            <a:t>AUTOMATSKA KONTROLA PLAĆANJA DOPRINOSA, POREZA I ISPLATE OPOREZIVIH PRIHODA, OD STRANE PORESKE UPRAVE I POSLOVNIH BANAKA, </a:t>
          </a:r>
          <a:r>
            <a:rPr lang="sr-Latn-CS" sz="2000" b="1" dirty="0" smtClean="0">
              <a:solidFill>
                <a:srgbClr val="C00000"/>
              </a:solidFill>
            </a:rPr>
            <a:t>OBAVEZALA(NATERALA)</a:t>
          </a:r>
          <a:r>
            <a:rPr lang="sr-Latn-CS" sz="2000" b="1" dirty="0" smtClean="0"/>
            <a:t> POSLODAVCE DA ZA OKO 200.000 ZAPOSLENIH, UPLAĆUJU DOPRINOSE A DA TO DO 1. MARTA 2014.G. NISU NIKAKO ILI NISU UVEK I REDOVNO RADILI,  ŠTO JE OD 1. MARTA 2014.G.DOVELO DO OGROMNOG POVEĆANJA UPLATA DOPRINOSA I POREZA/</a:t>
          </a:r>
        </a:p>
        <a:p>
          <a:r>
            <a:rPr lang="sr-Latn-CS" sz="2000" b="1" dirty="0" smtClean="0">
              <a:solidFill>
                <a:srgbClr val="002060"/>
              </a:solidFill>
            </a:rPr>
            <a:t>ANALIZA URAĐENA ZA PERIOD 1.3.2014. DO DATUMA 30.6.2015.G.</a:t>
          </a:r>
          <a:endParaRPr lang="en-US" sz="2000" b="1" dirty="0">
            <a:solidFill>
              <a:srgbClr val="002060"/>
            </a:solidFill>
          </a:endParaRPr>
        </a:p>
      </dgm:t>
    </dgm:pt>
    <dgm:pt modelId="{6FBB163C-0D2C-4249-BB1F-8A9E04EF4E5B}" type="parTrans" cxnId="{EC1D7058-ADCE-4B07-86D1-D3A631F6FD2C}">
      <dgm:prSet/>
      <dgm:spPr/>
      <dgm:t>
        <a:bodyPr/>
        <a:lstStyle/>
        <a:p>
          <a:endParaRPr lang="en-US"/>
        </a:p>
      </dgm:t>
    </dgm:pt>
    <dgm:pt modelId="{BDAE11E0-D097-48AF-9FE2-26C140AC85A1}" type="sibTrans" cxnId="{EC1D7058-ADCE-4B07-86D1-D3A631F6FD2C}">
      <dgm:prSet/>
      <dgm:spPr/>
      <dgm:t>
        <a:bodyPr/>
        <a:lstStyle/>
        <a:p>
          <a:endParaRPr lang="en-US"/>
        </a:p>
      </dgm:t>
    </dgm:pt>
    <dgm:pt modelId="{26020B54-1E23-4630-946A-17902BFFBA08}">
      <dgm:prSet custT="1"/>
      <dgm:spPr/>
      <dgm:t>
        <a:bodyPr/>
        <a:lstStyle/>
        <a:p>
          <a:r>
            <a:rPr lang="sr-Latn-CS" sz="2000" b="1" dirty="0" smtClean="0"/>
            <a:t>UNAPREĐEN,  RAD  RAČUNOVOĐA I PORESKIH OBVEZNIKA I SMANJENI TROŠKOVI ADMINISTRIRANJA I KOD PORESKIH OBVEZNIKA I KOD PORESKE UPRAVE</a:t>
          </a:r>
          <a:endParaRPr lang="en-US" sz="2000" b="1" dirty="0"/>
        </a:p>
      </dgm:t>
    </dgm:pt>
    <dgm:pt modelId="{B9232F5F-9B4A-4EA1-A9C1-3C83266277ED}" type="parTrans" cxnId="{EA5A5B57-3EA3-405D-B4B3-A70FEC20AF04}">
      <dgm:prSet/>
      <dgm:spPr/>
      <dgm:t>
        <a:bodyPr/>
        <a:lstStyle/>
        <a:p>
          <a:endParaRPr lang="en-US"/>
        </a:p>
      </dgm:t>
    </dgm:pt>
    <dgm:pt modelId="{CAEB247E-2B3E-481C-BF87-2584FCF05C56}" type="sibTrans" cxnId="{EA5A5B57-3EA3-405D-B4B3-A70FEC20AF04}">
      <dgm:prSet/>
      <dgm:spPr/>
      <dgm:t>
        <a:bodyPr/>
        <a:lstStyle/>
        <a:p>
          <a:endParaRPr lang="en-US"/>
        </a:p>
      </dgm:t>
    </dgm:pt>
    <dgm:pt modelId="{B0F7CE00-401F-4638-9BB3-1516E3D21543}">
      <dgm:prSet custT="1"/>
      <dgm:spPr/>
      <dgm:t>
        <a:bodyPr/>
        <a:lstStyle/>
        <a:p>
          <a:r>
            <a:rPr lang="sr-Latn-CS" sz="1800" b="1" dirty="0" smtClean="0"/>
            <a:t>UVEDEN JEDINSTVENI INFORMACIONI SISTEM I PRAVNIM OKVIROM,  UREĐENA UPLATA POREZA I DOPRINOSA NA JEDAN RAČUN, SA KOG TREZOR  AUTOMATSKI RASPOREĐUJE SREDSTVA PRIMAOCIMA, OMOGUĆENO PRAVIČNO OPOREZIVANJE JER JE USPOSTAVLJENA AUTOMASTKA KONTROLA ISPLATE SVIH OPOREZIVIH PRIHODA I PRE TOGA, OBAVEZNE UPLATE DOPRINOSA I POREZA</a:t>
          </a:r>
          <a:endParaRPr lang="en-US" sz="1800" b="1" dirty="0"/>
        </a:p>
      </dgm:t>
    </dgm:pt>
    <dgm:pt modelId="{F917B0DA-AE3B-429F-9C43-740CEDC0EF3E}" type="parTrans" cxnId="{FBC195EB-1BB1-4A88-ABE4-ED0508884F52}">
      <dgm:prSet/>
      <dgm:spPr/>
      <dgm:t>
        <a:bodyPr/>
        <a:lstStyle/>
        <a:p>
          <a:endParaRPr lang="en-US"/>
        </a:p>
      </dgm:t>
    </dgm:pt>
    <dgm:pt modelId="{6A86546F-BCAA-4A37-9CC3-881F12307B33}" type="sibTrans" cxnId="{FBC195EB-1BB1-4A88-ABE4-ED0508884F52}">
      <dgm:prSet/>
      <dgm:spPr/>
      <dgm:t>
        <a:bodyPr/>
        <a:lstStyle/>
        <a:p>
          <a:endParaRPr lang="en-US"/>
        </a:p>
      </dgm:t>
    </dgm:pt>
    <dgm:pt modelId="{36585428-FC7C-4659-9DEA-9B2C47C492C3}" type="pres">
      <dgm:prSet presAssocID="{689A810B-156F-42C3-84EE-CF6997D34520}" presName="compositeShape" presStyleCnt="0">
        <dgm:presLayoutVars>
          <dgm:dir/>
          <dgm:resizeHandles/>
        </dgm:presLayoutVars>
      </dgm:prSet>
      <dgm:spPr/>
    </dgm:pt>
    <dgm:pt modelId="{4DAA77F6-7717-4A3F-9023-41209213A1D0}" type="pres">
      <dgm:prSet presAssocID="{689A810B-156F-42C3-84EE-CF6997D34520}" presName="pyramid" presStyleLbl="node1" presStyleIdx="0" presStyleCnt="1"/>
      <dgm:spPr/>
    </dgm:pt>
    <dgm:pt modelId="{19EA31B3-3BDC-4A21-B0A2-55A95B839EAD}" type="pres">
      <dgm:prSet presAssocID="{689A810B-156F-42C3-84EE-CF6997D34520}" presName="theList" presStyleCnt="0"/>
      <dgm:spPr/>
    </dgm:pt>
    <dgm:pt modelId="{B4599D01-C9F4-4922-81A5-015F0800243D}" type="pres">
      <dgm:prSet presAssocID="{B0F7CE00-401F-4638-9BB3-1516E3D21543}" presName="aNode" presStyleLbl="fgAcc1" presStyleIdx="0" presStyleCnt="4" custScaleX="236686" custScaleY="387791" custLinFactY="-113442" custLinFactNeighborX="-429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1F59A-1F45-428E-8D9C-84AFB6D19653}" type="pres">
      <dgm:prSet presAssocID="{B0F7CE00-401F-4638-9BB3-1516E3D21543}" presName="aSpace" presStyleCnt="0"/>
      <dgm:spPr/>
    </dgm:pt>
    <dgm:pt modelId="{3ABD8F54-2D78-4F43-B6F9-963B927F2A3C}" type="pres">
      <dgm:prSet presAssocID="{26020B54-1E23-4630-946A-17902BFFBA08}" presName="aNode" presStyleLbl="fgAcc1" presStyleIdx="1" presStyleCnt="4" custScaleX="236686" custScaleY="166467" custLinFactY="-35804" custLinFactNeighborX="-116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229B6-E908-4657-B675-F1D90AE9E537}" type="pres">
      <dgm:prSet presAssocID="{26020B54-1E23-4630-946A-17902BFFBA08}" presName="aSpace" presStyleCnt="0"/>
      <dgm:spPr/>
    </dgm:pt>
    <dgm:pt modelId="{13148F3F-EC1D-47C1-96AD-9948CD9BB910}" type="pres">
      <dgm:prSet presAssocID="{DF317E63-DE34-4E15-B4EB-C41AFCC6CD0F}" presName="aNode" presStyleLbl="fgAcc1" presStyleIdx="2" presStyleCnt="4" custScaleX="228106" custScaleY="173424" custLinFactY="-28723" custLinFactNeighborX="-858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BBBD6-C38D-4438-8BE8-89D5A0D62045}" type="pres">
      <dgm:prSet presAssocID="{DF317E63-DE34-4E15-B4EB-C41AFCC6CD0F}" presName="aSpace" presStyleCnt="0"/>
      <dgm:spPr/>
    </dgm:pt>
    <dgm:pt modelId="{4054EC25-7952-4EB5-8322-A5EC6A0C660D}" type="pres">
      <dgm:prSet presAssocID="{6A2A50E1-6B46-43D7-8051-AD63912E76C4}" presName="aNode" presStyleLbl="fgAcc1" presStyleIdx="3" presStyleCnt="4" custScaleX="228106" custScaleY="413045" custLinFactY="-34127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A5522-A567-4680-B29C-3F421F292113}" type="pres">
      <dgm:prSet presAssocID="{6A2A50E1-6B46-43D7-8051-AD63912E76C4}" presName="aSpace" presStyleCnt="0"/>
      <dgm:spPr/>
    </dgm:pt>
  </dgm:ptLst>
  <dgm:cxnLst>
    <dgm:cxn modelId="{2FE3946C-C164-4C8F-B23B-0CB3CA6D2094}" srcId="{689A810B-156F-42C3-84EE-CF6997D34520}" destId="{DF317E63-DE34-4E15-B4EB-C41AFCC6CD0F}" srcOrd="2" destOrd="0" parTransId="{598D0019-19AA-4354-ACEF-A9A6CFD88B8D}" sibTransId="{89DD163F-16AD-4CF7-A8FD-6BAEEABB6509}"/>
    <dgm:cxn modelId="{C0FB4BB0-5A99-4EF3-B5C9-0EBE0D4745FE}" type="presOf" srcId="{B0F7CE00-401F-4638-9BB3-1516E3D21543}" destId="{B4599D01-C9F4-4922-81A5-015F0800243D}" srcOrd="0" destOrd="0" presId="urn:microsoft.com/office/officeart/2005/8/layout/pyramid2"/>
    <dgm:cxn modelId="{84B7CEC0-1672-441B-BC06-C2D7E7639D6A}" type="presOf" srcId="{DF317E63-DE34-4E15-B4EB-C41AFCC6CD0F}" destId="{13148F3F-EC1D-47C1-96AD-9948CD9BB910}" srcOrd="0" destOrd="0" presId="urn:microsoft.com/office/officeart/2005/8/layout/pyramid2"/>
    <dgm:cxn modelId="{EC1D7058-ADCE-4B07-86D1-D3A631F6FD2C}" srcId="{689A810B-156F-42C3-84EE-CF6997D34520}" destId="{6A2A50E1-6B46-43D7-8051-AD63912E76C4}" srcOrd="3" destOrd="0" parTransId="{6FBB163C-0D2C-4249-BB1F-8A9E04EF4E5B}" sibTransId="{BDAE11E0-D097-48AF-9FE2-26C140AC85A1}"/>
    <dgm:cxn modelId="{EA5A5B57-3EA3-405D-B4B3-A70FEC20AF04}" srcId="{689A810B-156F-42C3-84EE-CF6997D34520}" destId="{26020B54-1E23-4630-946A-17902BFFBA08}" srcOrd="1" destOrd="0" parTransId="{B9232F5F-9B4A-4EA1-A9C1-3C83266277ED}" sibTransId="{CAEB247E-2B3E-481C-BF87-2584FCF05C56}"/>
    <dgm:cxn modelId="{30CDFAB2-59D8-46B4-A1D8-9CFB305ADEA1}" type="presOf" srcId="{6A2A50E1-6B46-43D7-8051-AD63912E76C4}" destId="{4054EC25-7952-4EB5-8322-A5EC6A0C660D}" srcOrd="0" destOrd="0" presId="urn:microsoft.com/office/officeart/2005/8/layout/pyramid2"/>
    <dgm:cxn modelId="{36C105B0-5678-4F32-A3BF-C109A85D04CA}" type="presOf" srcId="{689A810B-156F-42C3-84EE-CF6997D34520}" destId="{36585428-FC7C-4659-9DEA-9B2C47C492C3}" srcOrd="0" destOrd="0" presId="urn:microsoft.com/office/officeart/2005/8/layout/pyramid2"/>
    <dgm:cxn modelId="{FBC195EB-1BB1-4A88-ABE4-ED0508884F52}" srcId="{689A810B-156F-42C3-84EE-CF6997D34520}" destId="{B0F7CE00-401F-4638-9BB3-1516E3D21543}" srcOrd="0" destOrd="0" parTransId="{F917B0DA-AE3B-429F-9C43-740CEDC0EF3E}" sibTransId="{6A86546F-BCAA-4A37-9CC3-881F12307B33}"/>
    <dgm:cxn modelId="{10BE30C2-4FEE-453C-A51F-58E0B32E74E1}" type="presOf" srcId="{26020B54-1E23-4630-946A-17902BFFBA08}" destId="{3ABD8F54-2D78-4F43-B6F9-963B927F2A3C}" srcOrd="0" destOrd="0" presId="urn:microsoft.com/office/officeart/2005/8/layout/pyramid2"/>
    <dgm:cxn modelId="{846984AA-9E4B-4AC4-80F1-3125ED36072A}" type="presParOf" srcId="{36585428-FC7C-4659-9DEA-9B2C47C492C3}" destId="{4DAA77F6-7717-4A3F-9023-41209213A1D0}" srcOrd="0" destOrd="0" presId="urn:microsoft.com/office/officeart/2005/8/layout/pyramid2"/>
    <dgm:cxn modelId="{FD4C9656-27FF-4923-BB11-CC5E28DBD641}" type="presParOf" srcId="{36585428-FC7C-4659-9DEA-9B2C47C492C3}" destId="{19EA31B3-3BDC-4A21-B0A2-55A95B839EAD}" srcOrd="1" destOrd="0" presId="urn:microsoft.com/office/officeart/2005/8/layout/pyramid2"/>
    <dgm:cxn modelId="{84B204FD-78B8-40B2-8305-00E7BDEB3AF5}" type="presParOf" srcId="{19EA31B3-3BDC-4A21-B0A2-55A95B839EAD}" destId="{B4599D01-C9F4-4922-81A5-015F0800243D}" srcOrd="0" destOrd="0" presId="urn:microsoft.com/office/officeart/2005/8/layout/pyramid2"/>
    <dgm:cxn modelId="{CB9019D1-FC56-45FB-8BA6-07D2F7CCF618}" type="presParOf" srcId="{19EA31B3-3BDC-4A21-B0A2-55A95B839EAD}" destId="{60C1F59A-1F45-428E-8D9C-84AFB6D19653}" srcOrd="1" destOrd="0" presId="urn:microsoft.com/office/officeart/2005/8/layout/pyramid2"/>
    <dgm:cxn modelId="{7D4C19AD-C35E-47F8-ABBC-795A11B1C2E6}" type="presParOf" srcId="{19EA31B3-3BDC-4A21-B0A2-55A95B839EAD}" destId="{3ABD8F54-2D78-4F43-B6F9-963B927F2A3C}" srcOrd="2" destOrd="0" presId="urn:microsoft.com/office/officeart/2005/8/layout/pyramid2"/>
    <dgm:cxn modelId="{EADD0BB1-DE5D-4470-9936-68C52D51113F}" type="presParOf" srcId="{19EA31B3-3BDC-4A21-B0A2-55A95B839EAD}" destId="{CB1229B6-E908-4657-B675-F1D90AE9E537}" srcOrd="3" destOrd="0" presId="urn:microsoft.com/office/officeart/2005/8/layout/pyramid2"/>
    <dgm:cxn modelId="{A9D228A4-7791-4733-A30C-7480F51BF334}" type="presParOf" srcId="{19EA31B3-3BDC-4A21-B0A2-55A95B839EAD}" destId="{13148F3F-EC1D-47C1-96AD-9948CD9BB910}" srcOrd="4" destOrd="0" presId="urn:microsoft.com/office/officeart/2005/8/layout/pyramid2"/>
    <dgm:cxn modelId="{5A523227-A50D-4AA0-A126-5DD27312943F}" type="presParOf" srcId="{19EA31B3-3BDC-4A21-B0A2-55A95B839EAD}" destId="{37DBBBD6-C38D-4438-8BE8-89D5A0D62045}" srcOrd="5" destOrd="0" presId="urn:microsoft.com/office/officeart/2005/8/layout/pyramid2"/>
    <dgm:cxn modelId="{39028920-04D9-4F86-BA7B-DE30C5ADC413}" type="presParOf" srcId="{19EA31B3-3BDC-4A21-B0A2-55A95B839EAD}" destId="{4054EC25-7952-4EB5-8322-A5EC6A0C660D}" srcOrd="6" destOrd="0" presId="urn:microsoft.com/office/officeart/2005/8/layout/pyramid2"/>
    <dgm:cxn modelId="{D7FA53B0-0FE4-4613-B4B5-065EDD21BF92}" type="presParOf" srcId="{19EA31B3-3BDC-4A21-B0A2-55A95B839EAD}" destId="{463A5522-A567-4680-B29C-3F421F29211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5D0115-2A18-45B5-8D2A-A03DF2142932}" type="doc">
      <dgm:prSet loTypeId="urn:microsoft.com/office/officeart/2005/8/layout/target1" loCatId="relationship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8EA8728-2DF9-4352-B2A8-942BE34247D0}">
      <dgm:prSet phldrT="[Text]"/>
      <dgm:spPr/>
      <dgm:t>
        <a:bodyPr/>
        <a:lstStyle/>
        <a:p>
          <a:endParaRPr lang="en-US" dirty="0"/>
        </a:p>
      </dgm:t>
    </dgm:pt>
    <dgm:pt modelId="{BE391D8C-B83C-49CD-9D3C-91510A3C7F06}" type="parTrans" cxnId="{3FF087F4-61F9-47CE-88FB-2B109EBDA9F8}">
      <dgm:prSet/>
      <dgm:spPr/>
      <dgm:t>
        <a:bodyPr/>
        <a:lstStyle/>
        <a:p>
          <a:endParaRPr lang="en-US"/>
        </a:p>
      </dgm:t>
    </dgm:pt>
    <dgm:pt modelId="{B610CABA-1446-4F2B-9E37-85C8143616CD}" type="sibTrans" cxnId="{3FF087F4-61F9-47CE-88FB-2B109EBDA9F8}">
      <dgm:prSet/>
      <dgm:spPr/>
      <dgm:t>
        <a:bodyPr/>
        <a:lstStyle/>
        <a:p>
          <a:endParaRPr lang="en-US"/>
        </a:p>
      </dgm:t>
    </dgm:pt>
    <dgm:pt modelId="{1C16ADC0-E57F-4A87-862D-6B9F4AF9676F}">
      <dgm:prSet custT="1"/>
      <dgm:spPr/>
      <dgm:t>
        <a:bodyPr/>
        <a:lstStyle/>
        <a:p>
          <a:r>
            <a:rPr lang="sr-Latn-CS" sz="2400" b="1" dirty="0" smtClean="0">
              <a:solidFill>
                <a:srgbClr val="002060"/>
              </a:solidFill>
            </a:rPr>
            <a:t>U 2003,2004. i 2005.g. podnela sam, tada kao Finansijski rukovodilac  Saveza računovođa i revizora Srbije, filijali Poreske uprave  Vračar,  zahteve za ispravku pogrešno proknjiženih 50 poreskih prijava za različite poreske oblike  i pogrešno evidentirane uplate po računima,  DAKLE, SAMO PO JEDNOM PIB-u. </a:t>
          </a:r>
          <a:endParaRPr lang="en-US" sz="2400" b="1" dirty="0">
            <a:solidFill>
              <a:srgbClr val="002060"/>
            </a:solidFill>
          </a:endParaRPr>
        </a:p>
      </dgm:t>
    </dgm:pt>
    <dgm:pt modelId="{F2B63C96-EBD6-4ECB-A7C3-7DF2F18BC6A5}" type="parTrans" cxnId="{AB8C5924-557D-4C42-ACF8-6B69B4882497}">
      <dgm:prSet/>
      <dgm:spPr/>
      <dgm:t>
        <a:bodyPr/>
        <a:lstStyle/>
        <a:p>
          <a:endParaRPr lang="en-US"/>
        </a:p>
      </dgm:t>
    </dgm:pt>
    <dgm:pt modelId="{9F87A455-F9E8-4061-9E21-495F6B87C589}" type="sibTrans" cxnId="{AB8C5924-557D-4C42-ACF8-6B69B4882497}">
      <dgm:prSet/>
      <dgm:spPr/>
      <dgm:t>
        <a:bodyPr/>
        <a:lstStyle/>
        <a:p>
          <a:endParaRPr lang="en-US"/>
        </a:p>
      </dgm:t>
    </dgm:pt>
    <dgm:pt modelId="{C4341D1B-54B4-42C8-B467-57AE772E475E}">
      <dgm:prSet/>
      <dgm:spPr/>
      <dgm:t>
        <a:bodyPr/>
        <a:lstStyle/>
        <a:p>
          <a:r>
            <a:rPr lang="sr-Latn-CS" dirty="0" smtClean="0"/>
            <a:t> </a:t>
          </a:r>
          <a:endParaRPr lang="en-US" dirty="0"/>
        </a:p>
      </dgm:t>
    </dgm:pt>
    <dgm:pt modelId="{53773A4E-B930-477B-A239-32A1BEEAB9AB}" type="parTrans" cxnId="{8B8F2F07-DA56-47C1-A569-52B7C23AE5E3}">
      <dgm:prSet/>
      <dgm:spPr/>
      <dgm:t>
        <a:bodyPr/>
        <a:lstStyle/>
        <a:p>
          <a:endParaRPr lang="en-US"/>
        </a:p>
      </dgm:t>
    </dgm:pt>
    <dgm:pt modelId="{D547F8EA-C6CD-4EB0-B21F-4DA61F1E3B9C}" type="sibTrans" cxnId="{8B8F2F07-DA56-47C1-A569-52B7C23AE5E3}">
      <dgm:prSet/>
      <dgm:spPr/>
      <dgm:t>
        <a:bodyPr/>
        <a:lstStyle/>
        <a:p>
          <a:endParaRPr lang="en-US"/>
        </a:p>
      </dgm:t>
    </dgm:pt>
    <dgm:pt modelId="{0CEA2DAA-DDB5-46B3-8777-C42DC9EBC416}">
      <dgm:prSet custT="1"/>
      <dgm:spPr/>
      <dgm:t>
        <a:bodyPr/>
        <a:lstStyle/>
        <a:p>
          <a:r>
            <a:rPr lang="sr-Latn-CS" sz="1800" b="1" i="1" u="sng" dirty="0" smtClean="0">
              <a:solidFill>
                <a:srgbClr val="C00000"/>
              </a:solidFill>
            </a:rPr>
            <a:t>NAJKRUPNIJE POSLEDICE  U PRETHODNOM PERIODU , PO  PORESKE  OBVEZNIKE, PORESKU UPRAVU I BUDŽET SRBIJE ???? </a:t>
          </a:r>
        </a:p>
        <a:p>
          <a:r>
            <a:rPr lang="sr-Latn-CS" sz="1500" b="1" dirty="0" smtClean="0">
              <a:solidFill>
                <a:srgbClr val="0070C0"/>
              </a:solidFill>
            </a:rPr>
            <a:t>KOLIKO JE BILO REGISTROVANIH PORESKIH OBVEZNIKA PO  PIBU?</a:t>
          </a:r>
        </a:p>
        <a:p>
          <a:r>
            <a:rPr lang="sr-Latn-CS" sz="1500" b="1" dirty="0" smtClean="0">
              <a:solidFill>
                <a:srgbClr val="002060"/>
              </a:solidFill>
            </a:rPr>
            <a:t> ZA KOLIKO OBVEZNIKA I KOLIKO ZAHTEVA JE  PODNETO  FILIJALAMA PORESKE UPRAVE,ZA PREKNJIŽAVANJE  NETAČNIH SALDA, PO PORESKIM RAČUNIMA,  OD 2003. DO 1.3.2014.G.?</a:t>
          </a:r>
          <a:endParaRPr lang="sr-Latn-CS" sz="2000" b="1" dirty="0" smtClean="0">
            <a:solidFill>
              <a:srgbClr val="002060"/>
            </a:solidFill>
          </a:endParaRPr>
        </a:p>
        <a:p>
          <a:r>
            <a:rPr lang="sr-Latn-CS" sz="2000" b="1" dirty="0" smtClean="0">
              <a:solidFill>
                <a:srgbClr val="C00000"/>
              </a:solidFill>
            </a:rPr>
            <a:t> KOLIKO JE MANJE UPLAĆENIH DOPRINOSA I POREZA U BUDŽET OD 2003.g do 1. Marta 2014. DO POČETKA PUNE PRIMENE OBJEDINJENE NAPLATE?</a:t>
          </a:r>
        </a:p>
        <a:p>
          <a:r>
            <a:rPr lang="sr-Latn-CS" sz="1500" b="1" dirty="0" smtClean="0">
              <a:solidFill>
                <a:srgbClr val="C00000"/>
              </a:solidFill>
            </a:rPr>
            <a:t>ZBOG NEPLAĆENIH DOPRINOSA I POREZA, ZA KOLIKO SE VIŠE DRŽAVA SRBIJE ZADUŽILA KOD KREDITORA?</a:t>
          </a:r>
        </a:p>
        <a:p>
          <a:r>
            <a:rPr lang="sr-Latn-CS" sz="1500" b="1" dirty="0" smtClean="0">
              <a:solidFill>
                <a:srgbClr val="002060"/>
              </a:solidFill>
            </a:rPr>
            <a:t>KOLIKO JE VLADA PO ZAKLJUČCIMA POKRILA OBAVEZE ZA NEPLAĆENE DOPRINOSE ZA PIO, ZA TAJ PERIOD, DA BI SE POVEZAO STAŽ OSIGURANICIMA,  PLUS NEPLAĆENI OSTALI DOPRINOSI I POREZ</a:t>
          </a:r>
          <a:r>
            <a:rPr lang="sr-Latn-CS" sz="2000" b="1" dirty="0" smtClean="0">
              <a:solidFill>
                <a:srgbClr val="002060"/>
              </a:solidFill>
            </a:rPr>
            <a:t>. </a:t>
          </a:r>
        </a:p>
        <a:p>
          <a:r>
            <a:rPr lang="sr-Latn-CS" sz="2000" b="1" i="1" dirty="0" smtClean="0">
              <a:solidFill>
                <a:srgbClr val="C00000"/>
              </a:solidFill>
            </a:rPr>
            <a:t>STOTINE MILIJARDI DINARA NE UPLAĆENIH OBAVEZA ZA DOPRINOSE I POREZ OD 2003.G. DO 1. MARTA 2014.G.</a:t>
          </a:r>
          <a:endParaRPr lang="en-US" sz="2000" b="1" i="1" dirty="0">
            <a:solidFill>
              <a:srgbClr val="C00000"/>
            </a:solidFill>
          </a:endParaRPr>
        </a:p>
      </dgm:t>
    </dgm:pt>
    <dgm:pt modelId="{743B2047-FF19-4AB6-BF3B-BAB331EDCF7B}" type="parTrans" cxnId="{59433E48-FEA7-4ACD-8C1D-169F977BF5B0}">
      <dgm:prSet/>
      <dgm:spPr/>
      <dgm:t>
        <a:bodyPr/>
        <a:lstStyle/>
        <a:p>
          <a:endParaRPr lang="en-US"/>
        </a:p>
      </dgm:t>
    </dgm:pt>
    <dgm:pt modelId="{FE6D7267-7A03-44C4-8429-819FEA46A6D3}" type="sibTrans" cxnId="{59433E48-FEA7-4ACD-8C1D-169F977BF5B0}">
      <dgm:prSet/>
      <dgm:spPr/>
      <dgm:t>
        <a:bodyPr/>
        <a:lstStyle/>
        <a:p>
          <a:endParaRPr lang="en-US"/>
        </a:p>
      </dgm:t>
    </dgm:pt>
    <dgm:pt modelId="{113E5893-C72D-4911-8B9D-38112790222E}" type="pres">
      <dgm:prSet presAssocID="{195D0115-2A18-45B5-8D2A-A03DF214293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901C7E-E4F1-443B-A93D-34B8261DAE6F}" type="pres">
      <dgm:prSet presAssocID="{18EA8728-2DF9-4352-B2A8-942BE34247D0}" presName="circle1" presStyleLbl="lnNode1" presStyleIdx="0" presStyleCnt="4"/>
      <dgm:spPr/>
    </dgm:pt>
    <dgm:pt modelId="{BEB1BAB9-FC28-4840-A2CC-7FBC644725CF}" type="pres">
      <dgm:prSet presAssocID="{18EA8728-2DF9-4352-B2A8-942BE34247D0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83B76-2CAC-4999-9E7D-3176EFE343CF}" type="pres">
      <dgm:prSet presAssocID="{18EA8728-2DF9-4352-B2A8-942BE34247D0}" presName="line1" presStyleLbl="callout" presStyleIdx="0" presStyleCnt="8" custLinFactX="-8986" custLinFactY="300000" custLinFactNeighborX="-100000" custLinFactNeighborY="319789"/>
      <dgm:spPr/>
    </dgm:pt>
    <dgm:pt modelId="{CD901E36-B30E-4A75-AF6D-3901A291F005}" type="pres">
      <dgm:prSet presAssocID="{18EA8728-2DF9-4352-B2A8-942BE34247D0}" presName="d1" presStyleLbl="callout" presStyleIdx="1" presStyleCnt="8" custScaleX="51516" custScaleY="99999" custLinFactNeighborX="-80194" custLinFactNeighborY="9766"/>
      <dgm:spPr/>
    </dgm:pt>
    <dgm:pt modelId="{9F602C78-B852-4CD7-9741-B75C9C105407}" type="pres">
      <dgm:prSet presAssocID="{1C16ADC0-E57F-4A87-862D-6B9F4AF9676F}" presName="circle2" presStyleLbl="lnNode1" presStyleIdx="1" presStyleCnt="4" custLinFactNeighborX="-291" custLinFactNeighborY="-1962"/>
      <dgm:spPr/>
    </dgm:pt>
    <dgm:pt modelId="{6C06994A-A4F6-4AE1-B881-C8CF4C4DA646}" type="pres">
      <dgm:prSet presAssocID="{1C16ADC0-E57F-4A87-862D-6B9F4AF9676F}" presName="text2" presStyleLbl="revTx" presStyleIdx="1" presStyleCnt="4" custScaleX="300105" custScaleY="165908" custLinFactNeighborX="-48106" custLinFactNeighborY="-87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809-D9DE-4FAB-B1A9-D902F52C52F6}" type="pres">
      <dgm:prSet presAssocID="{1C16ADC0-E57F-4A87-862D-6B9F4AF9676F}" presName="line2" presStyleLbl="callout" presStyleIdx="2" presStyleCnt="8"/>
      <dgm:spPr/>
    </dgm:pt>
    <dgm:pt modelId="{3EBDE578-B9C2-4DCF-AD3D-429594E9E3C0}" type="pres">
      <dgm:prSet presAssocID="{1C16ADC0-E57F-4A87-862D-6B9F4AF9676F}" presName="d2" presStyleLbl="callout" presStyleIdx="3" presStyleCnt="8" custFlipVert="1" custFlipHor="1" custScaleX="35334" custScaleY="46224" custLinFactNeighborX="-23164" custLinFactNeighborY="13805"/>
      <dgm:spPr/>
    </dgm:pt>
    <dgm:pt modelId="{B12408B1-3D58-463B-9EC2-BB2EA252F871}" type="pres">
      <dgm:prSet presAssocID="{C4341D1B-54B4-42C8-B467-57AE772E475E}" presName="circle3" presStyleLbl="lnNode1" presStyleIdx="2" presStyleCnt="4" custScaleX="52214" custScaleY="60514" custLinFactNeighborX="-1100" custLinFactNeighborY="-14826"/>
      <dgm:spPr/>
    </dgm:pt>
    <dgm:pt modelId="{1D0458EA-0D4B-4FD0-B2F0-B8A5A9F4CD86}" type="pres">
      <dgm:prSet presAssocID="{C4341D1B-54B4-42C8-B467-57AE772E475E}" presName="text3" presStyleLbl="revTx" presStyleIdx="2" presStyleCnt="4" custLinFactNeighborX="-837" custLinFactNeighborY="1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734D3-4808-4666-B6FE-45D768265464}" type="pres">
      <dgm:prSet presAssocID="{C4341D1B-54B4-42C8-B467-57AE772E475E}" presName="line3" presStyleLbl="callout" presStyleIdx="4" presStyleCnt="8" custLinFactY="800000" custLinFactNeighborX="-14172" custLinFactNeighborY="870183"/>
      <dgm:spPr/>
    </dgm:pt>
    <dgm:pt modelId="{2B04AEDA-CADF-4029-822D-73FB1416DF92}" type="pres">
      <dgm:prSet presAssocID="{C4341D1B-54B4-42C8-B467-57AE772E475E}" presName="d3" presStyleLbl="callout" presStyleIdx="5" presStyleCnt="8" custScaleX="109278" custScaleY="25894" custLinFactNeighborX="-71185" custLinFactNeighborY="-66025"/>
      <dgm:spPr/>
    </dgm:pt>
    <dgm:pt modelId="{6ECE3AF9-0A66-410F-9C76-24C96F2BE1B8}" type="pres">
      <dgm:prSet presAssocID="{0CEA2DAA-DDB5-46B3-8777-C42DC9EBC416}" presName="circle4" presStyleLbl="lnNode1" presStyleIdx="3" presStyleCnt="4" custScaleX="80761" custScaleY="63014" custLinFactNeighborX="1576" custLinFactNeighborY="-270"/>
      <dgm:spPr/>
    </dgm:pt>
    <dgm:pt modelId="{5ADDE7DC-47DA-4166-B503-D257435BB7C2}" type="pres">
      <dgm:prSet presAssocID="{0CEA2DAA-DDB5-46B3-8777-C42DC9EBC416}" presName="text4" presStyleLbl="revTx" presStyleIdx="3" presStyleCnt="4" custScaleX="254089" custScaleY="399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DB464-6144-4FC4-8BE7-85C439291BB7}" type="pres">
      <dgm:prSet presAssocID="{0CEA2DAA-DDB5-46B3-8777-C42DC9EBC416}" presName="line4" presStyleLbl="callout" presStyleIdx="6" presStyleCnt="8" custFlipVert="1" custFlipHor="0" custSzY="76637" custScaleX="7529"/>
      <dgm:spPr/>
    </dgm:pt>
    <dgm:pt modelId="{595A561B-C3E3-4126-9787-32D71D28572E}" type="pres">
      <dgm:prSet presAssocID="{0CEA2DAA-DDB5-46B3-8777-C42DC9EBC416}" presName="d4" presStyleLbl="callout" presStyleIdx="7" presStyleCnt="8" custScaleX="101495" custScaleY="85246" custLinFactNeighborX="-62858" custLinFactNeighborY="-4769"/>
      <dgm:spPr/>
    </dgm:pt>
  </dgm:ptLst>
  <dgm:cxnLst>
    <dgm:cxn modelId="{3FF087F4-61F9-47CE-88FB-2B109EBDA9F8}" srcId="{195D0115-2A18-45B5-8D2A-A03DF2142932}" destId="{18EA8728-2DF9-4352-B2A8-942BE34247D0}" srcOrd="0" destOrd="0" parTransId="{BE391D8C-B83C-49CD-9D3C-91510A3C7F06}" sibTransId="{B610CABA-1446-4F2B-9E37-85C8143616CD}"/>
    <dgm:cxn modelId="{629BBC6F-7172-4D30-841E-CED6CC4BDF02}" type="presOf" srcId="{1C16ADC0-E57F-4A87-862D-6B9F4AF9676F}" destId="{6C06994A-A4F6-4AE1-B881-C8CF4C4DA646}" srcOrd="0" destOrd="0" presId="urn:microsoft.com/office/officeart/2005/8/layout/target1"/>
    <dgm:cxn modelId="{8B8F2F07-DA56-47C1-A569-52B7C23AE5E3}" srcId="{195D0115-2A18-45B5-8D2A-A03DF2142932}" destId="{C4341D1B-54B4-42C8-B467-57AE772E475E}" srcOrd="2" destOrd="0" parTransId="{53773A4E-B930-477B-A239-32A1BEEAB9AB}" sibTransId="{D547F8EA-C6CD-4EB0-B21F-4DA61F1E3B9C}"/>
    <dgm:cxn modelId="{59433E48-FEA7-4ACD-8C1D-169F977BF5B0}" srcId="{195D0115-2A18-45B5-8D2A-A03DF2142932}" destId="{0CEA2DAA-DDB5-46B3-8777-C42DC9EBC416}" srcOrd="3" destOrd="0" parTransId="{743B2047-FF19-4AB6-BF3B-BAB331EDCF7B}" sibTransId="{FE6D7267-7A03-44C4-8429-819FEA46A6D3}"/>
    <dgm:cxn modelId="{803D5D2E-5EE9-438A-85FA-A6EFD74A4883}" type="presOf" srcId="{0CEA2DAA-DDB5-46B3-8777-C42DC9EBC416}" destId="{5ADDE7DC-47DA-4166-B503-D257435BB7C2}" srcOrd="0" destOrd="0" presId="urn:microsoft.com/office/officeart/2005/8/layout/target1"/>
    <dgm:cxn modelId="{46565E03-BBE8-41F4-B9CF-CD079B7A0C51}" type="presOf" srcId="{195D0115-2A18-45B5-8D2A-A03DF2142932}" destId="{113E5893-C72D-4911-8B9D-38112790222E}" srcOrd="0" destOrd="0" presId="urn:microsoft.com/office/officeart/2005/8/layout/target1"/>
    <dgm:cxn modelId="{BEBAF5E6-BECF-4308-A1CB-CA5E4FE32177}" type="presOf" srcId="{C4341D1B-54B4-42C8-B467-57AE772E475E}" destId="{1D0458EA-0D4B-4FD0-B2F0-B8A5A9F4CD86}" srcOrd="0" destOrd="0" presId="urn:microsoft.com/office/officeart/2005/8/layout/target1"/>
    <dgm:cxn modelId="{16FD3D38-92D4-4A53-B346-46EC02CB78AC}" type="presOf" srcId="{18EA8728-2DF9-4352-B2A8-942BE34247D0}" destId="{BEB1BAB9-FC28-4840-A2CC-7FBC644725CF}" srcOrd="0" destOrd="0" presId="urn:microsoft.com/office/officeart/2005/8/layout/target1"/>
    <dgm:cxn modelId="{AB8C5924-557D-4C42-ACF8-6B69B4882497}" srcId="{195D0115-2A18-45B5-8D2A-A03DF2142932}" destId="{1C16ADC0-E57F-4A87-862D-6B9F4AF9676F}" srcOrd="1" destOrd="0" parTransId="{F2B63C96-EBD6-4ECB-A7C3-7DF2F18BC6A5}" sibTransId="{9F87A455-F9E8-4061-9E21-495F6B87C589}"/>
    <dgm:cxn modelId="{814E766B-D9CF-40CE-AA17-8931B8BD861E}" type="presParOf" srcId="{113E5893-C72D-4911-8B9D-38112790222E}" destId="{DB901C7E-E4F1-443B-A93D-34B8261DAE6F}" srcOrd="0" destOrd="0" presId="urn:microsoft.com/office/officeart/2005/8/layout/target1"/>
    <dgm:cxn modelId="{7DEAC669-6BBD-42B5-B19E-D4FBBC129890}" type="presParOf" srcId="{113E5893-C72D-4911-8B9D-38112790222E}" destId="{BEB1BAB9-FC28-4840-A2CC-7FBC644725CF}" srcOrd="1" destOrd="0" presId="urn:microsoft.com/office/officeart/2005/8/layout/target1"/>
    <dgm:cxn modelId="{3FE7DAF8-D206-44E8-8DF3-BF2C1ACB286E}" type="presParOf" srcId="{113E5893-C72D-4911-8B9D-38112790222E}" destId="{C7D83B76-2CAC-4999-9E7D-3176EFE343CF}" srcOrd="2" destOrd="0" presId="urn:microsoft.com/office/officeart/2005/8/layout/target1"/>
    <dgm:cxn modelId="{EF30F9E4-9514-449B-9F69-A5F1B3B70620}" type="presParOf" srcId="{113E5893-C72D-4911-8B9D-38112790222E}" destId="{CD901E36-B30E-4A75-AF6D-3901A291F005}" srcOrd="3" destOrd="0" presId="urn:microsoft.com/office/officeart/2005/8/layout/target1"/>
    <dgm:cxn modelId="{E89033B8-0870-46DD-81FB-1E64151FAB95}" type="presParOf" srcId="{113E5893-C72D-4911-8B9D-38112790222E}" destId="{9F602C78-B852-4CD7-9741-B75C9C105407}" srcOrd="4" destOrd="0" presId="urn:microsoft.com/office/officeart/2005/8/layout/target1"/>
    <dgm:cxn modelId="{89486E85-551C-4C40-9B18-57EC7D60D946}" type="presParOf" srcId="{113E5893-C72D-4911-8B9D-38112790222E}" destId="{6C06994A-A4F6-4AE1-B881-C8CF4C4DA646}" srcOrd="5" destOrd="0" presId="urn:microsoft.com/office/officeart/2005/8/layout/target1"/>
    <dgm:cxn modelId="{445B3BB2-0445-41D0-8883-6FD1B3022749}" type="presParOf" srcId="{113E5893-C72D-4911-8B9D-38112790222E}" destId="{A9A20809-D9DE-4FAB-B1A9-D902F52C52F6}" srcOrd="6" destOrd="0" presId="urn:microsoft.com/office/officeart/2005/8/layout/target1"/>
    <dgm:cxn modelId="{F25E64E5-CBC5-425C-9E87-0D9EBF219F97}" type="presParOf" srcId="{113E5893-C72D-4911-8B9D-38112790222E}" destId="{3EBDE578-B9C2-4DCF-AD3D-429594E9E3C0}" srcOrd="7" destOrd="0" presId="urn:microsoft.com/office/officeart/2005/8/layout/target1"/>
    <dgm:cxn modelId="{0769CAE7-B93B-4746-A042-2A552709634D}" type="presParOf" srcId="{113E5893-C72D-4911-8B9D-38112790222E}" destId="{B12408B1-3D58-463B-9EC2-BB2EA252F871}" srcOrd="8" destOrd="0" presId="urn:microsoft.com/office/officeart/2005/8/layout/target1"/>
    <dgm:cxn modelId="{B331DFC0-7759-44BD-8CE6-663D5E135ADC}" type="presParOf" srcId="{113E5893-C72D-4911-8B9D-38112790222E}" destId="{1D0458EA-0D4B-4FD0-B2F0-B8A5A9F4CD86}" srcOrd="9" destOrd="0" presId="urn:microsoft.com/office/officeart/2005/8/layout/target1"/>
    <dgm:cxn modelId="{C9B45F4C-856A-49AE-BA32-5DA46A864BA7}" type="presParOf" srcId="{113E5893-C72D-4911-8B9D-38112790222E}" destId="{605734D3-4808-4666-B6FE-45D768265464}" srcOrd="10" destOrd="0" presId="urn:microsoft.com/office/officeart/2005/8/layout/target1"/>
    <dgm:cxn modelId="{C31735FB-5316-48E5-A1E0-6955623083DF}" type="presParOf" srcId="{113E5893-C72D-4911-8B9D-38112790222E}" destId="{2B04AEDA-CADF-4029-822D-73FB1416DF92}" srcOrd="11" destOrd="0" presId="urn:microsoft.com/office/officeart/2005/8/layout/target1"/>
    <dgm:cxn modelId="{81AF6344-9D32-4ADE-8F66-090936DCAEA1}" type="presParOf" srcId="{113E5893-C72D-4911-8B9D-38112790222E}" destId="{6ECE3AF9-0A66-410F-9C76-24C96F2BE1B8}" srcOrd="12" destOrd="0" presId="urn:microsoft.com/office/officeart/2005/8/layout/target1"/>
    <dgm:cxn modelId="{2BF9ECCD-DADE-483B-84C0-ADF956F7E870}" type="presParOf" srcId="{113E5893-C72D-4911-8B9D-38112790222E}" destId="{5ADDE7DC-47DA-4166-B503-D257435BB7C2}" srcOrd="13" destOrd="0" presId="urn:microsoft.com/office/officeart/2005/8/layout/target1"/>
    <dgm:cxn modelId="{1A64092E-32AA-4D44-867A-2E903AAD5F44}" type="presParOf" srcId="{113E5893-C72D-4911-8B9D-38112790222E}" destId="{9EADB464-6144-4FC4-8BE7-85C439291BB7}" srcOrd="14" destOrd="0" presId="urn:microsoft.com/office/officeart/2005/8/layout/target1"/>
    <dgm:cxn modelId="{7FBA400A-1E0F-41E4-A5F7-0BAE7590323F}" type="presParOf" srcId="{113E5893-C72D-4911-8B9D-38112790222E}" destId="{595A561B-C3E3-4126-9787-32D71D28572E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29A609-704C-4F2C-A908-33697A30A693}" type="doc">
      <dgm:prSet loTypeId="urn:microsoft.com/office/officeart/2005/8/layout/hList3" loCatId="list" qsTypeId="urn:microsoft.com/office/officeart/2005/8/quickstyle/simple1#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C401AD-374C-4B7F-BC6B-1444B4963C3E}">
      <dgm:prSet phldrT="[Text]"/>
      <dgm:spPr/>
      <dgm:t>
        <a:bodyPr/>
        <a:lstStyle/>
        <a:p>
          <a:r>
            <a:rPr lang="sr-Latn-CS" b="1" dirty="0" smtClean="0"/>
            <a:t>Uslovi za podnošenje Pojedinačne poreske prijave u skladu sa ZPPPA</a:t>
          </a:r>
          <a:endParaRPr lang="en-US" dirty="0"/>
        </a:p>
      </dgm:t>
    </dgm:pt>
    <dgm:pt modelId="{3D47CA4A-7698-492D-A39A-A705F5B021A2}" type="parTrans" cxnId="{4DB7FB4D-F171-49DB-8ADB-F6432576D06D}">
      <dgm:prSet/>
      <dgm:spPr/>
      <dgm:t>
        <a:bodyPr/>
        <a:lstStyle/>
        <a:p>
          <a:endParaRPr lang="en-US"/>
        </a:p>
      </dgm:t>
    </dgm:pt>
    <dgm:pt modelId="{6249B00C-51A3-4F97-94AB-77F15223E3F1}" type="sibTrans" cxnId="{4DB7FB4D-F171-49DB-8ADB-F6432576D06D}">
      <dgm:prSet/>
      <dgm:spPr/>
      <dgm:t>
        <a:bodyPr/>
        <a:lstStyle/>
        <a:p>
          <a:endParaRPr lang="en-US"/>
        </a:p>
      </dgm:t>
    </dgm:pt>
    <dgm:pt modelId="{3825A88D-3F15-4FF6-A0C1-B52755F05470}">
      <dgm:prSet/>
      <dgm:spPr/>
      <dgm:t>
        <a:bodyPr/>
        <a:lstStyle/>
        <a:p>
          <a:endParaRPr lang="en-US"/>
        </a:p>
      </dgm:t>
    </dgm:pt>
    <dgm:pt modelId="{13263E8C-64E5-4B35-A3DA-217682982EBE}" type="parTrans" cxnId="{AC0EB2CD-45C1-44D0-99A9-644CC23DE61C}">
      <dgm:prSet/>
      <dgm:spPr/>
      <dgm:t>
        <a:bodyPr/>
        <a:lstStyle/>
        <a:p>
          <a:endParaRPr lang="en-US"/>
        </a:p>
      </dgm:t>
    </dgm:pt>
    <dgm:pt modelId="{52CA42E3-7D9F-4374-B247-59FFD52F35C9}" type="sibTrans" cxnId="{AC0EB2CD-45C1-44D0-99A9-644CC23DE61C}">
      <dgm:prSet/>
      <dgm:spPr/>
      <dgm:t>
        <a:bodyPr/>
        <a:lstStyle/>
        <a:p>
          <a:endParaRPr lang="en-US"/>
        </a:p>
      </dgm:t>
    </dgm:pt>
    <dgm:pt modelId="{1F7FB026-8CC6-4317-9679-8634C8AA6355}">
      <dgm:prSet/>
      <dgm:spPr/>
      <dgm:t>
        <a:bodyPr/>
        <a:lstStyle/>
        <a:p>
          <a:r>
            <a:rPr lang="ru-RU" smtClean="0"/>
            <a:t>Pojedinačnu poresku prijavu može da podnese poreski obveznik, poreski platac, poreski punomoćnik ili drugo lice koje je poreski obveznik, odnosno poreski platac ovlastio za podnošenje poreske prijave, zakonski zastupnik i zastupnik po službenoj dužnosti.</a:t>
          </a:r>
          <a:endParaRPr lang="en-US" dirty="0" smtClean="0"/>
        </a:p>
      </dgm:t>
    </dgm:pt>
    <dgm:pt modelId="{1B5FF21C-6160-47C8-A3F3-ACEB56563B40}" type="parTrans" cxnId="{F6C03E37-4C88-46E1-8690-3942219070BE}">
      <dgm:prSet/>
      <dgm:spPr/>
      <dgm:t>
        <a:bodyPr/>
        <a:lstStyle/>
        <a:p>
          <a:endParaRPr lang="en-US"/>
        </a:p>
      </dgm:t>
    </dgm:pt>
    <dgm:pt modelId="{6F2E950D-DBDA-43BD-AC73-CC4D845F60E5}" type="sibTrans" cxnId="{F6C03E37-4C88-46E1-8690-3942219070BE}">
      <dgm:prSet/>
      <dgm:spPr/>
      <dgm:t>
        <a:bodyPr/>
        <a:lstStyle/>
        <a:p>
          <a:endParaRPr lang="en-US"/>
        </a:p>
      </dgm:t>
    </dgm:pt>
    <dgm:pt modelId="{63B20C4A-A386-4B3A-943F-87ADC5F085C1}">
      <dgm:prSet/>
      <dgm:spPr/>
      <dgm:t>
        <a:bodyPr/>
        <a:lstStyle/>
        <a:p>
          <a:r>
            <a:rPr lang="ru-RU" smtClean="0"/>
            <a:t>Podnosilac poreske prijave dužan je da elektronski potpiše pojedinačnu poresku prijavu u skladu za zakonom kojim se uređuje elektronski potpis</a:t>
          </a:r>
          <a:r>
            <a:rPr lang="sr-Latn-CS" smtClean="0"/>
            <a:t> i da budu podaci formatirani u XML šemi ili će je uneti direktno korišćenjem  E-servisa i portala PU</a:t>
          </a:r>
          <a:r>
            <a:rPr lang="ru-RU" smtClean="0"/>
            <a:t>.</a:t>
          </a:r>
          <a:endParaRPr lang="en-US" dirty="0" smtClean="0"/>
        </a:p>
      </dgm:t>
    </dgm:pt>
    <dgm:pt modelId="{2EA2B4CC-68B0-4258-A2CA-F51D3D814C27}" type="parTrans" cxnId="{DC9B6221-43A8-47DB-8DD7-2E42FE97D58A}">
      <dgm:prSet/>
      <dgm:spPr/>
      <dgm:t>
        <a:bodyPr/>
        <a:lstStyle/>
        <a:p>
          <a:endParaRPr lang="en-US"/>
        </a:p>
      </dgm:t>
    </dgm:pt>
    <dgm:pt modelId="{976F1C68-4CBB-4836-8EE4-8CDD0C1863AA}" type="sibTrans" cxnId="{DC9B6221-43A8-47DB-8DD7-2E42FE97D58A}">
      <dgm:prSet/>
      <dgm:spPr/>
      <dgm:t>
        <a:bodyPr/>
        <a:lstStyle/>
        <a:p>
          <a:endParaRPr lang="en-US"/>
        </a:p>
      </dgm:t>
    </dgm:pt>
    <dgm:pt modelId="{AAD9C125-DB5A-4472-ABD3-1A6410A960E5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Pojedinačna poreska prijava</a:t>
          </a:r>
          <a:r>
            <a:rPr lang="sr-Latn-CS" b="1" dirty="0" smtClean="0">
              <a:solidFill>
                <a:schemeClr val="bg1"/>
              </a:solidFill>
            </a:rPr>
            <a:t>, obrazas PPP PD,</a:t>
          </a:r>
          <a:r>
            <a:rPr lang="ru-RU" b="1" dirty="0" smtClean="0">
              <a:solidFill>
                <a:schemeClr val="bg1"/>
              </a:solidFill>
            </a:rPr>
            <a:t> smatra se podnetom kada Poreska uprava potvrdi formalnu ispravnost i matematičku tačnost iskazanih podataka, dodeli broj prijave, broj odobrenja </a:t>
          </a:r>
          <a:r>
            <a:rPr lang="sr-Cyrl-CS" b="1" dirty="0" smtClean="0">
              <a:solidFill>
                <a:schemeClr val="bg1"/>
              </a:solidFill>
            </a:rPr>
            <a:t>(BOP) </a:t>
          </a:r>
          <a:r>
            <a:rPr lang="ru-RU" b="1" dirty="0" smtClean="0">
              <a:solidFill>
                <a:schemeClr val="bg1"/>
              </a:solidFill>
            </a:rPr>
            <a:t>za plaćanje ukupnog iznosa obaveze po tom osnovu i u elektronskom obliku </a:t>
          </a:r>
          <a:r>
            <a:rPr lang="sr-Cyrl-CS" b="1" dirty="0" smtClean="0">
              <a:solidFill>
                <a:schemeClr val="bg1"/>
              </a:solidFill>
            </a:rPr>
            <a:t>i </a:t>
          </a:r>
          <a:r>
            <a:rPr lang="ru-RU" b="1" dirty="0" smtClean="0">
              <a:solidFill>
                <a:schemeClr val="bg1"/>
              </a:solidFill>
            </a:rPr>
            <a:t>o tome dostavi obaveštenje podnosiocu poreske prijave.</a:t>
          </a:r>
          <a:endParaRPr lang="en-US" b="1" dirty="0" smtClean="0">
            <a:solidFill>
              <a:schemeClr val="bg1"/>
            </a:solidFill>
          </a:endParaRPr>
        </a:p>
      </dgm:t>
    </dgm:pt>
    <dgm:pt modelId="{A6EBEA7F-ACC8-4D55-82D5-F0FA296D9A78}" type="parTrans" cxnId="{E2F74E24-7F88-4F6B-A904-13D7B8DE8083}">
      <dgm:prSet/>
      <dgm:spPr/>
      <dgm:t>
        <a:bodyPr/>
        <a:lstStyle/>
        <a:p>
          <a:endParaRPr lang="en-US"/>
        </a:p>
      </dgm:t>
    </dgm:pt>
    <dgm:pt modelId="{29295B94-FE54-4CA5-853B-50BB61B4D2D1}" type="sibTrans" cxnId="{E2F74E24-7F88-4F6B-A904-13D7B8DE8083}">
      <dgm:prSet/>
      <dgm:spPr/>
      <dgm:t>
        <a:bodyPr/>
        <a:lstStyle/>
        <a:p>
          <a:endParaRPr lang="en-US"/>
        </a:p>
      </dgm:t>
    </dgm:pt>
    <dgm:pt modelId="{B89286FE-4012-42DB-B558-2BD506DD8E2D}" type="pres">
      <dgm:prSet presAssocID="{9529A609-704C-4F2C-A908-33697A30A6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8A2C3-6347-479F-B8D2-435F364A378C}" type="pres">
      <dgm:prSet presAssocID="{DCC401AD-374C-4B7F-BC6B-1444B4963C3E}" presName="roof" presStyleLbl="dkBgShp" presStyleIdx="0" presStyleCnt="2"/>
      <dgm:spPr/>
      <dgm:t>
        <a:bodyPr/>
        <a:lstStyle/>
        <a:p>
          <a:endParaRPr lang="en-US"/>
        </a:p>
      </dgm:t>
    </dgm:pt>
    <dgm:pt modelId="{CC5D5DC1-227C-48C3-8091-31714C3DDC78}" type="pres">
      <dgm:prSet presAssocID="{DCC401AD-374C-4B7F-BC6B-1444B4963C3E}" presName="pillars" presStyleCnt="0"/>
      <dgm:spPr/>
    </dgm:pt>
    <dgm:pt modelId="{7EC7D85F-2BF2-4F33-9B00-396374424BE8}" type="pres">
      <dgm:prSet presAssocID="{DCC401AD-374C-4B7F-BC6B-1444B4963C3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F4B38-0EE4-4E75-9E81-65013EB5A3AB}" type="pres">
      <dgm:prSet presAssocID="{63B20C4A-A386-4B3A-943F-87ADC5F085C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67F84-6A2C-4645-8DDD-AAAE2E683C60}" type="pres">
      <dgm:prSet presAssocID="{AAD9C125-DB5A-4472-ABD3-1A6410A960E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A992B-2727-49CF-ADA8-E1774825E126}" type="pres">
      <dgm:prSet presAssocID="{DCC401AD-374C-4B7F-BC6B-1444B4963C3E}" presName="base" presStyleLbl="dkBgShp" presStyleIdx="1" presStyleCnt="2"/>
      <dgm:spPr/>
    </dgm:pt>
  </dgm:ptLst>
  <dgm:cxnLst>
    <dgm:cxn modelId="{AC0EB2CD-45C1-44D0-99A9-644CC23DE61C}" srcId="{9529A609-704C-4F2C-A908-33697A30A693}" destId="{3825A88D-3F15-4FF6-A0C1-B52755F05470}" srcOrd="1" destOrd="0" parTransId="{13263E8C-64E5-4B35-A3DA-217682982EBE}" sibTransId="{52CA42E3-7D9F-4374-B247-59FFD52F35C9}"/>
    <dgm:cxn modelId="{4DB7FB4D-F171-49DB-8ADB-F6432576D06D}" srcId="{9529A609-704C-4F2C-A908-33697A30A693}" destId="{DCC401AD-374C-4B7F-BC6B-1444B4963C3E}" srcOrd="0" destOrd="0" parTransId="{3D47CA4A-7698-492D-A39A-A705F5B021A2}" sibTransId="{6249B00C-51A3-4F97-94AB-77F15223E3F1}"/>
    <dgm:cxn modelId="{F6C03E37-4C88-46E1-8690-3942219070BE}" srcId="{DCC401AD-374C-4B7F-BC6B-1444B4963C3E}" destId="{1F7FB026-8CC6-4317-9679-8634C8AA6355}" srcOrd="0" destOrd="0" parTransId="{1B5FF21C-6160-47C8-A3F3-ACEB56563B40}" sibTransId="{6F2E950D-DBDA-43BD-AC73-CC4D845F60E5}"/>
    <dgm:cxn modelId="{E83BDA5A-2D9D-470D-9B24-521D09B081CA}" type="presOf" srcId="{AAD9C125-DB5A-4472-ABD3-1A6410A960E5}" destId="{E9067F84-6A2C-4645-8DDD-AAAE2E683C60}" srcOrd="0" destOrd="0" presId="urn:microsoft.com/office/officeart/2005/8/layout/hList3"/>
    <dgm:cxn modelId="{CFD1F5E1-D64E-4ECF-A002-2BF45513E3E0}" type="presOf" srcId="{1F7FB026-8CC6-4317-9679-8634C8AA6355}" destId="{7EC7D85F-2BF2-4F33-9B00-396374424BE8}" srcOrd="0" destOrd="0" presId="urn:microsoft.com/office/officeart/2005/8/layout/hList3"/>
    <dgm:cxn modelId="{E75BB20C-EC5D-4E4C-90EF-1BEA9B4814A9}" type="presOf" srcId="{63B20C4A-A386-4B3A-943F-87ADC5F085C1}" destId="{CA3F4B38-0EE4-4E75-9E81-65013EB5A3AB}" srcOrd="0" destOrd="0" presId="urn:microsoft.com/office/officeart/2005/8/layout/hList3"/>
    <dgm:cxn modelId="{DC9B6221-43A8-47DB-8DD7-2E42FE97D58A}" srcId="{DCC401AD-374C-4B7F-BC6B-1444B4963C3E}" destId="{63B20C4A-A386-4B3A-943F-87ADC5F085C1}" srcOrd="1" destOrd="0" parTransId="{2EA2B4CC-68B0-4258-A2CA-F51D3D814C27}" sibTransId="{976F1C68-4CBB-4836-8EE4-8CDD0C1863AA}"/>
    <dgm:cxn modelId="{E2F74E24-7F88-4F6B-A904-13D7B8DE8083}" srcId="{DCC401AD-374C-4B7F-BC6B-1444B4963C3E}" destId="{AAD9C125-DB5A-4472-ABD3-1A6410A960E5}" srcOrd="2" destOrd="0" parTransId="{A6EBEA7F-ACC8-4D55-82D5-F0FA296D9A78}" sibTransId="{29295B94-FE54-4CA5-853B-50BB61B4D2D1}"/>
    <dgm:cxn modelId="{9FA9CD88-A2DD-4BFC-9283-6AC71E6D02E0}" type="presOf" srcId="{9529A609-704C-4F2C-A908-33697A30A693}" destId="{B89286FE-4012-42DB-B558-2BD506DD8E2D}" srcOrd="0" destOrd="0" presId="urn:microsoft.com/office/officeart/2005/8/layout/hList3"/>
    <dgm:cxn modelId="{05ECC75C-E4DC-4239-B076-ED190472521B}" type="presOf" srcId="{DCC401AD-374C-4B7F-BC6B-1444B4963C3E}" destId="{8318A2C3-6347-479F-B8D2-435F364A378C}" srcOrd="0" destOrd="0" presId="urn:microsoft.com/office/officeart/2005/8/layout/hList3"/>
    <dgm:cxn modelId="{930563B8-6434-42C8-A031-C9CDA9BBBCD2}" type="presParOf" srcId="{B89286FE-4012-42DB-B558-2BD506DD8E2D}" destId="{8318A2C3-6347-479F-B8D2-435F364A378C}" srcOrd="0" destOrd="0" presId="urn:microsoft.com/office/officeart/2005/8/layout/hList3"/>
    <dgm:cxn modelId="{FF745B1E-7117-4D7D-91B3-96C80D0378B4}" type="presParOf" srcId="{B89286FE-4012-42DB-B558-2BD506DD8E2D}" destId="{CC5D5DC1-227C-48C3-8091-31714C3DDC78}" srcOrd="1" destOrd="0" presId="urn:microsoft.com/office/officeart/2005/8/layout/hList3"/>
    <dgm:cxn modelId="{5FA502D2-0F3D-45A2-B9F2-23529EFC88CC}" type="presParOf" srcId="{CC5D5DC1-227C-48C3-8091-31714C3DDC78}" destId="{7EC7D85F-2BF2-4F33-9B00-396374424BE8}" srcOrd="0" destOrd="0" presId="urn:microsoft.com/office/officeart/2005/8/layout/hList3"/>
    <dgm:cxn modelId="{C1629FBE-4453-4DAA-B7C8-CD52D239965E}" type="presParOf" srcId="{CC5D5DC1-227C-48C3-8091-31714C3DDC78}" destId="{CA3F4B38-0EE4-4E75-9E81-65013EB5A3AB}" srcOrd="1" destOrd="0" presId="urn:microsoft.com/office/officeart/2005/8/layout/hList3"/>
    <dgm:cxn modelId="{895C0F1C-D53B-4695-883A-F1F273D406AD}" type="presParOf" srcId="{CC5D5DC1-227C-48C3-8091-31714C3DDC78}" destId="{E9067F84-6A2C-4645-8DDD-AAAE2E683C60}" srcOrd="2" destOrd="0" presId="urn:microsoft.com/office/officeart/2005/8/layout/hList3"/>
    <dgm:cxn modelId="{D08CD4DE-8075-480B-A1EF-E4996637ABE3}" type="presParOf" srcId="{B89286FE-4012-42DB-B558-2BD506DD8E2D}" destId="{97AA992B-2727-49CF-ADA8-E1774825E12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084C8B-49F0-4DCB-B964-18A1C68C3F23}" type="doc">
      <dgm:prSet loTypeId="urn:microsoft.com/office/officeart/2005/8/layout/hProcess3" loCatId="process" qsTypeId="urn:microsoft.com/office/officeart/2005/8/quickstyle/simple1#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54B1E1-61D7-4B70-935C-FAD5ECDEB394}">
      <dgm:prSet phldrT="[Text]" custT="1"/>
      <dgm:spPr/>
      <dgm:t>
        <a:bodyPr/>
        <a:lstStyle/>
        <a:p>
          <a:endParaRPr lang="en-US" sz="2000" dirty="0"/>
        </a:p>
      </dgm:t>
    </dgm:pt>
    <dgm:pt modelId="{3874DE46-8AD5-45FE-AA06-1D3EE034959D}" type="parTrans" cxnId="{051390EC-CD63-423D-99D7-62F45C0B4013}">
      <dgm:prSet/>
      <dgm:spPr/>
      <dgm:t>
        <a:bodyPr/>
        <a:lstStyle/>
        <a:p>
          <a:endParaRPr lang="en-US"/>
        </a:p>
      </dgm:t>
    </dgm:pt>
    <dgm:pt modelId="{F31B5536-CA73-4C5E-A740-0422B5AFB357}" type="sibTrans" cxnId="{051390EC-CD63-423D-99D7-62F45C0B4013}">
      <dgm:prSet/>
      <dgm:spPr/>
      <dgm:t>
        <a:bodyPr/>
        <a:lstStyle/>
        <a:p>
          <a:endParaRPr lang="en-US"/>
        </a:p>
      </dgm:t>
    </dgm:pt>
    <dgm:pt modelId="{55A4F42D-FC83-4CD1-B9A5-B86102167B26}">
      <dgm:prSet custT="1"/>
      <dgm:spPr/>
      <dgm:t>
        <a:bodyPr/>
        <a:lstStyle/>
        <a:p>
          <a:pPr algn="l"/>
          <a:r>
            <a:rPr lang="ru-RU" sz="2000" b="1" smtClean="0">
              <a:solidFill>
                <a:srgbClr val="002060"/>
              </a:solidFill>
            </a:rPr>
            <a:t>Poreska </a:t>
          </a:r>
          <a:r>
            <a:rPr lang="ru-RU" sz="2000" b="1" dirty="0" smtClean="0">
              <a:solidFill>
                <a:srgbClr val="002060"/>
              </a:solidFill>
            </a:rPr>
            <a:t>uprava na osnovu podataka iz pojedinačne poreske prijave i broja odobrenja za plaćanje</a:t>
          </a:r>
          <a:r>
            <a:rPr lang="sr-Latn-CS" sz="2000" b="1" dirty="0" smtClean="0">
              <a:solidFill>
                <a:srgbClr val="002060"/>
              </a:solidFill>
            </a:rPr>
            <a:t>, </a:t>
          </a:r>
          <a:r>
            <a:rPr lang="ru-RU" sz="2000" b="1" dirty="0" smtClean="0">
              <a:solidFill>
                <a:srgbClr val="002060"/>
              </a:solidFill>
            </a:rPr>
            <a:t> po plaćanju obaveze po svakoj pojedinačnoj poreskoj prijavi raspoređuje sredstva po teritorijama i uplatnim računima javnih prihoda i sastavlja rekapitulaciju, kao osnov za prenos sredstava sa jedinstvenog uplatnog računa na uplatne račune javnih prihoda.</a:t>
          </a:r>
          <a:endParaRPr lang="en-US" sz="2000" b="1" dirty="0"/>
        </a:p>
      </dgm:t>
    </dgm:pt>
    <dgm:pt modelId="{17F50700-67AB-4DAA-B65B-C1A8A148A3E0}" type="parTrans" cxnId="{A987300D-66B3-4B0C-91EA-242FAB73B83E}">
      <dgm:prSet/>
      <dgm:spPr/>
      <dgm:t>
        <a:bodyPr/>
        <a:lstStyle/>
        <a:p>
          <a:endParaRPr lang="en-US"/>
        </a:p>
      </dgm:t>
    </dgm:pt>
    <dgm:pt modelId="{27D48203-E271-44BF-8DD1-761CA799AE6A}" type="sibTrans" cxnId="{A987300D-66B3-4B0C-91EA-242FAB73B83E}">
      <dgm:prSet/>
      <dgm:spPr/>
      <dgm:t>
        <a:bodyPr/>
        <a:lstStyle/>
        <a:p>
          <a:endParaRPr lang="en-US"/>
        </a:p>
      </dgm:t>
    </dgm:pt>
    <dgm:pt modelId="{EDCEAA41-02FF-4AE8-BB6B-F311AFB65C65}">
      <dgm:prSet phldrT="[Text]" phldr="1"/>
      <dgm:spPr/>
      <dgm:t>
        <a:bodyPr/>
        <a:lstStyle/>
        <a:p>
          <a:endParaRPr lang="en-US"/>
        </a:p>
      </dgm:t>
    </dgm:pt>
    <dgm:pt modelId="{B815ED90-9025-4BE1-985C-F799932229B8}" type="sibTrans" cxnId="{96D82020-1D46-4EAC-8263-3F0A12232730}">
      <dgm:prSet/>
      <dgm:spPr/>
      <dgm:t>
        <a:bodyPr/>
        <a:lstStyle/>
        <a:p>
          <a:endParaRPr lang="en-US"/>
        </a:p>
      </dgm:t>
    </dgm:pt>
    <dgm:pt modelId="{8207A3B8-4714-44D1-87BE-CC59FA41201D}" type="parTrans" cxnId="{96D82020-1D46-4EAC-8263-3F0A12232730}">
      <dgm:prSet/>
      <dgm:spPr/>
      <dgm:t>
        <a:bodyPr/>
        <a:lstStyle/>
        <a:p>
          <a:endParaRPr lang="en-US"/>
        </a:p>
      </dgm:t>
    </dgm:pt>
    <dgm:pt modelId="{131304BB-D4AC-47CC-A2F2-D470C43937FC}" type="pres">
      <dgm:prSet presAssocID="{F7084C8B-49F0-4DCB-B964-18A1C68C3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D4FBFA-C200-4590-AE32-39D22D0482CA}" type="pres">
      <dgm:prSet presAssocID="{F7084C8B-49F0-4DCB-B964-18A1C68C3F23}" presName="dummy" presStyleCnt="0"/>
      <dgm:spPr/>
    </dgm:pt>
    <dgm:pt modelId="{7125D447-A88D-41C2-A7C4-33680153BA43}" type="pres">
      <dgm:prSet presAssocID="{F7084C8B-49F0-4DCB-B964-18A1C68C3F23}" presName="linH" presStyleCnt="0"/>
      <dgm:spPr/>
    </dgm:pt>
    <dgm:pt modelId="{0D4DC2CF-B1FF-4E64-8B22-A02C4E2BCD49}" type="pres">
      <dgm:prSet presAssocID="{F7084C8B-49F0-4DCB-B964-18A1C68C3F23}" presName="padding1" presStyleCnt="0"/>
      <dgm:spPr/>
    </dgm:pt>
    <dgm:pt modelId="{9AD45020-6DCD-47CE-91CA-D2FED114A509}" type="pres">
      <dgm:prSet presAssocID="{6354B1E1-61D7-4B70-935C-FAD5ECDEB394}" presName="linV" presStyleCnt="0"/>
      <dgm:spPr/>
    </dgm:pt>
    <dgm:pt modelId="{1FE786D3-A999-484E-BB23-3DA5BA944782}" type="pres">
      <dgm:prSet presAssocID="{6354B1E1-61D7-4B70-935C-FAD5ECDEB394}" presName="spVertical1" presStyleCnt="0"/>
      <dgm:spPr/>
    </dgm:pt>
    <dgm:pt modelId="{2F6BAF0C-0C56-4D4D-967A-0AD400BBA16B}" type="pres">
      <dgm:prSet presAssocID="{6354B1E1-61D7-4B70-935C-FAD5ECDEB394}" presName="parTx" presStyleLbl="revTx" presStyleIdx="0" presStyleCnt="3" custScaleX="800000" custScaleY="118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E13A1-007B-4588-AB1A-71AD49874D81}" type="pres">
      <dgm:prSet presAssocID="{6354B1E1-61D7-4B70-935C-FAD5ECDEB394}" presName="spVertical2" presStyleCnt="0"/>
      <dgm:spPr/>
    </dgm:pt>
    <dgm:pt modelId="{BEE9666D-D884-4CB0-A64D-763E2FB6CC01}" type="pres">
      <dgm:prSet presAssocID="{6354B1E1-61D7-4B70-935C-FAD5ECDEB394}" presName="spVertical3" presStyleCnt="0"/>
      <dgm:spPr/>
    </dgm:pt>
    <dgm:pt modelId="{6E095BC9-2D8A-4B94-8AEA-CB04AF7AF938}" type="pres">
      <dgm:prSet presAssocID="{F31B5536-CA73-4C5E-A740-0422B5AFB357}" presName="space" presStyleCnt="0"/>
      <dgm:spPr/>
    </dgm:pt>
    <dgm:pt modelId="{DE921919-ACBA-4839-9DAE-BC68A21587A8}" type="pres">
      <dgm:prSet presAssocID="{EDCEAA41-02FF-4AE8-BB6B-F311AFB65C65}" presName="linV" presStyleCnt="0"/>
      <dgm:spPr/>
    </dgm:pt>
    <dgm:pt modelId="{CB59F7FF-8D86-4CE0-8CAE-84F4884662F3}" type="pres">
      <dgm:prSet presAssocID="{EDCEAA41-02FF-4AE8-BB6B-F311AFB65C65}" presName="spVertical1" presStyleCnt="0"/>
      <dgm:spPr/>
    </dgm:pt>
    <dgm:pt modelId="{FC666C3A-565D-4ACA-9BCF-6A9611EB4533}" type="pres">
      <dgm:prSet presAssocID="{EDCEAA41-02FF-4AE8-BB6B-F311AFB65C65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1F0F4-1408-4543-BD96-C243912187C9}" type="pres">
      <dgm:prSet presAssocID="{EDCEAA41-02FF-4AE8-BB6B-F311AFB65C65}" presName="spVertical2" presStyleCnt="0"/>
      <dgm:spPr/>
    </dgm:pt>
    <dgm:pt modelId="{32A29927-9C75-4282-9C81-ED4663D99936}" type="pres">
      <dgm:prSet presAssocID="{EDCEAA41-02FF-4AE8-BB6B-F311AFB65C65}" presName="spVertical3" presStyleCnt="0"/>
      <dgm:spPr/>
    </dgm:pt>
    <dgm:pt modelId="{543705F7-719E-4037-A374-41B04D44B083}" type="pres">
      <dgm:prSet presAssocID="{B815ED90-9025-4BE1-985C-F799932229B8}" presName="space" presStyleCnt="0"/>
      <dgm:spPr/>
    </dgm:pt>
    <dgm:pt modelId="{0F44BE48-F040-4B74-B68D-CD6A1726CE70}" type="pres">
      <dgm:prSet presAssocID="{55A4F42D-FC83-4CD1-B9A5-B86102167B26}" presName="linV" presStyleCnt="0"/>
      <dgm:spPr/>
    </dgm:pt>
    <dgm:pt modelId="{54A8A214-A9B1-4A7D-B6CE-C85F90108B5B}" type="pres">
      <dgm:prSet presAssocID="{55A4F42D-FC83-4CD1-B9A5-B86102167B26}" presName="spVertical1" presStyleCnt="0"/>
      <dgm:spPr/>
    </dgm:pt>
    <dgm:pt modelId="{A5767F7B-9569-4689-8720-7BCC30025EB4}" type="pres">
      <dgm:prSet presAssocID="{55A4F42D-FC83-4CD1-B9A5-B86102167B26}" presName="parTx" presStyleLbl="revTx" presStyleIdx="2" presStyleCnt="3" custScaleX="2000000" custScaleY="248915" custLinFactX="-371443" custLinFactNeighborX="-400000" custLinFactNeighborY="34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92647-B58E-4CA1-BC95-6616A024C193}" type="pres">
      <dgm:prSet presAssocID="{55A4F42D-FC83-4CD1-B9A5-B86102167B26}" presName="spVertical2" presStyleCnt="0"/>
      <dgm:spPr/>
    </dgm:pt>
    <dgm:pt modelId="{3F604A5E-5C63-4FC5-83BF-A6E37274F221}" type="pres">
      <dgm:prSet presAssocID="{55A4F42D-FC83-4CD1-B9A5-B86102167B26}" presName="spVertical3" presStyleCnt="0"/>
      <dgm:spPr/>
    </dgm:pt>
    <dgm:pt modelId="{EA7E1D5A-07A3-42C4-A1B8-8DAE88F07A7E}" type="pres">
      <dgm:prSet presAssocID="{F7084C8B-49F0-4DCB-B964-18A1C68C3F23}" presName="padding2" presStyleCnt="0"/>
      <dgm:spPr/>
    </dgm:pt>
    <dgm:pt modelId="{5120FF26-B22D-4212-8D9A-04E4CCEB589A}" type="pres">
      <dgm:prSet presAssocID="{F7084C8B-49F0-4DCB-B964-18A1C68C3F23}" presName="negArrow" presStyleCnt="0"/>
      <dgm:spPr/>
    </dgm:pt>
    <dgm:pt modelId="{44BD2B85-6884-44A3-83B0-C4E81496DBE8}" type="pres">
      <dgm:prSet presAssocID="{F7084C8B-49F0-4DCB-B964-18A1C68C3F23}" presName="backgroundArrow" presStyleLbl="node1" presStyleIdx="0" presStyleCnt="1" custScaleY="252634" custLinFactNeighborX="2685"/>
      <dgm:spPr/>
    </dgm:pt>
  </dgm:ptLst>
  <dgm:cxnLst>
    <dgm:cxn modelId="{96D82020-1D46-4EAC-8263-3F0A12232730}" srcId="{F7084C8B-49F0-4DCB-B964-18A1C68C3F23}" destId="{EDCEAA41-02FF-4AE8-BB6B-F311AFB65C65}" srcOrd="1" destOrd="0" parTransId="{8207A3B8-4714-44D1-87BE-CC59FA41201D}" sibTransId="{B815ED90-9025-4BE1-985C-F799932229B8}"/>
    <dgm:cxn modelId="{051390EC-CD63-423D-99D7-62F45C0B4013}" srcId="{F7084C8B-49F0-4DCB-B964-18A1C68C3F23}" destId="{6354B1E1-61D7-4B70-935C-FAD5ECDEB394}" srcOrd="0" destOrd="0" parTransId="{3874DE46-8AD5-45FE-AA06-1D3EE034959D}" sibTransId="{F31B5536-CA73-4C5E-A740-0422B5AFB357}"/>
    <dgm:cxn modelId="{A82DC66C-E076-45F0-B693-FC4F6092685B}" type="presOf" srcId="{55A4F42D-FC83-4CD1-B9A5-B86102167B26}" destId="{A5767F7B-9569-4689-8720-7BCC30025EB4}" srcOrd="0" destOrd="0" presId="urn:microsoft.com/office/officeart/2005/8/layout/hProcess3"/>
    <dgm:cxn modelId="{9D9B55EF-BD2E-4648-A018-BD711236426F}" type="presOf" srcId="{F7084C8B-49F0-4DCB-B964-18A1C68C3F23}" destId="{131304BB-D4AC-47CC-A2F2-D470C43937FC}" srcOrd="0" destOrd="0" presId="urn:microsoft.com/office/officeart/2005/8/layout/hProcess3"/>
    <dgm:cxn modelId="{F47E6152-0B05-40FD-A6D1-3B6164097F49}" type="presOf" srcId="{EDCEAA41-02FF-4AE8-BB6B-F311AFB65C65}" destId="{FC666C3A-565D-4ACA-9BCF-6A9611EB4533}" srcOrd="0" destOrd="0" presId="urn:microsoft.com/office/officeart/2005/8/layout/hProcess3"/>
    <dgm:cxn modelId="{19E63F93-EA14-4288-9198-C677FDF252D0}" type="presOf" srcId="{6354B1E1-61D7-4B70-935C-FAD5ECDEB394}" destId="{2F6BAF0C-0C56-4D4D-967A-0AD400BBA16B}" srcOrd="0" destOrd="0" presId="urn:microsoft.com/office/officeart/2005/8/layout/hProcess3"/>
    <dgm:cxn modelId="{A987300D-66B3-4B0C-91EA-242FAB73B83E}" srcId="{F7084C8B-49F0-4DCB-B964-18A1C68C3F23}" destId="{55A4F42D-FC83-4CD1-B9A5-B86102167B26}" srcOrd="2" destOrd="0" parTransId="{17F50700-67AB-4DAA-B65B-C1A8A148A3E0}" sibTransId="{27D48203-E271-44BF-8DD1-761CA799AE6A}"/>
    <dgm:cxn modelId="{73C33AF1-4C9F-4233-85B8-3BB51EA36C42}" type="presParOf" srcId="{131304BB-D4AC-47CC-A2F2-D470C43937FC}" destId="{E1D4FBFA-C200-4590-AE32-39D22D0482CA}" srcOrd="0" destOrd="0" presId="urn:microsoft.com/office/officeart/2005/8/layout/hProcess3"/>
    <dgm:cxn modelId="{B936A55D-BF82-4143-B2BC-3414650B0EBB}" type="presParOf" srcId="{131304BB-D4AC-47CC-A2F2-D470C43937FC}" destId="{7125D447-A88D-41C2-A7C4-33680153BA43}" srcOrd="1" destOrd="0" presId="urn:microsoft.com/office/officeart/2005/8/layout/hProcess3"/>
    <dgm:cxn modelId="{BAADD119-08C0-42E5-825A-F57D68873E6B}" type="presParOf" srcId="{7125D447-A88D-41C2-A7C4-33680153BA43}" destId="{0D4DC2CF-B1FF-4E64-8B22-A02C4E2BCD49}" srcOrd="0" destOrd="0" presId="urn:microsoft.com/office/officeart/2005/8/layout/hProcess3"/>
    <dgm:cxn modelId="{2BEF6304-1796-47A1-82AE-5C1E971D8DD0}" type="presParOf" srcId="{7125D447-A88D-41C2-A7C4-33680153BA43}" destId="{9AD45020-6DCD-47CE-91CA-D2FED114A509}" srcOrd="1" destOrd="0" presId="urn:microsoft.com/office/officeart/2005/8/layout/hProcess3"/>
    <dgm:cxn modelId="{95B12270-62F3-4812-8239-6B40BCD486B9}" type="presParOf" srcId="{9AD45020-6DCD-47CE-91CA-D2FED114A509}" destId="{1FE786D3-A999-484E-BB23-3DA5BA944782}" srcOrd="0" destOrd="0" presId="urn:microsoft.com/office/officeart/2005/8/layout/hProcess3"/>
    <dgm:cxn modelId="{5DB3D74E-7858-4332-AFB7-672F78490A13}" type="presParOf" srcId="{9AD45020-6DCD-47CE-91CA-D2FED114A509}" destId="{2F6BAF0C-0C56-4D4D-967A-0AD400BBA16B}" srcOrd="1" destOrd="0" presId="urn:microsoft.com/office/officeart/2005/8/layout/hProcess3"/>
    <dgm:cxn modelId="{AB372D91-CAE0-4090-A3E5-95BF498E443D}" type="presParOf" srcId="{9AD45020-6DCD-47CE-91CA-D2FED114A509}" destId="{A1FE13A1-007B-4588-AB1A-71AD49874D81}" srcOrd="2" destOrd="0" presId="urn:microsoft.com/office/officeart/2005/8/layout/hProcess3"/>
    <dgm:cxn modelId="{3AF5E6EF-2AFC-4365-9573-9CBAFC307003}" type="presParOf" srcId="{9AD45020-6DCD-47CE-91CA-D2FED114A509}" destId="{BEE9666D-D884-4CB0-A64D-763E2FB6CC01}" srcOrd="3" destOrd="0" presId="urn:microsoft.com/office/officeart/2005/8/layout/hProcess3"/>
    <dgm:cxn modelId="{B9E97BE2-76A1-4737-9887-2B0D8F6D5F91}" type="presParOf" srcId="{7125D447-A88D-41C2-A7C4-33680153BA43}" destId="{6E095BC9-2D8A-4B94-8AEA-CB04AF7AF938}" srcOrd="2" destOrd="0" presId="urn:microsoft.com/office/officeart/2005/8/layout/hProcess3"/>
    <dgm:cxn modelId="{01C1AEE2-23EF-435E-8BE3-EE8E8C1F325F}" type="presParOf" srcId="{7125D447-A88D-41C2-A7C4-33680153BA43}" destId="{DE921919-ACBA-4839-9DAE-BC68A21587A8}" srcOrd="3" destOrd="0" presId="urn:microsoft.com/office/officeart/2005/8/layout/hProcess3"/>
    <dgm:cxn modelId="{9EA44C11-E44F-483E-BC5F-B5687162D886}" type="presParOf" srcId="{DE921919-ACBA-4839-9DAE-BC68A21587A8}" destId="{CB59F7FF-8D86-4CE0-8CAE-84F4884662F3}" srcOrd="0" destOrd="0" presId="urn:microsoft.com/office/officeart/2005/8/layout/hProcess3"/>
    <dgm:cxn modelId="{64173EAD-A08E-4D27-8BB1-8318B0256FBF}" type="presParOf" srcId="{DE921919-ACBA-4839-9DAE-BC68A21587A8}" destId="{FC666C3A-565D-4ACA-9BCF-6A9611EB4533}" srcOrd="1" destOrd="0" presId="urn:microsoft.com/office/officeart/2005/8/layout/hProcess3"/>
    <dgm:cxn modelId="{02382285-CAFB-470C-A5CD-A1DC03D0823E}" type="presParOf" srcId="{DE921919-ACBA-4839-9DAE-BC68A21587A8}" destId="{5C41F0F4-1408-4543-BD96-C243912187C9}" srcOrd="2" destOrd="0" presId="urn:microsoft.com/office/officeart/2005/8/layout/hProcess3"/>
    <dgm:cxn modelId="{69647E26-6B8B-4365-AF50-6DD89A2A4CDF}" type="presParOf" srcId="{DE921919-ACBA-4839-9DAE-BC68A21587A8}" destId="{32A29927-9C75-4282-9C81-ED4663D99936}" srcOrd="3" destOrd="0" presId="urn:microsoft.com/office/officeart/2005/8/layout/hProcess3"/>
    <dgm:cxn modelId="{2A66F6D4-9C8D-4148-A5FE-C7B781EEF4CD}" type="presParOf" srcId="{7125D447-A88D-41C2-A7C4-33680153BA43}" destId="{543705F7-719E-4037-A374-41B04D44B083}" srcOrd="4" destOrd="0" presId="urn:microsoft.com/office/officeart/2005/8/layout/hProcess3"/>
    <dgm:cxn modelId="{F4663ED1-89DF-4932-BB8C-18D47427195F}" type="presParOf" srcId="{7125D447-A88D-41C2-A7C4-33680153BA43}" destId="{0F44BE48-F040-4B74-B68D-CD6A1726CE70}" srcOrd="5" destOrd="0" presId="urn:microsoft.com/office/officeart/2005/8/layout/hProcess3"/>
    <dgm:cxn modelId="{85D189E0-9C19-4223-AF81-8410E9B3A160}" type="presParOf" srcId="{0F44BE48-F040-4B74-B68D-CD6A1726CE70}" destId="{54A8A214-A9B1-4A7D-B6CE-C85F90108B5B}" srcOrd="0" destOrd="0" presId="urn:microsoft.com/office/officeart/2005/8/layout/hProcess3"/>
    <dgm:cxn modelId="{8AC65A98-2EEC-4930-AB2C-EA993A05DCC8}" type="presParOf" srcId="{0F44BE48-F040-4B74-B68D-CD6A1726CE70}" destId="{A5767F7B-9569-4689-8720-7BCC30025EB4}" srcOrd="1" destOrd="0" presId="urn:microsoft.com/office/officeart/2005/8/layout/hProcess3"/>
    <dgm:cxn modelId="{4646E66C-D7FF-47E1-A87F-5356760DFC0C}" type="presParOf" srcId="{0F44BE48-F040-4B74-B68D-CD6A1726CE70}" destId="{3B292647-B58E-4CA1-BC95-6616A024C193}" srcOrd="2" destOrd="0" presId="urn:microsoft.com/office/officeart/2005/8/layout/hProcess3"/>
    <dgm:cxn modelId="{7A1910E3-7D5D-4053-92E8-0319BF61FA98}" type="presParOf" srcId="{0F44BE48-F040-4B74-B68D-CD6A1726CE70}" destId="{3F604A5E-5C63-4FC5-83BF-A6E37274F221}" srcOrd="3" destOrd="0" presId="urn:microsoft.com/office/officeart/2005/8/layout/hProcess3"/>
    <dgm:cxn modelId="{0C5C342D-3904-4C28-B09C-AE0B651E6970}" type="presParOf" srcId="{7125D447-A88D-41C2-A7C4-33680153BA43}" destId="{EA7E1D5A-07A3-42C4-A1B8-8DAE88F07A7E}" srcOrd="6" destOrd="0" presId="urn:microsoft.com/office/officeart/2005/8/layout/hProcess3"/>
    <dgm:cxn modelId="{E076DA1E-7B1C-49D5-85DF-B0DA4B6D032A}" type="presParOf" srcId="{7125D447-A88D-41C2-A7C4-33680153BA43}" destId="{5120FF26-B22D-4212-8D9A-04E4CCEB589A}" srcOrd="7" destOrd="0" presId="urn:microsoft.com/office/officeart/2005/8/layout/hProcess3"/>
    <dgm:cxn modelId="{F258886B-3B38-4B5C-B1D1-199CB9E55AA7}" type="presParOf" srcId="{7125D447-A88D-41C2-A7C4-33680153BA43}" destId="{44BD2B85-6884-44A3-83B0-C4E81496DBE8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ED90DB-DB58-4331-9D39-C614711D10F7}" type="doc">
      <dgm:prSet loTypeId="urn:microsoft.com/office/officeart/2005/8/layout/chevron2" loCatId="list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7416D1-44AE-4F8C-AAF8-0B0926C44B0C}">
      <dgm:prSet phldrT="[Text]" phldr="1"/>
      <dgm:spPr/>
      <dgm:t>
        <a:bodyPr/>
        <a:lstStyle/>
        <a:p>
          <a:endParaRPr lang="en-US"/>
        </a:p>
      </dgm:t>
    </dgm:pt>
    <dgm:pt modelId="{8967B557-50C3-4D7C-9D23-01D22B6462D9}" type="parTrans" cxnId="{6C98D199-5F80-4253-8A60-FD579B46E27E}">
      <dgm:prSet/>
      <dgm:spPr/>
      <dgm:t>
        <a:bodyPr/>
        <a:lstStyle/>
        <a:p>
          <a:endParaRPr lang="en-US"/>
        </a:p>
      </dgm:t>
    </dgm:pt>
    <dgm:pt modelId="{B792C39F-4A9F-4F6C-8654-038D244290D8}" type="sibTrans" cxnId="{6C98D199-5F80-4253-8A60-FD579B46E27E}">
      <dgm:prSet/>
      <dgm:spPr/>
      <dgm:t>
        <a:bodyPr/>
        <a:lstStyle/>
        <a:p>
          <a:endParaRPr lang="en-US"/>
        </a:p>
      </dgm:t>
    </dgm:pt>
    <dgm:pt modelId="{E99B007A-F1F8-466C-95A8-F861EEE2B959}">
      <dgm:prSet phldrT="[Text]" phldr="1"/>
      <dgm:spPr/>
      <dgm:t>
        <a:bodyPr/>
        <a:lstStyle/>
        <a:p>
          <a:endParaRPr lang="en-US" sz="1600"/>
        </a:p>
      </dgm:t>
    </dgm:pt>
    <dgm:pt modelId="{0FEE7F74-6599-4654-97C5-EE5383B70B8C}" type="parTrans" cxnId="{850DF419-1306-4BBF-961E-555B7A2DD45E}">
      <dgm:prSet/>
      <dgm:spPr/>
      <dgm:t>
        <a:bodyPr/>
        <a:lstStyle/>
        <a:p>
          <a:endParaRPr lang="en-US"/>
        </a:p>
      </dgm:t>
    </dgm:pt>
    <dgm:pt modelId="{51C5B9DF-A3DB-420E-B2C0-6DFECC3B3A4E}" type="sibTrans" cxnId="{850DF419-1306-4BBF-961E-555B7A2DD45E}">
      <dgm:prSet/>
      <dgm:spPr/>
      <dgm:t>
        <a:bodyPr/>
        <a:lstStyle/>
        <a:p>
          <a:endParaRPr lang="en-US"/>
        </a:p>
      </dgm:t>
    </dgm:pt>
    <dgm:pt modelId="{1547F290-8F38-43B5-988E-8E15232068DF}">
      <dgm:prSet phldrT="[Text]" phldr="1"/>
      <dgm:spPr/>
      <dgm:t>
        <a:bodyPr/>
        <a:lstStyle/>
        <a:p>
          <a:endParaRPr lang="en-US"/>
        </a:p>
      </dgm:t>
    </dgm:pt>
    <dgm:pt modelId="{F76F5124-84CC-4F87-903B-14F258E9002A}" type="parTrans" cxnId="{5AE4E20B-FB40-4789-B435-222BAC24CD3D}">
      <dgm:prSet/>
      <dgm:spPr/>
      <dgm:t>
        <a:bodyPr/>
        <a:lstStyle/>
        <a:p>
          <a:endParaRPr lang="en-US"/>
        </a:p>
      </dgm:t>
    </dgm:pt>
    <dgm:pt modelId="{3D1F3F60-4280-4F91-9972-A6012082ACB9}" type="sibTrans" cxnId="{5AE4E20B-FB40-4789-B435-222BAC24CD3D}">
      <dgm:prSet/>
      <dgm:spPr/>
      <dgm:t>
        <a:bodyPr/>
        <a:lstStyle/>
        <a:p>
          <a:endParaRPr lang="en-US"/>
        </a:p>
      </dgm:t>
    </dgm:pt>
    <dgm:pt modelId="{A0FB05C4-F229-4354-BEE8-F85C9216B5A0}">
      <dgm:prSet phldrT="[Text]" custT="1"/>
      <dgm:spPr/>
      <dgm:t>
        <a:bodyPr/>
        <a:lstStyle/>
        <a:p>
          <a:r>
            <a:rPr lang="sr-Latn-CS" sz="2000" b="1" dirty="0" smtClean="0">
              <a:solidFill>
                <a:srgbClr val="002060"/>
              </a:solidFill>
            </a:rPr>
            <a:t>Kod Poreske uprave, vrši se automatsko evidentiranje podnete PPP PD poreske prijave,  što znači nema mogućnosti za grešku u postupku automatskog knjiženja iskazane obaveze za javne prihode i nema mogućnosti greške kod unosa računa za uplatu,  jer se plaćanje vrši na jedan jedinstven račun, sa koga preuzeta sredstva Trezor raspoređuje primaocima prihoda</a:t>
          </a:r>
          <a:endParaRPr lang="en-US" sz="2000" b="1" dirty="0">
            <a:solidFill>
              <a:srgbClr val="002060"/>
            </a:solidFill>
          </a:endParaRPr>
        </a:p>
      </dgm:t>
    </dgm:pt>
    <dgm:pt modelId="{0242B630-D17C-469D-A823-00760B1C4DD2}" type="parTrans" cxnId="{7DBC7E94-C4B9-486A-BE16-4AC6D64A03D8}">
      <dgm:prSet/>
      <dgm:spPr/>
      <dgm:t>
        <a:bodyPr/>
        <a:lstStyle/>
        <a:p>
          <a:endParaRPr lang="en-US"/>
        </a:p>
      </dgm:t>
    </dgm:pt>
    <dgm:pt modelId="{0AF87B3F-C570-4F25-A17B-289E06D4AAF9}" type="sibTrans" cxnId="{7DBC7E94-C4B9-486A-BE16-4AC6D64A03D8}">
      <dgm:prSet/>
      <dgm:spPr/>
      <dgm:t>
        <a:bodyPr/>
        <a:lstStyle/>
        <a:p>
          <a:endParaRPr lang="en-US"/>
        </a:p>
      </dgm:t>
    </dgm:pt>
    <dgm:pt modelId="{7FF67E3A-550F-4F89-A06B-C1C924B47EE3}">
      <dgm:prSet phldrT="[Text]" phldr="1"/>
      <dgm:spPr/>
      <dgm:t>
        <a:bodyPr/>
        <a:lstStyle/>
        <a:p>
          <a:endParaRPr lang="en-US" sz="1600"/>
        </a:p>
      </dgm:t>
    </dgm:pt>
    <dgm:pt modelId="{CAB7B787-5C8B-4342-AECE-49A95A066E06}" type="parTrans" cxnId="{872BB231-077C-4873-A13A-579FDEBEBFA7}">
      <dgm:prSet/>
      <dgm:spPr/>
      <dgm:t>
        <a:bodyPr/>
        <a:lstStyle/>
        <a:p>
          <a:endParaRPr lang="en-US"/>
        </a:p>
      </dgm:t>
    </dgm:pt>
    <dgm:pt modelId="{374F0819-50C1-4096-BA47-28A5308BF053}" type="sibTrans" cxnId="{872BB231-077C-4873-A13A-579FDEBEBFA7}">
      <dgm:prSet/>
      <dgm:spPr/>
      <dgm:t>
        <a:bodyPr/>
        <a:lstStyle/>
        <a:p>
          <a:endParaRPr lang="en-US"/>
        </a:p>
      </dgm:t>
    </dgm:pt>
    <dgm:pt modelId="{E1F5F2B5-D3A4-4830-A68B-5E63E8450EC4}">
      <dgm:prSet phldrT="[Text]" phldr="1"/>
      <dgm:spPr/>
      <dgm:t>
        <a:bodyPr/>
        <a:lstStyle/>
        <a:p>
          <a:endParaRPr lang="en-US" dirty="0"/>
        </a:p>
      </dgm:t>
    </dgm:pt>
    <dgm:pt modelId="{FE0455BE-4D2B-414E-AC4B-4EF6F2B17BD4}" type="parTrans" cxnId="{636667F3-44DD-4C52-8DBA-29EE41066FDA}">
      <dgm:prSet/>
      <dgm:spPr/>
      <dgm:t>
        <a:bodyPr/>
        <a:lstStyle/>
        <a:p>
          <a:endParaRPr lang="en-US"/>
        </a:p>
      </dgm:t>
    </dgm:pt>
    <dgm:pt modelId="{03BA2175-EE92-4EE1-AA30-E4D6BAAD2BF4}" type="sibTrans" cxnId="{636667F3-44DD-4C52-8DBA-29EE41066FDA}">
      <dgm:prSet/>
      <dgm:spPr/>
      <dgm:t>
        <a:bodyPr/>
        <a:lstStyle/>
        <a:p>
          <a:endParaRPr lang="en-US"/>
        </a:p>
      </dgm:t>
    </dgm:pt>
    <dgm:pt modelId="{FBDDFEFF-531D-43D3-A86B-E677433EBBF0}">
      <dgm:prSet phldrT="[Text]" phldr="1"/>
      <dgm:spPr/>
      <dgm:t>
        <a:bodyPr/>
        <a:lstStyle/>
        <a:p>
          <a:endParaRPr lang="en-US" sz="1400" dirty="0"/>
        </a:p>
      </dgm:t>
    </dgm:pt>
    <dgm:pt modelId="{04A77E78-27EC-4618-BE50-44779E34B77A}" type="parTrans" cxnId="{56CF1141-65D4-4C38-9B6B-422F9A08DE4C}">
      <dgm:prSet/>
      <dgm:spPr/>
      <dgm:t>
        <a:bodyPr/>
        <a:lstStyle/>
        <a:p>
          <a:endParaRPr lang="en-US"/>
        </a:p>
      </dgm:t>
    </dgm:pt>
    <dgm:pt modelId="{5397DDF5-8871-4CC3-A40A-6381A01A4A53}" type="sibTrans" cxnId="{56CF1141-65D4-4C38-9B6B-422F9A08DE4C}">
      <dgm:prSet/>
      <dgm:spPr/>
      <dgm:t>
        <a:bodyPr/>
        <a:lstStyle/>
        <a:p>
          <a:endParaRPr lang="en-US"/>
        </a:p>
      </dgm:t>
    </dgm:pt>
    <dgm:pt modelId="{EA5FA909-A4BC-4ED8-BB7E-5FA7659658C0}">
      <dgm:prSet phldrT="[Text]" custT="1"/>
      <dgm:spPr/>
      <dgm:t>
        <a:bodyPr/>
        <a:lstStyle/>
        <a:p>
          <a:r>
            <a:rPr lang="sr-Latn-CS" sz="2000" b="1" dirty="0" smtClean="0">
              <a:solidFill>
                <a:srgbClr val="002060"/>
              </a:solidFill>
            </a:rPr>
            <a:t>Nepostojanjem greške u automatskom knjiženju obaveze na poreskom računu po PIBu obveznika,  poreski obveznici su  SMANJILI PODNOŠENJE  ZAHTEVA  PORESKOJ UPRAVI, ZA PREKNJIŽAVANJE POGREŠNIH KNJIŽENJA, POREZA I DOPRINOSA, po PIBu, na poreskom računu, u Poreskoj upravi</a:t>
          </a:r>
          <a:endParaRPr lang="en-US" sz="2000" b="1" dirty="0">
            <a:solidFill>
              <a:srgbClr val="002060"/>
            </a:solidFill>
          </a:endParaRPr>
        </a:p>
      </dgm:t>
    </dgm:pt>
    <dgm:pt modelId="{B0EF0848-7E8B-46F0-B9C9-45B5F6003004}" type="parTrans" cxnId="{0B3ACD47-4035-4F61-AE1D-79B09CC4304F}">
      <dgm:prSet/>
      <dgm:spPr/>
      <dgm:t>
        <a:bodyPr/>
        <a:lstStyle/>
        <a:p>
          <a:endParaRPr lang="en-US"/>
        </a:p>
      </dgm:t>
    </dgm:pt>
    <dgm:pt modelId="{A262F091-B400-482A-834D-6C86B4042174}" type="sibTrans" cxnId="{0B3ACD47-4035-4F61-AE1D-79B09CC4304F}">
      <dgm:prSet/>
      <dgm:spPr/>
      <dgm:t>
        <a:bodyPr/>
        <a:lstStyle/>
        <a:p>
          <a:endParaRPr lang="en-US"/>
        </a:p>
      </dgm:t>
    </dgm:pt>
    <dgm:pt modelId="{2EA6082B-3F17-4FDE-B095-74BC488B2B60}">
      <dgm:prSet phldrT="[Text]"/>
      <dgm:spPr/>
      <dgm:t>
        <a:bodyPr/>
        <a:lstStyle/>
        <a:p>
          <a:endParaRPr lang="en-US" sz="1400" b="1" dirty="0"/>
        </a:p>
      </dgm:t>
    </dgm:pt>
    <dgm:pt modelId="{53192902-C072-49E5-82C1-562614B66A55}" type="parTrans" cxnId="{52CD3F58-FC59-410E-93B2-52C1DAB0417C}">
      <dgm:prSet/>
      <dgm:spPr/>
      <dgm:t>
        <a:bodyPr/>
        <a:lstStyle/>
        <a:p>
          <a:endParaRPr lang="en-US"/>
        </a:p>
      </dgm:t>
    </dgm:pt>
    <dgm:pt modelId="{BE91FCFB-7945-4DFA-A3BF-314802D64AB2}" type="sibTrans" cxnId="{52CD3F58-FC59-410E-93B2-52C1DAB0417C}">
      <dgm:prSet/>
      <dgm:spPr/>
      <dgm:t>
        <a:bodyPr/>
        <a:lstStyle/>
        <a:p>
          <a:endParaRPr lang="en-US"/>
        </a:p>
      </dgm:t>
    </dgm:pt>
    <dgm:pt modelId="{DE59903B-52DF-4B63-836C-42F7F9563BAC}">
      <dgm:prSet phldrT="[Text]" custT="1"/>
      <dgm:spPr/>
      <dgm:t>
        <a:bodyPr/>
        <a:lstStyle/>
        <a:p>
          <a:endParaRPr lang="en-US" sz="2000" b="1" dirty="0"/>
        </a:p>
      </dgm:t>
    </dgm:pt>
    <dgm:pt modelId="{BD4FB3D5-AB41-4838-8327-59E4F891F6AC}" type="parTrans" cxnId="{6603FC84-9D23-4683-BB93-E3374D0CCAE4}">
      <dgm:prSet/>
      <dgm:spPr/>
      <dgm:t>
        <a:bodyPr/>
        <a:lstStyle/>
        <a:p>
          <a:endParaRPr lang="en-US"/>
        </a:p>
      </dgm:t>
    </dgm:pt>
    <dgm:pt modelId="{923DB3EF-D740-4E82-AF05-3EF81A5DD83F}" type="sibTrans" cxnId="{6603FC84-9D23-4683-BB93-E3374D0CCAE4}">
      <dgm:prSet/>
      <dgm:spPr/>
      <dgm:t>
        <a:bodyPr/>
        <a:lstStyle/>
        <a:p>
          <a:endParaRPr lang="en-US"/>
        </a:p>
      </dgm:t>
    </dgm:pt>
    <dgm:pt modelId="{C669836D-A431-48B4-BD15-FD6891BA9C10}">
      <dgm:prSet phldrT="[Text]" custT="1"/>
      <dgm:spPr/>
      <dgm:t>
        <a:bodyPr/>
        <a:lstStyle/>
        <a:p>
          <a:endParaRPr lang="en-US" sz="2000" b="1" dirty="0">
            <a:solidFill>
              <a:srgbClr val="002060"/>
            </a:solidFill>
          </a:endParaRPr>
        </a:p>
      </dgm:t>
    </dgm:pt>
    <dgm:pt modelId="{039BF083-AF21-4718-8DC3-AD4E3FA05ABA}" type="parTrans" cxnId="{AB31B66E-2669-43E7-97DD-39F9CBCEE5E3}">
      <dgm:prSet/>
      <dgm:spPr/>
      <dgm:t>
        <a:bodyPr/>
        <a:lstStyle/>
        <a:p>
          <a:endParaRPr lang="en-US"/>
        </a:p>
      </dgm:t>
    </dgm:pt>
    <dgm:pt modelId="{298DA2AC-D8FC-43BF-AA94-A51F5176ACBB}" type="sibTrans" cxnId="{AB31B66E-2669-43E7-97DD-39F9CBCEE5E3}">
      <dgm:prSet/>
      <dgm:spPr/>
      <dgm:t>
        <a:bodyPr/>
        <a:lstStyle/>
        <a:p>
          <a:endParaRPr lang="en-US"/>
        </a:p>
      </dgm:t>
    </dgm:pt>
    <dgm:pt modelId="{9E2FAB3C-D33F-4439-80EF-7BC8C214AEC9}">
      <dgm:prSet phldrT="[Text]" custT="1"/>
      <dgm:spPr/>
      <dgm:t>
        <a:bodyPr/>
        <a:lstStyle/>
        <a:p>
          <a:r>
            <a:rPr lang="sr-Latn-CS" sz="2000" b="1" dirty="0" smtClean="0">
              <a:solidFill>
                <a:srgbClr val="002060"/>
              </a:solidFill>
            </a:rPr>
            <a:t>Samnjeno potrebno vreme  računovođama po više osnova, (1) za obračun oporezivih prihoda  sastavlja se samo jedna,  Pojedinačna poreska prijava, obrazac PPP PD; (2) za obaveštavanje Poreske uprave , dostavlja se jedna vrsta obrasca, poreska prijava PPP PD i to   elektronskim  putem/ IZBAČENO IZ UPOTREBE  20 RAZLIČITIH PORESKIH PRIJAVA, koje su se dostavljale u papirnom obliku; (3)smanjeni troškovi administriranja, rada i materijala</a:t>
          </a:r>
          <a:endParaRPr lang="en-US" sz="2000" b="1" dirty="0">
            <a:solidFill>
              <a:srgbClr val="002060"/>
            </a:solidFill>
          </a:endParaRPr>
        </a:p>
      </dgm:t>
    </dgm:pt>
    <dgm:pt modelId="{E384253C-40D0-4879-8027-C38FA998E628}" type="parTrans" cxnId="{DB380824-BC3D-4202-ACC7-6261623F4BDD}">
      <dgm:prSet/>
      <dgm:spPr/>
      <dgm:t>
        <a:bodyPr/>
        <a:lstStyle/>
        <a:p>
          <a:endParaRPr lang="en-US"/>
        </a:p>
      </dgm:t>
    </dgm:pt>
    <dgm:pt modelId="{2E03F203-6A53-46DB-9939-70F62BBECAAA}" type="sibTrans" cxnId="{DB380824-BC3D-4202-ACC7-6261623F4BDD}">
      <dgm:prSet/>
      <dgm:spPr/>
      <dgm:t>
        <a:bodyPr/>
        <a:lstStyle/>
        <a:p>
          <a:endParaRPr lang="en-US"/>
        </a:p>
      </dgm:t>
    </dgm:pt>
    <dgm:pt modelId="{9B6BC7B3-F500-43EC-997D-831DC75247FB}" type="pres">
      <dgm:prSet presAssocID="{34ED90DB-DB58-4331-9D39-C614711D10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8CE57-09D6-4B64-A51E-213EA75A7A10}" type="pres">
      <dgm:prSet presAssocID="{087416D1-44AE-4F8C-AAF8-0B0926C44B0C}" presName="composite" presStyleCnt="0"/>
      <dgm:spPr/>
    </dgm:pt>
    <dgm:pt modelId="{AE625254-9225-4B6C-B5D4-838DF92FE7B3}" type="pres">
      <dgm:prSet presAssocID="{087416D1-44AE-4F8C-AAF8-0B0926C44B0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E359A-567D-4542-B61B-D7D010100A0D}" type="pres">
      <dgm:prSet presAssocID="{087416D1-44AE-4F8C-AAF8-0B0926C44B0C}" presName="descendantText" presStyleLbl="alignAcc1" presStyleIdx="0" presStyleCnt="3" custScaleX="103318" custScaleY="159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9AC7D-B515-406C-BF67-E4F6B4B55063}" type="pres">
      <dgm:prSet presAssocID="{B792C39F-4A9F-4F6C-8654-038D244290D8}" presName="sp" presStyleCnt="0"/>
      <dgm:spPr/>
    </dgm:pt>
    <dgm:pt modelId="{06192038-1813-4204-932D-7E962B8ED962}" type="pres">
      <dgm:prSet presAssocID="{1547F290-8F38-43B5-988E-8E15232068DF}" presName="composite" presStyleCnt="0"/>
      <dgm:spPr/>
    </dgm:pt>
    <dgm:pt modelId="{C9A367C5-B391-4048-B35E-73E9C0297F23}" type="pres">
      <dgm:prSet presAssocID="{1547F290-8F38-43B5-988E-8E15232068D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E89C6-14A2-4A6D-BA19-40C1EDE9FD29}" type="pres">
      <dgm:prSet presAssocID="{1547F290-8F38-43B5-988E-8E15232068DF}" presName="descendantText" presStyleLbl="alignAcc1" presStyleIdx="1" presStyleCnt="3" custScaleX="104536" custScaleY="130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A8906-2C9C-42A5-AE3C-AD635E46F21B}" type="pres">
      <dgm:prSet presAssocID="{3D1F3F60-4280-4F91-9972-A6012082ACB9}" presName="sp" presStyleCnt="0"/>
      <dgm:spPr/>
    </dgm:pt>
    <dgm:pt modelId="{A354CFC9-DD9E-4597-A102-B4525782B359}" type="pres">
      <dgm:prSet presAssocID="{E1F5F2B5-D3A4-4830-A68B-5E63E8450EC4}" presName="composite" presStyleCnt="0"/>
      <dgm:spPr/>
    </dgm:pt>
    <dgm:pt modelId="{E16ADAB3-20A7-43F7-AA13-E21959FDD9AC}" type="pres">
      <dgm:prSet presAssocID="{E1F5F2B5-D3A4-4830-A68B-5E63E8450EC4}" presName="parentText" presStyleLbl="alignNode1" presStyleIdx="2" presStyleCnt="3" custScaleX="59786" custScaleY="1048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C883A-87D4-4DFD-897B-BB2B09E19CAE}" type="pres">
      <dgm:prSet presAssocID="{E1F5F2B5-D3A4-4830-A68B-5E63E8450EC4}" presName="descendantText" presStyleLbl="alignAcc1" presStyleIdx="2" presStyleCnt="3" custScaleX="99305" custScaleY="119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027A7C-ED25-4F34-B04C-291AC68F727B}" type="presOf" srcId="{087416D1-44AE-4F8C-AAF8-0B0926C44B0C}" destId="{AE625254-9225-4B6C-B5D4-838DF92FE7B3}" srcOrd="0" destOrd="0" presId="urn:microsoft.com/office/officeart/2005/8/layout/chevron2"/>
    <dgm:cxn modelId="{5D50852F-34B0-4746-A329-2E5757D1B8DD}" type="presOf" srcId="{A0FB05C4-F229-4354-BEE8-F85C9216B5A0}" destId="{8EDE89C6-14A2-4A6D-BA19-40C1EDE9FD29}" srcOrd="0" destOrd="1" presId="urn:microsoft.com/office/officeart/2005/8/layout/chevron2"/>
    <dgm:cxn modelId="{5AE4E20B-FB40-4789-B435-222BAC24CD3D}" srcId="{34ED90DB-DB58-4331-9D39-C614711D10F7}" destId="{1547F290-8F38-43B5-988E-8E15232068DF}" srcOrd="1" destOrd="0" parTransId="{F76F5124-84CC-4F87-903B-14F258E9002A}" sibTransId="{3D1F3F60-4280-4F91-9972-A6012082ACB9}"/>
    <dgm:cxn modelId="{3CE39183-8D4B-4574-BB5A-3EAD6E62FF95}" type="presOf" srcId="{C669836D-A431-48B4-BD15-FD6891BA9C10}" destId="{08BE359A-567D-4542-B61B-D7D010100A0D}" srcOrd="0" destOrd="0" presId="urn:microsoft.com/office/officeart/2005/8/layout/chevron2"/>
    <dgm:cxn modelId="{1F1AF502-2352-447A-BDEA-5ED7C647204B}" type="presOf" srcId="{9E2FAB3C-D33F-4439-80EF-7BC8C214AEC9}" destId="{08BE359A-567D-4542-B61B-D7D010100A0D}" srcOrd="0" destOrd="1" presId="urn:microsoft.com/office/officeart/2005/8/layout/chevron2"/>
    <dgm:cxn modelId="{DA055EA4-AA71-4C56-A7DB-0AAF1EDD220B}" type="presOf" srcId="{E99B007A-F1F8-466C-95A8-F861EEE2B959}" destId="{08BE359A-567D-4542-B61B-D7D010100A0D}" srcOrd="0" destOrd="2" presId="urn:microsoft.com/office/officeart/2005/8/layout/chevron2"/>
    <dgm:cxn modelId="{07C5EA8B-4463-4134-8BAE-00F045BC5502}" type="presOf" srcId="{7FF67E3A-550F-4F89-A06B-C1C924B47EE3}" destId="{8EDE89C6-14A2-4A6D-BA19-40C1EDE9FD29}" srcOrd="0" destOrd="2" presId="urn:microsoft.com/office/officeart/2005/8/layout/chevron2"/>
    <dgm:cxn modelId="{ACE73A9C-F929-4EA1-A186-3E08F562F9D8}" type="presOf" srcId="{FBDDFEFF-531D-43D3-A86B-E677433EBBF0}" destId="{0FBC883A-87D4-4DFD-897B-BB2B09E19CAE}" srcOrd="0" destOrd="0" presId="urn:microsoft.com/office/officeart/2005/8/layout/chevron2"/>
    <dgm:cxn modelId="{0B3ACD47-4035-4F61-AE1D-79B09CC4304F}" srcId="{E1F5F2B5-D3A4-4830-A68B-5E63E8450EC4}" destId="{EA5FA909-A4BC-4ED8-BB7E-5FA7659658C0}" srcOrd="1" destOrd="0" parTransId="{B0EF0848-7E8B-46F0-B9C9-45B5F6003004}" sibTransId="{A262F091-B400-482A-834D-6C86B4042174}"/>
    <dgm:cxn modelId="{6AFEA96B-8EF3-4EBA-BE62-D11914EB139B}" type="presOf" srcId="{1547F290-8F38-43B5-988E-8E15232068DF}" destId="{C9A367C5-B391-4048-B35E-73E9C0297F23}" srcOrd="0" destOrd="0" presId="urn:microsoft.com/office/officeart/2005/8/layout/chevron2"/>
    <dgm:cxn modelId="{6603FC84-9D23-4683-BB93-E3374D0CCAE4}" srcId="{1547F290-8F38-43B5-988E-8E15232068DF}" destId="{DE59903B-52DF-4B63-836C-42F7F9563BAC}" srcOrd="0" destOrd="0" parTransId="{BD4FB3D5-AB41-4838-8327-59E4F891F6AC}" sibTransId="{923DB3EF-D740-4E82-AF05-3EF81A5DD83F}"/>
    <dgm:cxn modelId="{B3C7B5FE-7DFC-469E-8A07-060027F970BE}" type="presOf" srcId="{34ED90DB-DB58-4331-9D39-C614711D10F7}" destId="{9B6BC7B3-F500-43EC-997D-831DC75247FB}" srcOrd="0" destOrd="0" presId="urn:microsoft.com/office/officeart/2005/8/layout/chevron2"/>
    <dgm:cxn modelId="{850DF419-1306-4BBF-961E-555B7A2DD45E}" srcId="{087416D1-44AE-4F8C-AAF8-0B0926C44B0C}" destId="{E99B007A-F1F8-466C-95A8-F861EEE2B959}" srcOrd="2" destOrd="0" parTransId="{0FEE7F74-6599-4654-97C5-EE5383B70B8C}" sibTransId="{51C5B9DF-A3DB-420E-B2C0-6DFECC3B3A4E}"/>
    <dgm:cxn modelId="{872BB231-077C-4873-A13A-579FDEBEBFA7}" srcId="{1547F290-8F38-43B5-988E-8E15232068DF}" destId="{7FF67E3A-550F-4F89-A06B-C1C924B47EE3}" srcOrd="2" destOrd="0" parTransId="{CAB7B787-5C8B-4342-AECE-49A95A066E06}" sibTransId="{374F0819-50C1-4096-BA47-28A5308BF053}"/>
    <dgm:cxn modelId="{74CB8878-5DF5-4348-8723-751E88085CA1}" type="presOf" srcId="{E1F5F2B5-D3A4-4830-A68B-5E63E8450EC4}" destId="{E16ADAB3-20A7-43F7-AA13-E21959FDD9AC}" srcOrd="0" destOrd="0" presId="urn:microsoft.com/office/officeart/2005/8/layout/chevron2"/>
    <dgm:cxn modelId="{7DBC7E94-C4B9-486A-BE16-4AC6D64A03D8}" srcId="{1547F290-8F38-43B5-988E-8E15232068DF}" destId="{A0FB05C4-F229-4354-BEE8-F85C9216B5A0}" srcOrd="1" destOrd="0" parTransId="{0242B630-D17C-469D-A823-00760B1C4DD2}" sibTransId="{0AF87B3F-C570-4F25-A17B-289E06D4AAF9}"/>
    <dgm:cxn modelId="{AB31B66E-2669-43E7-97DD-39F9CBCEE5E3}" srcId="{087416D1-44AE-4F8C-AAF8-0B0926C44B0C}" destId="{C669836D-A431-48B4-BD15-FD6891BA9C10}" srcOrd="0" destOrd="0" parTransId="{039BF083-AF21-4718-8DC3-AD4E3FA05ABA}" sibTransId="{298DA2AC-D8FC-43BF-AA94-A51F5176ACBB}"/>
    <dgm:cxn modelId="{8805D5F0-122E-488F-815B-BB1A3DF3D956}" type="presOf" srcId="{EA5FA909-A4BC-4ED8-BB7E-5FA7659658C0}" destId="{0FBC883A-87D4-4DFD-897B-BB2B09E19CAE}" srcOrd="0" destOrd="1" presId="urn:microsoft.com/office/officeart/2005/8/layout/chevron2"/>
    <dgm:cxn modelId="{6C98D199-5F80-4253-8A60-FD579B46E27E}" srcId="{34ED90DB-DB58-4331-9D39-C614711D10F7}" destId="{087416D1-44AE-4F8C-AAF8-0B0926C44B0C}" srcOrd="0" destOrd="0" parTransId="{8967B557-50C3-4D7C-9D23-01D22B6462D9}" sibTransId="{B792C39F-4A9F-4F6C-8654-038D244290D8}"/>
    <dgm:cxn modelId="{52CD3F58-FC59-410E-93B2-52C1DAB0417C}" srcId="{E1F5F2B5-D3A4-4830-A68B-5E63E8450EC4}" destId="{2EA6082B-3F17-4FDE-B095-74BC488B2B60}" srcOrd="2" destOrd="0" parTransId="{53192902-C072-49E5-82C1-562614B66A55}" sibTransId="{BE91FCFB-7945-4DFA-A3BF-314802D64AB2}"/>
    <dgm:cxn modelId="{DB380824-BC3D-4202-ACC7-6261623F4BDD}" srcId="{087416D1-44AE-4F8C-AAF8-0B0926C44B0C}" destId="{9E2FAB3C-D33F-4439-80EF-7BC8C214AEC9}" srcOrd="1" destOrd="0" parTransId="{E384253C-40D0-4879-8027-C38FA998E628}" sibTransId="{2E03F203-6A53-46DB-9939-70F62BBECAAA}"/>
    <dgm:cxn modelId="{636667F3-44DD-4C52-8DBA-29EE41066FDA}" srcId="{34ED90DB-DB58-4331-9D39-C614711D10F7}" destId="{E1F5F2B5-D3A4-4830-A68B-5E63E8450EC4}" srcOrd="2" destOrd="0" parTransId="{FE0455BE-4D2B-414E-AC4B-4EF6F2B17BD4}" sibTransId="{03BA2175-EE92-4EE1-AA30-E4D6BAAD2BF4}"/>
    <dgm:cxn modelId="{8E59EAAB-7710-4D4F-8B62-0EDE10ECDC93}" type="presOf" srcId="{DE59903B-52DF-4B63-836C-42F7F9563BAC}" destId="{8EDE89C6-14A2-4A6D-BA19-40C1EDE9FD29}" srcOrd="0" destOrd="0" presId="urn:microsoft.com/office/officeart/2005/8/layout/chevron2"/>
    <dgm:cxn modelId="{56CF1141-65D4-4C38-9B6B-422F9A08DE4C}" srcId="{E1F5F2B5-D3A4-4830-A68B-5E63E8450EC4}" destId="{FBDDFEFF-531D-43D3-A86B-E677433EBBF0}" srcOrd="0" destOrd="0" parTransId="{04A77E78-27EC-4618-BE50-44779E34B77A}" sibTransId="{5397DDF5-8871-4CC3-A40A-6381A01A4A53}"/>
    <dgm:cxn modelId="{D98C6A61-9EC9-40D6-9A0A-510F2B312363}" type="presOf" srcId="{2EA6082B-3F17-4FDE-B095-74BC488B2B60}" destId="{0FBC883A-87D4-4DFD-897B-BB2B09E19CAE}" srcOrd="0" destOrd="2" presId="urn:microsoft.com/office/officeart/2005/8/layout/chevron2"/>
    <dgm:cxn modelId="{D54FD53D-EC5E-42BB-8EFF-47717B6444FB}" type="presParOf" srcId="{9B6BC7B3-F500-43EC-997D-831DC75247FB}" destId="{1C18CE57-09D6-4B64-A51E-213EA75A7A10}" srcOrd="0" destOrd="0" presId="urn:microsoft.com/office/officeart/2005/8/layout/chevron2"/>
    <dgm:cxn modelId="{28ABEC16-1A13-4625-A368-A1993BF090AF}" type="presParOf" srcId="{1C18CE57-09D6-4B64-A51E-213EA75A7A10}" destId="{AE625254-9225-4B6C-B5D4-838DF92FE7B3}" srcOrd="0" destOrd="0" presId="urn:microsoft.com/office/officeart/2005/8/layout/chevron2"/>
    <dgm:cxn modelId="{DEB22EDD-6437-4529-903F-7BC0E84F2424}" type="presParOf" srcId="{1C18CE57-09D6-4B64-A51E-213EA75A7A10}" destId="{08BE359A-567D-4542-B61B-D7D010100A0D}" srcOrd="1" destOrd="0" presId="urn:microsoft.com/office/officeart/2005/8/layout/chevron2"/>
    <dgm:cxn modelId="{8303DFCD-6829-4BD8-AD06-8FF0F7206D07}" type="presParOf" srcId="{9B6BC7B3-F500-43EC-997D-831DC75247FB}" destId="{CF49AC7D-B515-406C-BF67-E4F6B4B55063}" srcOrd="1" destOrd="0" presId="urn:microsoft.com/office/officeart/2005/8/layout/chevron2"/>
    <dgm:cxn modelId="{A3CD8A58-E00D-4BA9-82EB-DD2A969466C9}" type="presParOf" srcId="{9B6BC7B3-F500-43EC-997D-831DC75247FB}" destId="{06192038-1813-4204-932D-7E962B8ED962}" srcOrd="2" destOrd="0" presId="urn:microsoft.com/office/officeart/2005/8/layout/chevron2"/>
    <dgm:cxn modelId="{4F0E4252-22FC-4345-ADC1-D1AC209EA535}" type="presParOf" srcId="{06192038-1813-4204-932D-7E962B8ED962}" destId="{C9A367C5-B391-4048-B35E-73E9C0297F23}" srcOrd="0" destOrd="0" presId="urn:microsoft.com/office/officeart/2005/8/layout/chevron2"/>
    <dgm:cxn modelId="{91781117-ACD6-41F8-AD90-25C1B28D87BF}" type="presParOf" srcId="{06192038-1813-4204-932D-7E962B8ED962}" destId="{8EDE89C6-14A2-4A6D-BA19-40C1EDE9FD29}" srcOrd="1" destOrd="0" presId="urn:microsoft.com/office/officeart/2005/8/layout/chevron2"/>
    <dgm:cxn modelId="{5441E3F7-B72C-405C-AE27-A24A50C23E61}" type="presParOf" srcId="{9B6BC7B3-F500-43EC-997D-831DC75247FB}" destId="{7B2A8906-2C9C-42A5-AE3C-AD635E46F21B}" srcOrd="3" destOrd="0" presId="urn:microsoft.com/office/officeart/2005/8/layout/chevron2"/>
    <dgm:cxn modelId="{5E5D31B4-0D07-499D-A0D2-4DCE32E93038}" type="presParOf" srcId="{9B6BC7B3-F500-43EC-997D-831DC75247FB}" destId="{A354CFC9-DD9E-4597-A102-B4525782B359}" srcOrd="4" destOrd="0" presId="urn:microsoft.com/office/officeart/2005/8/layout/chevron2"/>
    <dgm:cxn modelId="{C42F823C-502B-485B-9BC3-76F5DAF203ED}" type="presParOf" srcId="{A354CFC9-DD9E-4597-A102-B4525782B359}" destId="{E16ADAB3-20A7-43F7-AA13-E21959FDD9AC}" srcOrd="0" destOrd="0" presId="urn:microsoft.com/office/officeart/2005/8/layout/chevron2"/>
    <dgm:cxn modelId="{36D780F8-0895-4D54-85D4-360652F9A6B6}" type="presParOf" srcId="{A354CFC9-DD9E-4597-A102-B4525782B359}" destId="{0FBC883A-87D4-4DFD-897B-BB2B09E19C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491B4E-B245-417A-8C75-F2B5AF11A3CE}" type="doc">
      <dgm:prSet loTypeId="urn:microsoft.com/office/officeart/2005/8/layout/vProcess5" loCatId="process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1E506D-D19B-4567-814B-736111143F27}">
      <dgm:prSet phldrT="[Text]" custT="1"/>
      <dgm:spPr/>
      <dgm:t>
        <a:bodyPr/>
        <a:lstStyle/>
        <a:p>
          <a:endParaRPr lang="sr-Latn-CS" sz="1800" b="1" dirty="0" smtClean="0">
            <a:solidFill>
              <a:srgbClr val="FFFF00"/>
            </a:solidFill>
          </a:endParaRPr>
        </a:p>
        <a:p>
          <a:endParaRPr lang="sr-Latn-CS" sz="1800" b="1" dirty="0" smtClean="0">
            <a:solidFill>
              <a:srgbClr val="FFFF00"/>
            </a:solidFill>
          </a:endParaRPr>
        </a:p>
        <a:p>
          <a:endParaRPr lang="sr-Latn-CS" sz="1800" b="1" dirty="0" smtClean="0">
            <a:solidFill>
              <a:srgbClr val="FFFF00"/>
            </a:solidFill>
          </a:endParaRPr>
        </a:p>
        <a:p>
          <a:r>
            <a:rPr lang="sr-Latn-CS" sz="1800" b="1" dirty="0" smtClean="0">
              <a:solidFill>
                <a:srgbClr val="FFFF00"/>
              </a:solidFill>
            </a:rPr>
            <a:t> </a:t>
          </a:r>
        </a:p>
        <a:p>
          <a:r>
            <a:rPr lang="sr-Latn-CS" sz="2000" b="1" dirty="0" smtClean="0">
              <a:solidFill>
                <a:schemeClr val="bg1"/>
              </a:solidFill>
            </a:rPr>
            <a:t>Sređene evidencije na poreskim računima poreskih obveznika, kod Poreske uprave, jer su ranije uplate vršene na desetine različitih računa i podnošeno desetine različitih poreskih prijava u papirnom obliku, gde je i prilikom plaćanja i prilikom evidentiranja poreskih prijava kod PU, bilo ogromnih grešaka</a:t>
          </a:r>
        </a:p>
        <a:p>
          <a:r>
            <a:rPr lang="sr-Latn-CS" sz="2000" b="1" dirty="0" smtClean="0">
              <a:solidFill>
                <a:schemeClr val="bg1"/>
              </a:solidFill>
            </a:rPr>
            <a:t>Oko 400 zaposlenih , preusmereno na druge poslove u Poreskoj upravi</a:t>
          </a:r>
        </a:p>
        <a:p>
          <a:endParaRPr lang="sr-Latn-CS" sz="1800" dirty="0" smtClean="0"/>
        </a:p>
        <a:p>
          <a:endParaRPr lang="sr-Latn-CS" sz="1800" dirty="0" smtClean="0"/>
        </a:p>
        <a:p>
          <a:endParaRPr lang="sr-Latn-CS" sz="1800" dirty="0" smtClean="0"/>
        </a:p>
        <a:p>
          <a:r>
            <a:rPr lang="sr-Latn-CS" sz="1800" dirty="0" smtClean="0"/>
            <a:t>anih uplata i obaveza po poreskim prijavama.</a:t>
          </a:r>
          <a:endParaRPr lang="en-US" sz="1800" dirty="0"/>
        </a:p>
      </dgm:t>
    </dgm:pt>
    <dgm:pt modelId="{3BC9C735-0C9F-438A-BE1D-C42EEF365636}" type="parTrans" cxnId="{B980DF4A-27E3-48BB-811E-CE70AE9E5903}">
      <dgm:prSet/>
      <dgm:spPr/>
      <dgm:t>
        <a:bodyPr/>
        <a:lstStyle/>
        <a:p>
          <a:endParaRPr lang="en-US"/>
        </a:p>
      </dgm:t>
    </dgm:pt>
    <dgm:pt modelId="{D172E022-15E4-4A25-866B-57F26ABF176B}" type="sibTrans" cxnId="{B980DF4A-27E3-48BB-811E-CE70AE9E5903}">
      <dgm:prSet/>
      <dgm:spPr/>
      <dgm:t>
        <a:bodyPr/>
        <a:lstStyle/>
        <a:p>
          <a:endParaRPr lang="en-US"/>
        </a:p>
      </dgm:t>
    </dgm:pt>
    <dgm:pt modelId="{98F5243B-CA98-4C65-A279-F409BB5ABA1C}">
      <dgm:prSet phldrT="[Text]" custT="1"/>
      <dgm:spPr/>
      <dgm:t>
        <a:bodyPr/>
        <a:lstStyle/>
        <a:p>
          <a:r>
            <a:rPr lang="sr-Latn-CS" sz="2000" b="1" dirty="0" smtClean="0">
              <a:solidFill>
                <a:srgbClr val="002060"/>
              </a:solidFill>
            </a:rPr>
            <a:t>Mogućnost ispravljanja podnete pojedinačne poreske prijave, može biti na osnovu : spoznaje poreskog obveznika/računovođe, da je u prethodno podnetoj PPP PD napravio grešku koju mora ispraviti,  izmena opšte prijave</a:t>
          </a:r>
          <a:r>
            <a:rPr lang="sr-Latn-CS" sz="2000" b="1" smtClean="0">
              <a:solidFill>
                <a:srgbClr val="002060"/>
              </a:solidFill>
            </a:rPr>
            <a:t>, izmena prijave po  službenoj </a:t>
          </a:r>
          <a:r>
            <a:rPr lang="sr-Latn-CS" sz="2000" b="1" dirty="0" smtClean="0">
              <a:solidFill>
                <a:srgbClr val="002060"/>
              </a:solidFill>
            </a:rPr>
            <a:t>dužnosti, izmena prijave u skladu sa članom 182b ZPPPA </a:t>
          </a:r>
          <a:r>
            <a:rPr lang="sr-Latn-CS" sz="2000" b="1" smtClean="0">
              <a:solidFill>
                <a:srgbClr val="002060"/>
              </a:solidFill>
            </a:rPr>
            <a:t>i izmena prijave </a:t>
          </a:r>
          <a:r>
            <a:rPr lang="sr-Latn-CS" sz="2000" b="1" dirty="0" smtClean="0">
              <a:solidFill>
                <a:srgbClr val="002060"/>
              </a:solidFill>
            </a:rPr>
            <a:t>po odluci suda.</a:t>
          </a:r>
        </a:p>
        <a:p>
          <a:r>
            <a:rPr lang="sr-Latn-CS" sz="2000" b="1" dirty="0" smtClean="0">
              <a:solidFill>
                <a:srgbClr val="002060"/>
              </a:solidFill>
            </a:rPr>
            <a:t>Ne može se menjati prijava po nalazu kontrole i u poreskom periodu koji je predmet kontrole</a:t>
          </a:r>
          <a:endParaRPr lang="en-US" sz="2000" b="1" dirty="0">
            <a:solidFill>
              <a:srgbClr val="002060"/>
            </a:solidFill>
          </a:endParaRPr>
        </a:p>
      </dgm:t>
    </dgm:pt>
    <dgm:pt modelId="{92223681-AB72-4303-9497-E942EF9E60B9}" type="parTrans" cxnId="{2A7C85CD-AE60-406C-BC00-04D79813E9E9}">
      <dgm:prSet/>
      <dgm:spPr/>
      <dgm:t>
        <a:bodyPr/>
        <a:lstStyle/>
        <a:p>
          <a:endParaRPr lang="en-US"/>
        </a:p>
      </dgm:t>
    </dgm:pt>
    <dgm:pt modelId="{B57AEA1D-89EC-4C2B-9BF3-74C471F03DD9}" type="sibTrans" cxnId="{2A7C85CD-AE60-406C-BC00-04D79813E9E9}">
      <dgm:prSet/>
      <dgm:spPr/>
      <dgm:t>
        <a:bodyPr/>
        <a:lstStyle/>
        <a:p>
          <a:endParaRPr lang="en-US"/>
        </a:p>
      </dgm:t>
    </dgm:pt>
    <dgm:pt modelId="{256DE268-EEBC-46F4-8E5E-69FF5604194D}" type="pres">
      <dgm:prSet presAssocID="{59491B4E-B245-417A-8C75-F2B5AF11A3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CC2D0F-9F00-43FA-B3E0-4B4A056B84F2}" type="pres">
      <dgm:prSet presAssocID="{59491B4E-B245-417A-8C75-F2B5AF11A3CE}" presName="dummyMaxCanvas" presStyleCnt="0">
        <dgm:presLayoutVars/>
      </dgm:prSet>
      <dgm:spPr/>
    </dgm:pt>
    <dgm:pt modelId="{039CBCB2-FA39-4408-9BF7-F0261F53C0A9}" type="pres">
      <dgm:prSet presAssocID="{59491B4E-B245-417A-8C75-F2B5AF11A3CE}" presName="TwoNodes_1" presStyleLbl="node1" presStyleIdx="0" presStyleCnt="2" custScaleX="104412" custScaleY="104656" custLinFactNeighborX="11397" custLinFactNeighborY="2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0401C-3C78-406B-8F6E-1C25F786AA0E}" type="pres">
      <dgm:prSet presAssocID="{59491B4E-B245-417A-8C75-F2B5AF11A3CE}" presName="TwoNodes_2" presStyleLbl="node1" presStyleIdx="1" presStyleCnt="2" custScaleX="117647" custScaleY="126418" custLinFactNeighborX="-2574" custLinFactNeighborY="-1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834AF-EC0E-4B09-9A74-F5488B800CFA}" type="pres">
      <dgm:prSet presAssocID="{59491B4E-B245-417A-8C75-F2B5AF11A3C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C367C-32BE-4007-8048-C0C03A9ABD23}" type="pres">
      <dgm:prSet presAssocID="{59491B4E-B245-417A-8C75-F2B5AF11A3C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26DA-E233-4FE7-B611-0191CEA6168F}" type="pres">
      <dgm:prSet presAssocID="{59491B4E-B245-417A-8C75-F2B5AF11A3C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95D638-29E5-4864-A913-752B274D9A4D}" type="presOf" srcId="{98F5243B-CA98-4C65-A279-F409BB5ABA1C}" destId="{7AC726DA-E233-4FE7-B611-0191CEA6168F}" srcOrd="1" destOrd="0" presId="urn:microsoft.com/office/officeart/2005/8/layout/vProcess5"/>
    <dgm:cxn modelId="{2A7C85CD-AE60-406C-BC00-04D79813E9E9}" srcId="{59491B4E-B245-417A-8C75-F2B5AF11A3CE}" destId="{98F5243B-CA98-4C65-A279-F409BB5ABA1C}" srcOrd="1" destOrd="0" parTransId="{92223681-AB72-4303-9497-E942EF9E60B9}" sibTransId="{B57AEA1D-89EC-4C2B-9BF3-74C471F03DD9}"/>
    <dgm:cxn modelId="{B980DF4A-27E3-48BB-811E-CE70AE9E5903}" srcId="{59491B4E-B245-417A-8C75-F2B5AF11A3CE}" destId="{D81E506D-D19B-4567-814B-736111143F27}" srcOrd="0" destOrd="0" parTransId="{3BC9C735-0C9F-438A-BE1D-C42EEF365636}" sibTransId="{D172E022-15E4-4A25-866B-57F26ABF176B}"/>
    <dgm:cxn modelId="{D49066A8-C52F-4912-82B2-7E2786D34AE0}" type="presOf" srcId="{98F5243B-CA98-4C65-A279-F409BB5ABA1C}" destId="{5940401C-3C78-406B-8F6E-1C25F786AA0E}" srcOrd="0" destOrd="0" presId="urn:microsoft.com/office/officeart/2005/8/layout/vProcess5"/>
    <dgm:cxn modelId="{31545F34-D37E-45A5-B334-A6EDED971679}" type="presOf" srcId="{59491B4E-B245-417A-8C75-F2B5AF11A3CE}" destId="{256DE268-EEBC-46F4-8E5E-69FF5604194D}" srcOrd="0" destOrd="0" presId="urn:microsoft.com/office/officeart/2005/8/layout/vProcess5"/>
    <dgm:cxn modelId="{9CEC394E-D6D6-48B6-BB0D-84DF230D13C1}" type="presOf" srcId="{D81E506D-D19B-4567-814B-736111143F27}" destId="{039CBCB2-FA39-4408-9BF7-F0261F53C0A9}" srcOrd="0" destOrd="0" presId="urn:microsoft.com/office/officeart/2005/8/layout/vProcess5"/>
    <dgm:cxn modelId="{C356E92A-0178-4F7D-B342-DC82E108F1B5}" type="presOf" srcId="{D172E022-15E4-4A25-866B-57F26ABF176B}" destId="{4C0834AF-EC0E-4B09-9A74-F5488B800CFA}" srcOrd="0" destOrd="0" presId="urn:microsoft.com/office/officeart/2005/8/layout/vProcess5"/>
    <dgm:cxn modelId="{629DB3E3-E630-4C19-9A49-C755785F433F}" type="presOf" srcId="{D81E506D-D19B-4567-814B-736111143F27}" destId="{55DC367C-32BE-4007-8048-C0C03A9ABD23}" srcOrd="1" destOrd="0" presId="urn:microsoft.com/office/officeart/2005/8/layout/vProcess5"/>
    <dgm:cxn modelId="{CA3244C8-E2ED-4770-BDCC-C7AFA40404F6}" type="presParOf" srcId="{256DE268-EEBC-46F4-8E5E-69FF5604194D}" destId="{4ACC2D0F-9F00-43FA-B3E0-4B4A056B84F2}" srcOrd="0" destOrd="0" presId="urn:microsoft.com/office/officeart/2005/8/layout/vProcess5"/>
    <dgm:cxn modelId="{C94E6405-C71F-4E5E-A55D-622A39D9757D}" type="presParOf" srcId="{256DE268-EEBC-46F4-8E5E-69FF5604194D}" destId="{039CBCB2-FA39-4408-9BF7-F0261F53C0A9}" srcOrd="1" destOrd="0" presId="urn:microsoft.com/office/officeart/2005/8/layout/vProcess5"/>
    <dgm:cxn modelId="{88D3016D-12CD-4F48-B5CA-4D9BD791C80E}" type="presParOf" srcId="{256DE268-EEBC-46F4-8E5E-69FF5604194D}" destId="{5940401C-3C78-406B-8F6E-1C25F786AA0E}" srcOrd="2" destOrd="0" presId="urn:microsoft.com/office/officeart/2005/8/layout/vProcess5"/>
    <dgm:cxn modelId="{650AC7E2-1304-48AA-B5EA-013320883FF8}" type="presParOf" srcId="{256DE268-EEBC-46F4-8E5E-69FF5604194D}" destId="{4C0834AF-EC0E-4B09-9A74-F5488B800CFA}" srcOrd="3" destOrd="0" presId="urn:microsoft.com/office/officeart/2005/8/layout/vProcess5"/>
    <dgm:cxn modelId="{8E1B4488-32F2-4932-82B3-CC5414BAE3FA}" type="presParOf" srcId="{256DE268-EEBC-46F4-8E5E-69FF5604194D}" destId="{55DC367C-32BE-4007-8048-C0C03A9ABD23}" srcOrd="4" destOrd="0" presId="urn:microsoft.com/office/officeart/2005/8/layout/vProcess5"/>
    <dgm:cxn modelId="{0B225B28-B260-402E-9994-ECC70711DD32}" type="presParOf" srcId="{256DE268-EEBC-46F4-8E5E-69FF5604194D}" destId="{7AC726DA-E233-4FE7-B611-0191CEA6168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204C08-B2C4-45D2-913A-8B6CDD2E9B3C}" type="doc">
      <dgm:prSet loTypeId="urn:microsoft.com/office/officeart/2005/8/layout/target3" loCatId="list" qsTypeId="urn:microsoft.com/office/officeart/2005/8/quickstyle/simple1#9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127A37-0CE2-48E9-977F-4189144945B6}">
      <dgm:prSet phldrT="[Text]" phldr="1"/>
      <dgm:spPr/>
      <dgm:t>
        <a:bodyPr/>
        <a:lstStyle/>
        <a:p>
          <a:endParaRPr lang="en-US" dirty="0"/>
        </a:p>
      </dgm:t>
    </dgm:pt>
    <dgm:pt modelId="{AF5F603B-2940-40AE-BE74-0B766B37F2BB}" type="parTrans" cxnId="{1AFBA10E-E2F5-4468-A79A-B73A899CD2AE}">
      <dgm:prSet/>
      <dgm:spPr/>
      <dgm:t>
        <a:bodyPr/>
        <a:lstStyle/>
        <a:p>
          <a:endParaRPr lang="en-US"/>
        </a:p>
      </dgm:t>
    </dgm:pt>
    <dgm:pt modelId="{F59B85E0-B37B-43F7-BCB5-C4399061F4A7}" type="sibTrans" cxnId="{1AFBA10E-E2F5-4468-A79A-B73A899CD2AE}">
      <dgm:prSet/>
      <dgm:spPr/>
      <dgm:t>
        <a:bodyPr/>
        <a:lstStyle/>
        <a:p>
          <a:endParaRPr lang="en-US"/>
        </a:p>
      </dgm:t>
    </dgm:pt>
    <dgm:pt modelId="{32943983-F5B3-4D7D-B70D-29281459F0FD}">
      <dgm:prSet phldrT="[Text]" custT="1"/>
      <dgm:spPr/>
      <dgm:t>
        <a:bodyPr/>
        <a:lstStyle/>
        <a:p>
          <a:r>
            <a:rPr lang="sr-Latn-CS" sz="3200" dirty="0" smtClean="0">
              <a:solidFill>
                <a:srgbClr val="002060"/>
              </a:solidFill>
            </a:rPr>
            <a:t> USAID je izvršio anketu 1009 poreskih</a:t>
          </a:r>
          <a:endParaRPr lang="en-US" sz="3200" dirty="0">
            <a:solidFill>
              <a:srgbClr val="002060"/>
            </a:solidFill>
          </a:endParaRPr>
        </a:p>
      </dgm:t>
    </dgm:pt>
    <dgm:pt modelId="{6EF1AD39-4C00-4897-8859-35FF7BC14563}" type="parTrans" cxnId="{C14C9DE1-4D8D-426A-9490-81EDA941078A}">
      <dgm:prSet/>
      <dgm:spPr/>
      <dgm:t>
        <a:bodyPr/>
        <a:lstStyle/>
        <a:p>
          <a:endParaRPr lang="en-US"/>
        </a:p>
      </dgm:t>
    </dgm:pt>
    <dgm:pt modelId="{09311E77-5BAA-4019-BA87-D6855D712596}" type="sibTrans" cxnId="{C14C9DE1-4D8D-426A-9490-81EDA941078A}">
      <dgm:prSet/>
      <dgm:spPr/>
      <dgm:t>
        <a:bodyPr/>
        <a:lstStyle/>
        <a:p>
          <a:endParaRPr lang="en-US"/>
        </a:p>
      </dgm:t>
    </dgm:pt>
    <dgm:pt modelId="{23E46764-97F3-4ADA-9C5B-98C265DCE074}">
      <dgm:prSet custT="1"/>
      <dgm:spPr/>
      <dgm:t>
        <a:bodyPr/>
        <a:lstStyle/>
        <a:p>
          <a:r>
            <a:rPr lang="sr-Latn-CS" sz="2800" dirty="0" smtClean="0">
              <a:solidFill>
                <a:srgbClr val="002060"/>
              </a:solidFill>
            </a:rPr>
            <a:t>Ocena svih anketiranih  u 2014.g. je da im je Objedinjena naplata poreza i doprinosa, značajno unapredila  i poboljšala  uslove  rada i smanjila troškove rada  </a:t>
          </a:r>
          <a:endParaRPr lang="en-US" sz="2000" dirty="0">
            <a:solidFill>
              <a:srgbClr val="002060"/>
            </a:solidFill>
          </a:endParaRPr>
        </a:p>
      </dgm:t>
    </dgm:pt>
    <dgm:pt modelId="{71E86DB2-2885-4EFB-9D96-9391CF8925A8}" type="parTrans" cxnId="{5C4522D0-3584-47C6-9707-B09800685243}">
      <dgm:prSet/>
      <dgm:spPr/>
      <dgm:t>
        <a:bodyPr/>
        <a:lstStyle/>
        <a:p>
          <a:endParaRPr lang="en-US"/>
        </a:p>
      </dgm:t>
    </dgm:pt>
    <dgm:pt modelId="{2B76B27C-CABE-4922-ACB2-65323B5E8D4D}" type="sibTrans" cxnId="{5C4522D0-3584-47C6-9707-B09800685243}">
      <dgm:prSet/>
      <dgm:spPr/>
      <dgm:t>
        <a:bodyPr/>
        <a:lstStyle/>
        <a:p>
          <a:endParaRPr lang="en-US"/>
        </a:p>
      </dgm:t>
    </dgm:pt>
    <dgm:pt modelId="{A7FE658E-3268-456D-AAFB-B5B55FFA740D}">
      <dgm:prSet phldrT="[Text]" custT="1"/>
      <dgm:spPr/>
      <dgm:t>
        <a:bodyPr/>
        <a:lstStyle/>
        <a:p>
          <a:r>
            <a:rPr lang="sr-Latn-CS" sz="3200" dirty="0" smtClean="0">
              <a:solidFill>
                <a:srgbClr val="002060"/>
              </a:solidFill>
            </a:rPr>
            <a:t>obveznika, pravnih lica i preduzetnika, vezano za  ocenu  u provođenju reformi i unapređenja uslova poslovanja u toj godini</a:t>
          </a:r>
          <a:endParaRPr lang="en-US" sz="3200" dirty="0">
            <a:solidFill>
              <a:srgbClr val="002060"/>
            </a:solidFill>
          </a:endParaRPr>
        </a:p>
      </dgm:t>
    </dgm:pt>
    <dgm:pt modelId="{E2B7F0FB-2879-48AF-A2AE-4A8BB7884DE3}" type="parTrans" cxnId="{4AA141F1-1D17-4F32-B6BF-EAF6DFB75F51}">
      <dgm:prSet/>
      <dgm:spPr/>
      <dgm:t>
        <a:bodyPr/>
        <a:lstStyle/>
        <a:p>
          <a:endParaRPr lang="en-US"/>
        </a:p>
      </dgm:t>
    </dgm:pt>
    <dgm:pt modelId="{596B3600-0E68-4384-9621-38D453DC2D49}" type="sibTrans" cxnId="{4AA141F1-1D17-4F32-B6BF-EAF6DFB75F51}">
      <dgm:prSet/>
      <dgm:spPr/>
      <dgm:t>
        <a:bodyPr/>
        <a:lstStyle/>
        <a:p>
          <a:endParaRPr lang="en-US"/>
        </a:p>
      </dgm:t>
    </dgm:pt>
    <dgm:pt modelId="{521D0D2F-CE4D-4BEE-B733-B3D7AA16F82A}" type="pres">
      <dgm:prSet presAssocID="{DB204C08-B2C4-45D2-913A-8B6CDD2E9B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25E3D-0315-470E-A670-B8D8A065C321}" type="pres">
      <dgm:prSet presAssocID="{70127A37-0CE2-48E9-977F-4189144945B6}" presName="circle1" presStyleLbl="node1" presStyleIdx="0" presStyleCnt="2" custScaleX="60417" custScaleY="72657"/>
      <dgm:spPr/>
    </dgm:pt>
    <dgm:pt modelId="{79458984-FA86-46FA-8A71-B09271EA9537}" type="pres">
      <dgm:prSet presAssocID="{70127A37-0CE2-48E9-977F-4189144945B6}" presName="space" presStyleCnt="0"/>
      <dgm:spPr/>
    </dgm:pt>
    <dgm:pt modelId="{735EA8F1-94CC-4EB1-9C53-83EEFE78E9F3}" type="pres">
      <dgm:prSet presAssocID="{70127A37-0CE2-48E9-977F-4189144945B6}" presName="rect1" presStyleLbl="alignAcc1" presStyleIdx="0" presStyleCnt="2" custScaleX="120945" custScaleY="106944" custLinFactNeighborX="4757" custLinFactNeighborY="130"/>
      <dgm:spPr/>
      <dgm:t>
        <a:bodyPr/>
        <a:lstStyle/>
        <a:p>
          <a:endParaRPr lang="en-US"/>
        </a:p>
      </dgm:t>
    </dgm:pt>
    <dgm:pt modelId="{6D841807-66B5-4787-9D57-0D87E65A0CB2}" type="pres">
      <dgm:prSet presAssocID="{23E46764-97F3-4ADA-9C5B-98C265DCE074}" presName="vertSpace2" presStyleLbl="node1" presStyleIdx="0" presStyleCnt="2"/>
      <dgm:spPr/>
    </dgm:pt>
    <dgm:pt modelId="{9316BDB6-BF1D-44A5-B61C-15A9309560B5}" type="pres">
      <dgm:prSet presAssocID="{23E46764-97F3-4ADA-9C5B-98C265DCE074}" presName="circle2" presStyleLbl="node1" presStyleIdx="1" presStyleCnt="2"/>
      <dgm:spPr/>
    </dgm:pt>
    <dgm:pt modelId="{99866AC6-388A-48AA-8028-978DA2288E5C}" type="pres">
      <dgm:prSet presAssocID="{23E46764-97F3-4ADA-9C5B-98C265DCE074}" presName="rect2" presStyleLbl="alignAcc1" presStyleIdx="1" presStyleCnt="2" custScaleX="133929" custScaleY="104823" custLinFactNeighborX="5506" custLinFactNeighborY="-4050"/>
      <dgm:spPr/>
      <dgm:t>
        <a:bodyPr/>
        <a:lstStyle/>
        <a:p>
          <a:endParaRPr lang="en-US"/>
        </a:p>
      </dgm:t>
    </dgm:pt>
    <dgm:pt modelId="{D6A2361A-424C-477D-9F7D-A96543128CBB}" type="pres">
      <dgm:prSet presAssocID="{70127A37-0CE2-48E9-977F-4189144945B6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C59BC-14BC-43CE-A219-C5DA79DD26DA}" type="pres">
      <dgm:prSet presAssocID="{70127A37-0CE2-48E9-977F-4189144945B6}" presName="rect1ChTx" presStyleLbl="alignAcc1" presStyleIdx="1" presStyleCnt="2" custScaleX="221838" custScaleY="100000" custLinFactNeighborX="-23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78681-A69A-43D9-8B89-1BA8356C1FCD}" type="pres">
      <dgm:prSet presAssocID="{23E46764-97F3-4ADA-9C5B-98C265DCE074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73D74-8921-46F6-BD22-3C55901D7843}" type="pres">
      <dgm:prSet presAssocID="{23E46764-97F3-4ADA-9C5B-98C265DCE074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7232E12C-DF17-4A28-B662-7DD85BDA3B76}" type="presOf" srcId="{23E46764-97F3-4ADA-9C5B-98C265DCE074}" destId="{99866AC6-388A-48AA-8028-978DA2288E5C}" srcOrd="0" destOrd="0" presId="urn:microsoft.com/office/officeart/2005/8/layout/target3"/>
    <dgm:cxn modelId="{C14C9DE1-4D8D-426A-9490-81EDA941078A}" srcId="{70127A37-0CE2-48E9-977F-4189144945B6}" destId="{32943983-F5B3-4D7D-B70D-29281459F0FD}" srcOrd="0" destOrd="0" parTransId="{6EF1AD39-4C00-4897-8859-35FF7BC14563}" sibTransId="{09311E77-5BAA-4019-BA87-D6855D712596}"/>
    <dgm:cxn modelId="{EDBC4C39-7D35-4C29-82CB-93A97A6FA8F8}" type="presOf" srcId="{A7FE658E-3268-456D-AAFB-B5B55FFA740D}" destId="{F90C59BC-14BC-43CE-A219-C5DA79DD26DA}" srcOrd="0" destOrd="1" presId="urn:microsoft.com/office/officeart/2005/8/layout/target3"/>
    <dgm:cxn modelId="{1AFBA10E-E2F5-4468-A79A-B73A899CD2AE}" srcId="{DB204C08-B2C4-45D2-913A-8B6CDD2E9B3C}" destId="{70127A37-0CE2-48E9-977F-4189144945B6}" srcOrd="0" destOrd="0" parTransId="{AF5F603B-2940-40AE-BE74-0B766B37F2BB}" sibTransId="{F59B85E0-B37B-43F7-BCB5-C4399061F4A7}"/>
    <dgm:cxn modelId="{45F18429-3E32-480E-96EC-09FFF6D9263B}" type="presOf" srcId="{70127A37-0CE2-48E9-977F-4189144945B6}" destId="{D6A2361A-424C-477D-9F7D-A96543128CBB}" srcOrd="1" destOrd="0" presId="urn:microsoft.com/office/officeart/2005/8/layout/target3"/>
    <dgm:cxn modelId="{1A51C24A-282C-48ED-A8A0-BC75F735AF15}" type="presOf" srcId="{23E46764-97F3-4ADA-9C5B-98C265DCE074}" destId="{FBA78681-A69A-43D9-8B89-1BA8356C1FCD}" srcOrd="1" destOrd="0" presId="urn:microsoft.com/office/officeart/2005/8/layout/target3"/>
    <dgm:cxn modelId="{5C4522D0-3584-47C6-9707-B09800685243}" srcId="{DB204C08-B2C4-45D2-913A-8B6CDD2E9B3C}" destId="{23E46764-97F3-4ADA-9C5B-98C265DCE074}" srcOrd="1" destOrd="0" parTransId="{71E86DB2-2885-4EFB-9D96-9391CF8925A8}" sibTransId="{2B76B27C-CABE-4922-ACB2-65323B5E8D4D}"/>
    <dgm:cxn modelId="{FF9BB732-46EE-41D0-AD81-92C447631373}" type="presOf" srcId="{32943983-F5B3-4D7D-B70D-29281459F0FD}" destId="{F90C59BC-14BC-43CE-A219-C5DA79DD26DA}" srcOrd="0" destOrd="0" presId="urn:microsoft.com/office/officeart/2005/8/layout/target3"/>
    <dgm:cxn modelId="{36967A98-9AD8-4E70-BFE5-E16D49A06AA4}" type="presOf" srcId="{DB204C08-B2C4-45D2-913A-8B6CDD2E9B3C}" destId="{521D0D2F-CE4D-4BEE-B733-B3D7AA16F82A}" srcOrd="0" destOrd="0" presId="urn:microsoft.com/office/officeart/2005/8/layout/target3"/>
    <dgm:cxn modelId="{4AA141F1-1D17-4F32-B6BF-EAF6DFB75F51}" srcId="{70127A37-0CE2-48E9-977F-4189144945B6}" destId="{A7FE658E-3268-456D-AAFB-B5B55FFA740D}" srcOrd="1" destOrd="0" parTransId="{E2B7F0FB-2879-48AF-A2AE-4A8BB7884DE3}" sibTransId="{596B3600-0E68-4384-9621-38D453DC2D49}"/>
    <dgm:cxn modelId="{FA1B281D-627E-48C5-A71A-E61C887C9233}" type="presOf" srcId="{70127A37-0CE2-48E9-977F-4189144945B6}" destId="{735EA8F1-94CC-4EB1-9C53-83EEFE78E9F3}" srcOrd="0" destOrd="0" presId="urn:microsoft.com/office/officeart/2005/8/layout/target3"/>
    <dgm:cxn modelId="{E7442B70-B98E-4E37-9D4F-C1691D9559A0}" type="presParOf" srcId="{521D0D2F-CE4D-4BEE-B733-B3D7AA16F82A}" destId="{7F825E3D-0315-470E-A670-B8D8A065C321}" srcOrd="0" destOrd="0" presId="urn:microsoft.com/office/officeart/2005/8/layout/target3"/>
    <dgm:cxn modelId="{35DFD385-D751-4851-A64F-27D6F100BA76}" type="presParOf" srcId="{521D0D2F-CE4D-4BEE-B733-B3D7AA16F82A}" destId="{79458984-FA86-46FA-8A71-B09271EA9537}" srcOrd="1" destOrd="0" presId="urn:microsoft.com/office/officeart/2005/8/layout/target3"/>
    <dgm:cxn modelId="{694EC555-6342-48AD-B263-1039FBE62AB6}" type="presParOf" srcId="{521D0D2F-CE4D-4BEE-B733-B3D7AA16F82A}" destId="{735EA8F1-94CC-4EB1-9C53-83EEFE78E9F3}" srcOrd="2" destOrd="0" presId="urn:microsoft.com/office/officeart/2005/8/layout/target3"/>
    <dgm:cxn modelId="{353968E6-8E43-454F-B726-40DB9A5A9FDF}" type="presParOf" srcId="{521D0D2F-CE4D-4BEE-B733-B3D7AA16F82A}" destId="{6D841807-66B5-4787-9D57-0D87E65A0CB2}" srcOrd="3" destOrd="0" presId="urn:microsoft.com/office/officeart/2005/8/layout/target3"/>
    <dgm:cxn modelId="{7C7A1AFD-1A45-473D-AB96-19F93DD3AD29}" type="presParOf" srcId="{521D0D2F-CE4D-4BEE-B733-B3D7AA16F82A}" destId="{9316BDB6-BF1D-44A5-B61C-15A9309560B5}" srcOrd="4" destOrd="0" presId="urn:microsoft.com/office/officeart/2005/8/layout/target3"/>
    <dgm:cxn modelId="{4E9A4721-B871-4AC9-9F86-5EEC33998F4F}" type="presParOf" srcId="{521D0D2F-CE4D-4BEE-B733-B3D7AA16F82A}" destId="{99866AC6-388A-48AA-8028-978DA2288E5C}" srcOrd="5" destOrd="0" presId="urn:microsoft.com/office/officeart/2005/8/layout/target3"/>
    <dgm:cxn modelId="{28FD80CF-5B89-407B-BD04-4FA8B5A576BB}" type="presParOf" srcId="{521D0D2F-CE4D-4BEE-B733-B3D7AA16F82A}" destId="{D6A2361A-424C-477D-9F7D-A96543128CBB}" srcOrd="6" destOrd="0" presId="urn:microsoft.com/office/officeart/2005/8/layout/target3"/>
    <dgm:cxn modelId="{6D906439-6AAF-4ED2-9239-5036879DFF87}" type="presParOf" srcId="{521D0D2F-CE4D-4BEE-B733-B3D7AA16F82A}" destId="{F90C59BC-14BC-43CE-A219-C5DA79DD26DA}" srcOrd="7" destOrd="0" presId="urn:microsoft.com/office/officeart/2005/8/layout/target3"/>
    <dgm:cxn modelId="{5C07BFED-1BD5-4ED1-98A1-41E4B7974C27}" type="presParOf" srcId="{521D0D2F-CE4D-4BEE-B733-B3D7AA16F82A}" destId="{FBA78681-A69A-43D9-8B89-1BA8356C1FCD}" srcOrd="8" destOrd="0" presId="urn:microsoft.com/office/officeart/2005/8/layout/target3"/>
    <dgm:cxn modelId="{02951784-6473-4742-A492-406EE03FBBC5}" type="presParOf" srcId="{521D0D2F-CE4D-4BEE-B733-B3D7AA16F82A}" destId="{8E773D74-8921-46F6-BD22-3C55901D7843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30B70A-11BD-45B0-B059-7DFDD94E74F4}" type="doc">
      <dgm:prSet loTypeId="urn:microsoft.com/office/officeart/2005/8/layout/pyramid2" loCatId="list" qsTypeId="urn:microsoft.com/office/officeart/2005/8/quickstyle/simple1#8" qsCatId="simple" csTypeId="urn:microsoft.com/office/officeart/2005/8/colors/colorful4" csCatId="colorful" phldr="1"/>
      <dgm:spPr/>
    </dgm:pt>
    <dgm:pt modelId="{920831A3-C313-4457-82CD-031ECC176D68}">
      <dgm:prSet phldrT="[Text]" custT="1"/>
      <dgm:spPr/>
      <dgm:t>
        <a:bodyPr/>
        <a:lstStyle/>
        <a:p>
          <a:r>
            <a:rPr lang="sr-Latn-CS" sz="2400" b="1" dirty="0" smtClean="0">
              <a:solidFill>
                <a:srgbClr val="C00000"/>
              </a:solidFill>
            </a:rPr>
            <a:t>Troškovi administriranja su smanjeni za 1.6 milijardi dinara na godišnjem nivou,</a:t>
          </a:r>
        </a:p>
        <a:p>
          <a:r>
            <a:rPr lang="sr-Latn-CS" sz="2400" b="1" dirty="0" smtClean="0">
              <a:solidFill>
                <a:srgbClr val="C00000"/>
              </a:solidFill>
            </a:rPr>
            <a:t>Primer u praksi:  Računovodstvena agencija koja ima 50 komitenata i koji pripadaju nekim od različitih 12 Filijala Poreske uprave u Beogradu, morala je imati 2 zaposlena koja su samo obilazila te filijale i podnosili poreske prijave u papiru kao i zahteve za preknjižavanje</a:t>
          </a:r>
          <a:endParaRPr lang="en-US" sz="2400" b="1" dirty="0">
            <a:solidFill>
              <a:srgbClr val="C00000"/>
            </a:solidFill>
          </a:endParaRPr>
        </a:p>
      </dgm:t>
    </dgm:pt>
    <dgm:pt modelId="{FA1ABDCA-DD0E-4863-BA0C-E067AAD4F48D}" type="parTrans" cxnId="{05C57304-E1EE-4E1A-90D0-AE87333B422A}">
      <dgm:prSet/>
      <dgm:spPr/>
      <dgm:t>
        <a:bodyPr/>
        <a:lstStyle/>
        <a:p>
          <a:endParaRPr lang="en-US"/>
        </a:p>
      </dgm:t>
    </dgm:pt>
    <dgm:pt modelId="{A79E68DE-8FBD-4381-B53E-51C3D7060098}" type="sibTrans" cxnId="{05C57304-E1EE-4E1A-90D0-AE87333B422A}">
      <dgm:prSet/>
      <dgm:spPr/>
      <dgm:t>
        <a:bodyPr/>
        <a:lstStyle/>
        <a:p>
          <a:endParaRPr lang="en-US"/>
        </a:p>
      </dgm:t>
    </dgm:pt>
    <dgm:pt modelId="{1B371EC8-E99F-401D-8305-EBF7969F7F1E}">
      <dgm:prSet phldrT="[Text]" custT="1"/>
      <dgm:spPr/>
      <dgm:t>
        <a:bodyPr/>
        <a:lstStyle/>
        <a:p>
          <a:r>
            <a:rPr lang="sr-Latn-CS" sz="2800" b="1" dirty="0" smtClean="0">
              <a:solidFill>
                <a:srgbClr val="002060"/>
              </a:solidFill>
            </a:rPr>
            <a:t>Srbija je, između ostalog zahvaljujući uvedenoj Objedinjenoj naplati, na Duing bussines listi,  pomerena na 59. mesto,  što je kao ocena poboljšanja uslova poslovanja, ogromna prednost u privlačenju inevesticija</a:t>
          </a:r>
          <a:endParaRPr lang="en-US" sz="2800" b="1" dirty="0">
            <a:solidFill>
              <a:srgbClr val="002060"/>
            </a:solidFill>
          </a:endParaRPr>
        </a:p>
      </dgm:t>
    </dgm:pt>
    <dgm:pt modelId="{53F78214-E85A-4B5C-87CD-6635AB3CFC62}" type="parTrans" cxnId="{F1784F2A-2A74-49CA-9EFE-35B8F2FAE194}">
      <dgm:prSet/>
      <dgm:spPr/>
      <dgm:t>
        <a:bodyPr/>
        <a:lstStyle/>
        <a:p>
          <a:endParaRPr lang="en-US"/>
        </a:p>
      </dgm:t>
    </dgm:pt>
    <dgm:pt modelId="{83A4800D-DA84-4E43-A573-A02B8DB5CBEC}" type="sibTrans" cxnId="{F1784F2A-2A74-49CA-9EFE-35B8F2FAE194}">
      <dgm:prSet/>
      <dgm:spPr/>
      <dgm:t>
        <a:bodyPr/>
        <a:lstStyle/>
        <a:p>
          <a:endParaRPr lang="en-US"/>
        </a:p>
      </dgm:t>
    </dgm:pt>
    <dgm:pt modelId="{D9A11C2F-1B3B-4B4C-AEFE-B7CC11EE5B92}" type="pres">
      <dgm:prSet presAssocID="{6430B70A-11BD-45B0-B059-7DFDD94E74F4}" presName="compositeShape" presStyleCnt="0">
        <dgm:presLayoutVars>
          <dgm:dir/>
          <dgm:resizeHandles/>
        </dgm:presLayoutVars>
      </dgm:prSet>
      <dgm:spPr/>
    </dgm:pt>
    <dgm:pt modelId="{441E8927-3994-4041-A964-E42E648B70A2}" type="pres">
      <dgm:prSet presAssocID="{6430B70A-11BD-45B0-B059-7DFDD94E74F4}" presName="pyramid" presStyleLbl="node1" presStyleIdx="0" presStyleCnt="1"/>
      <dgm:spPr/>
    </dgm:pt>
    <dgm:pt modelId="{EAD96DFF-2666-4168-AA24-8D8051D346E8}" type="pres">
      <dgm:prSet presAssocID="{6430B70A-11BD-45B0-B059-7DFDD94E74F4}" presName="theList" presStyleCnt="0"/>
      <dgm:spPr/>
    </dgm:pt>
    <dgm:pt modelId="{E073290A-21B6-4363-8F76-FDE6D706C620}" type="pres">
      <dgm:prSet presAssocID="{920831A3-C313-4457-82CD-031ECC176D68}" presName="aNode" presStyleLbl="fgAcc1" presStyleIdx="0" presStyleCnt="2" custScaleX="277599" custScaleY="16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6E100-F10D-44EC-A32B-D0C86B085FE5}" type="pres">
      <dgm:prSet presAssocID="{920831A3-C313-4457-82CD-031ECC176D68}" presName="aSpace" presStyleCnt="0"/>
      <dgm:spPr/>
    </dgm:pt>
    <dgm:pt modelId="{B5D28E4B-14CA-45A7-B559-7DA9626DEF52}" type="pres">
      <dgm:prSet presAssocID="{1B371EC8-E99F-401D-8305-EBF7969F7F1E}" presName="aNode" presStyleLbl="fgAcc1" presStyleIdx="1" presStyleCnt="2" custScaleX="277599" custLinFactY="5650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20695-5588-4F59-9F5D-4F02637A432E}" type="pres">
      <dgm:prSet presAssocID="{1B371EC8-E99F-401D-8305-EBF7969F7F1E}" presName="aSpace" presStyleCnt="0"/>
      <dgm:spPr/>
    </dgm:pt>
  </dgm:ptLst>
  <dgm:cxnLst>
    <dgm:cxn modelId="{C7341556-1FCB-419F-A4D2-26EAB553A6C9}" type="presOf" srcId="{1B371EC8-E99F-401D-8305-EBF7969F7F1E}" destId="{B5D28E4B-14CA-45A7-B559-7DA9626DEF52}" srcOrd="0" destOrd="0" presId="urn:microsoft.com/office/officeart/2005/8/layout/pyramid2"/>
    <dgm:cxn modelId="{F1784F2A-2A74-49CA-9EFE-35B8F2FAE194}" srcId="{6430B70A-11BD-45B0-B059-7DFDD94E74F4}" destId="{1B371EC8-E99F-401D-8305-EBF7969F7F1E}" srcOrd="1" destOrd="0" parTransId="{53F78214-E85A-4B5C-87CD-6635AB3CFC62}" sibTransId="{83A4800D-DA84-4E43-A573-A02B8DB5CBEC}"/>
    <dgm:cxn modelId="{05C57304-E1EE-4E1A-90D0-AE87333B422A}" srcId="{6430B70A-11BD-45B0-B059-7DFDD94E74F4}" destId="{920831A3-C313-4457-82CD-031ECC176D68}" srcOrd="0" destOrd="0" parTransId="{FA1ABDCA-DD0E-4863-BA0C-E067AAD4F48D}" sibTransId="{A79E68DE-8FBD-4381-B53E-51C3D7060098}"/>
    <dgm:cxn modelId="{06E4DD60-AFD0-453E-A24F-35860114C3AA}" type="presOf" srcId="{920831A3-C313-4457-82CD-031ECC176D68}" destId="{E073290A-21B6-4363-8F76-FDE6D706C620}" srcOrd="0" destOrd="0" presId="urn:microsoft.com/office/officeart/2005/8/layout/pyramid2"/>
    <dgm:cxn modelId="{4575814E-E477-4C3A-9DD9-3A9448B2F448}" type="presOf" srcId="{6430B70A-11BD-45B0-B059-7DFDD94E74F4}" destId="{D9A11C2F-1B3B-4B4C-AEFE-B7CC11EE5B92}" srcOrd="0" destOrd="0" presId="urn:microsoft.com/office/officeart/2005/8/layout/pyramid2"/>
    <dgm:cxn modelId="{62810D35-8E6A-4953-9125-5B418F4B5F2F}" type="presParOf" srcId="{D9A11C2F-1B3B-4B4C-AEFE-B7CC11EE5B92}" destId="{441E8927-3994-4041-A964-E42E648B70A2}" srcOrd="0" destOrd="0" presId="urn:microsoft.com/office/officeart/2005/8/layout/pyramid2"/>
    <dgm:cxn modelId="{2DA570F7-AC58-4C49-BC7D-9D5125146D91}" type="presParOf" srcId="{D9A11C2F-1B3B-4B4C-AEFE-B7CC11EE5B92}" destId="{EAD96DFF-2666-4168-AA24-8D8051D346E8}" srcOrd="1" destOrd="0" presId="urn:microsoft.com/office/officeart/2005/8/layout/pyramid2"/>
    <dgm:cxn modelId="{42770A14-21D8-40FF-95AC-2F75BFA32375}" type="presParOf" srcId="{EAD96DFF-2666-4168-AA24-8D8051D346E8}" destId="{E073290A-21B6-4363-8F76-FDE6D706C620}" srcOrd="0" destOrd="0" presId="urn:microsoft.com/office/officeart/2005/8/layout/pyramid2"/>
    <dgm:cxn modelId="{8B7D9510-3092-4F05-9F57-4ED4ADE0675B}" type="presParOf" srcId="{EAD96DFF-2666-4168-AA24-8D8051D346E8}" destId="{8DB6E100-F10D-44EC-A32B-D0C86B085FE5}" srcOrd="1" destOrd="0" presId="urn:microsoft.com/office/officeart/2005/8/layout/pyramid2"/>
    <dgm:cxn modelId="{B5E66408-7B64-4D5A-86A4-6E52FA557972}" type="presParOf" srcId="{EAD96DFF-2666-4168-AA24-8D8051D346E8}" destId="{B5D28E4B-14CA-45A7-B559-7DA9626DEF52}" srcOrd="2" destOrd="0" presId="urn:microsoft.com/office/officeart/2005/8/layout/pyramid2"/>
    <dgm:cxn modelId="{0B02D246-04A8-4037-88C0-BE4BF3A4E377}" type="presParOf" srcId="{EAD96DFF-2666-4168-AA24-8D8051D346E8}" destId="{30820695-5588-4F59-9F5D-4F02637A432E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8A2C3-6347-479F-B8D2-435F364A378C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4900" b="1" kern="1200" dirty="0" smtClean="0"/>
            <a:t>Uslovi za podnošenje Pojedinačne poreske prijave u skladu sa ZPPPA</a:t>
          </a:r>
          <a:endParaRPr lang="en-US" sz="4900" kern="1200" dirty="0"/>
        </a:p>
      </dsp:txBody>
      <dsp:txXfrm>
        <a:off x="0" y="0"/>
        <a:ext cx="9144000" cy="2057400"/>
      </dsp:txXfrm>
    </dsp:sp>
    <dsp:sp modelId="{7EC7D85F-2BF2-4F33-9B00-396374424BE8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Pojedinačnu poresku prijavu može da podnese poreski obveznik, poreski platac, poreski punomoćnik ili drugo lice koje je poreski obveznik, odnosno poreski platac ovlastio za podnošenje poreske prijave, zakonski zastupnik i zastupnik po službenoj dužnosti.</a:t>
          </a:r>
          <a:endParaRPr lang="en-US" sz="1900" kern="1200" dirty="0" smtClean="0"/>
        </a:p>
      </dsp:txBody>
      <dsp:txXfrm>
        <a:off x="4464" y="2057400"/>
        <a:ext cx="3045023" cy="4320540"/>
      </dsp:txXfrm>
    </dsp:sp>
    <dsp:sp modelId="{CA3F4B38-0EE4-4E75-9E81-65013EB5A3AB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Podnosilac poreske prijave dužan je da elektronski potpiše pojedinačnu poresku prijavu u skladu za zakonom kojim se uređuje elektronski potpis</a:t>
          </a:r>
          <a:r>
            <a:rPr lang="sr-Latn-CS" sz="1900" kern="1200" smtClean="0"/>
            <a:t> i da budu podaci formatirani u XML šemi ili će je uneti direktno korišćenjem  E-servisa i portala PU</a:t>
          </a:r>
          <a:r>
            <a:rPr lang="ru-RU" sz="1900" kern="1200" smtClean="0"/>
            <a:t>.</a:t>
          </a:r>
          <a:endParaRPr lang="en-US" sz="1900" kern="1200" dirty="0" smtClean="0"/>
        </a:p>
      </dsp:txBody>
      <dsp:txXfrm>
        <a:off x="3049488" y="2057400"/>
        <a:ext cx="3045023" cy="4320540"/>
      </dsp:txXfrm>
    </dsp:sp>
    <dsp:sp modelId="{E9067F84-6A2C-4645-8DDD-AAAE2E683C60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</a:rPr>
            <a:t>Pojedinačna poreska prijava</a:t>
          </a:r>
          <a:r>
            <a:rPr lang="sr-Latn-CS" sz="1900" b="1" kern="1200" dirty="0" smtClean="0">
              <a:solidFill>
                <a:schemeClr val="bg1"/>
              </a:solidFill>
            </a:rPr>
            <a:t>, obrazas PPP PD,</a:t>
          </a:r>
          <a:r>
            <a:rPr lang="ru-RU" sz="1900" b="1" kern="1200" dirty="0" smtClean="0">
              <a:solidFill>
                <a:schemeClr val="bg1"/>
              </a:solidFill>
            </a:rPr>
            <a:t> smatra se podnetom kada Poreska uprava potvrdi formalnu ispravnost i matematičku tačnost iskazanih podataka, dodeli broj prijave, broj odobrenja </a:t>
          </a:r>
          <a:r>
            <a:rPr lang="sr-Cyrl-CS" sz="1900" b="1" kern="1200" dirty="0" smtClean="0">
              <a:solidFill>
                <a:schemeClr val="bg1"/>
              </a:solidFill>
            </a:rPr>
            <a:t>(BOP) </a:t>
          </a:r>
          <a:r>
            <a:rPr lang="ru-RU" sz="1900" b="1" kern="1200" dirty="0" smtClean="0">
              <a:solidFill>
                <a:schemeClr val="bg1"/>
              </a:solidFill>
            </a:rPr>
            <a:t>za plaćanje ukupnog iznosa obaveze po tom osnovu i u elektronskom obliku </a:t>
          </a:r>
          <a:r>
            <a:rPr lang="sr-Cyrl-CS" sz="1900" b="1" kern="1200" dirty="0" smtClean="0">
              <a:solidFill>
                <a:schemeClr val="bg1"/>
              </a:solidFill>
            </a:rPr>
            <a:t>i </a:t>
          </a:r>
          <a:r>
            <a:rPr lang="ru-RU" sz="1900" b="1" kern="1200" dirty="0" smtClean="0">
              <a:solidFill>
                <a:schemeClr val="bg1"/>
              </a:solidFill>
            </a:rPr>
            <a:t>o tome dostavi obaveštenje podnosiocu poreske prijave.</a:t>
          </a:r>
          <a:endParaRPr lang="en-US" sz="1900" b="1" kern="1200" dirty="0" smtClean="0">
            <a:solidFill>
              <a:schemeClr val="bg1"/>
            </a:solidFill>
          </a:endParaRPr>
        </a:p>
      </dsp:txBody>
      <dsp:txXfrm>
        <a:off x="6094511" y="2057400"/>
        <a:ext cx="3045023" cy="4320540"/>
      </dsp:txXfrm>
    </dsp:sp>
    <dsp:sp modelId="{97AA992B-2727-49CF-ADA8-E1774825E126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D2B85-6884-44A3-83B0-C4E81496DBE8}">
      <dsp:nvSpPr>
        <dsp:cNvPr id="0" name=""/>
        <dsp:cNvSpPr/>
      </dsp:nvSpPr>
      <dsp:spPr>
        <a:xfrm>
          <a:off x="16065" y="0"/>
          <a:ext cx="8213534" cy="5257800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67F7B-9569-4689-8720-7BCC30025EB4}">
      <dsp:nvSpPr>
        <dsp:cNvPr id="0" name=""/>
        <dsp:cNvSpPr/>
      </dsp:nvSpPr>
      <dsp:spPr>
        <a:xfrm>
          <a:off x="1057766" y="427661"/>
          <a:ext cx="4577000" cy="3953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2060"/>
              </a:solidFill>
            </a:rPr>
            <a:t>Poreska </a:t>
          </a:r>
          <a:r>
            <a:rPr lang="ru-RU" sz="2000" b="1" kern="1200" dirty="0" smtClean="0">
              <a:solidFill>
                <a:srgbClr val="002060"/>
              </a:solidFill>
            </a:rPr>
            <a:t>uprava na osnovu podataka iz pojedinačne poreske prijave i broja odobrenja za plaćanje</a:t>
          </a:r>
          <a:r>
            <a:rPr lang="sr-Latn-CS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smtClean="0">
              <a:solidFill>
                <a:srgbClr val="002060"/>
              </a:solidFill>
            </a:rPr>
            <a:t> po plaćanju obaveze po svakoj pojedinačnoj poreskoj prijavi raspoređuje sredstva po teritorijama i uplatnim računima javnih prihoda i sastavlja rekapitulaciju, kao osnov za prenos sredstava sa jedinstvenog uplatnog računa na uplatne račune javnih prihoda.</a:t>
          </a:r>
          <a:endParaRPr lang="en-US" sz="2000" b="1" kern="1200" dirty="0"/>
        </a:p>
      </dsp:txBody>
      <dsp:txXfrm>
        <a:off x="1057766" y="427661"/>
        <a:ext cx="4577000" cy="3953583"/>
      </dsp:txXfrm>
    </dsp:sp>
    <dsp:sp modelId="{FC666C3A-565D-4ACA-9BCF-6A9611EB4533}">
      <dsp:nvSpPr>
        <dsp:cNvPr id="0" name=""/>
        <dsp:cNvSpPr/>
      </dsp:nvSpPr>
      <dsp:spPr>
        <a:xfrm>
          <a:off x="2548593" y="319050"/>
          <a:ext cx="228850" cy="63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8593" y="319050"/>
        <a:ext cx="228850" cy="638100"/>
      </dsp:txXfrm>
    </dsp:sp>
    <dsp:sp modelId="{2F6BAF0C-0C56-4D4D-967A-0AD400BBA16B}">
      <dsp:nvSpPr>
        <dsp:cNvPr id="0" name=""/>
        <dsp:cNvSpPr/>
      </dsp:nvSpPr>
      <dsp:spPr>
        <a:xfrm>
          <a:off x="672023" y="319050"/>
          <a:ext cx="1830800" cy="89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72023" y="319050"/>
        <a:ext cx="1830800" cy="894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25254-9225-4B6C-B5D4-838DF92FE7B3}">
      <dsp:nvSpPr>
        <dsp:cNvPr id="0" name=""/>
        <dsp:cNvSpPr/>
      </dsp:nvSpPr>
      <dsp:spPr>
        <a:xfrm rot="5400000">
          <a:off x="-600007" y="851676"/>
          <a:ext cx="1736614" cy="72748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-95444" y="710857"/>
        <a:ext cx="727487" cy="1009127"/>
      </dsp:txXfrm>
    </dsp:sp>
    <dsp:sp modelId="{08BE359A-567D-4542-B61B-D7D010100A0D}">
      <dsp:nvSpPr>
        <dsp:cNvPr id="0" name=""/>
        <dsp:cNvSpPr/>
      </dsp:nvSpPr>
      <dsp:spPr>
        <a:xfrm rot="5400000">
          <a:off x="3941055" y="-3435821"/>
          <a:ext cx="1798489" cy="8695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000" b="1" kern="1200" dirty="0" smtClean="0">
              <a:solidFill>
                <a:srgbClr val="002060"/>
              </a:solidFill>
            </a:rPr>
            <a:t>Samnjeno potrebno vreme  računovođama po više osnova, (1) za obračun oporezivih prihoda  sastavlja se samo jedna,  Pojedinačna poreska prijava, obrazac PPP PD; (2) za obaveštavanje Poreske uprave , dostavlja se jedna vrsta obrasca, poreska prijava PPP PD i to   elektronskim  putem/ IZBAČENO IZ UPOTREBE  20 RAZLIČITIH PORESKIH PRIJAVA, koje su se dostavljale u papirnom obliku; (3)smanjeni troškovi administriranja, rada i materijala</a:t>
          </a:r>
          <a:endParaRPr lang="en-US" sz="20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/>
        </a:p>
      </dsp:txBody>
      <dsp:txXfrm rot="-5400000">
        <a:off x="492414" y="100615"/>
        <a:ext cx="8607977" cy="1622899"/>
      </dsp:txXfrm>
    </dsp:sp>
    <dsp:sp modelId="{C9A367C5-B391-4048-B35E-73E9C0297F23}">
      <dsp:nvSpPr>
        <dsp:cNvPr id="0" name=""/>
        <dsp:cNvSpPr/>
      </dsp:nvSpPr>
      <dsp:spPr>
        <a:xfrm rot="5400000">
          <a:off x="-600007" y="2593213"/>
          <a:ext cx="1736614" cy="727487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-95444" y="2452394"/>
        <a:ext cx="727487" cy="1009127"/>
      </dsp:txXfrm>
    </dsp:sp>
    <dsp:sp modelId="{8EDE89C6-14A2-4A6D-BA19-40C1EDE9FD29}">
      <dsp:nvSpPr>
        <dsp:cNvPr id="0" name=""/>
        <dsp:cNvSpPr/>
      </dsp:nvSpPr>
      <dsp:spPr>
        <a:xfrm rot="5400000">
          <a:off x="4103191" y="-1745542"/>
          <a:ext cx="1474218" cy="8798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000" b="1" kern="1200" dirty="0" smtClean="0">
              <a:solidFill>
                <a:srgbClr val="002060"/>
              </a:solidFill>
            </a:rPr>
            <a:t>Kod Poreske uprave, vrši se automatsko evidentiranje podnete PPP PD poreske prijave,  što znači nema mogućnosti za grešku u postupku automatskog knjiženja iskazane obaveze za javne prihode i nema mogućnosti greške kod unosa računa za uplatu,  jer se plaćanje vrši na jedan jedinstven račun, sa koga preuzeta sredstva Trezor raspoređuje primaocima prihoda</a:t>
          </a:r>
          <a:endParaRPr lang="en-US" sz="20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/>
        </a:p>
      </dsp:txBody>
      <dsp:txXfrm rot="-5400000">
        <a:off x="441158" y="1988456"/>
        <a:ext cx="8726320" cy="1330288"/>
      </dsp:txXfrm>
    </dsp:sp>
    <dsp:sp modelId="{E16ADAB3-20A7-43F7-AA13-E21959FDD9AC}">
      <dsp:nvSpPr>
        <dsp:cNvPr id="0" name=""/>
        <dsp:cNvSpPr/>
      </dsp:nvSpPr>
      <dsp:spPr>
        <a:xfrm rot="5400000">
          <a:off x="-788526" y="4421761"/>
          <a:ext cx="1821101" cy="434935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-95444" y="3946147"/>
        <a:ext cx="434935" cy="1386166"/>
      </dsp:txXfrm>
    </dsp:sp>
    <dsp:sp modelId="{0FBC883A-87D4-4DFD-897B-BB2B09E19CAE}">
      <dsp:nvSpPr>
        <dsp:cNvPr id="0" name=""/>
        <dsp:cNvSpPr/>
      </dsp:nvSpPr>
      <dsp:spPr>
        <a:xfrm rot="5400000">
          <a:off x="4016178" y="156864"/>
          <a:ext cx="1355691" cy="8358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000" b="1" kern="1200" dirty="0" smtClean="0">
              <a:solidFill>
                <a:srgbClr val="002060"/>
              </a:solidFill>
            </a:rPr>
            <a:t>Nepostojanjem greške u automatskom knjiženju obaveze na poreskom računu po PIBu obveznika,  poreski obveznici su  SMANJILI PODNOŠENJE  ZAHTEVA  PORESKOJ UPRAVI, ZA PREKNJIŽAVANJE POGREŠNIH KNJIŽENJA, POREZA I DOPRINOSA, po PIBu, na poreskom računu, u Poreskoj upravi</a:t>
          </a:r>
          <a:endParaRPr lang="en-US" sz="20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</dsp:txBody>
      <dsp:txXfrm rot="-5400000">
        <a:off x="515016" y="3724206"/>
        <a:ext cx="8291838" cy="12233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CBCB2-FA39-4408-9BF7-F0261F53C0A9}">
      <dsp:nvSpPr>
        <dsp:cNvPr id="0" name=""/>
        <dsp:cNvSpPr/>
      </dsp:nvSpPr>
      <dsp:spPr>
        <a:xfrm>
          <a:off x="457191" y="-127135"/>
          <a:ext cx="8115318" cy="27273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1800" b="1" kern="1200" dirty="0" smtClean="0">
            <a:solidFill>
              <a:srgbClr val="FFFF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1800" b="1" kern="1200" dirty="0" smtClean="0">
            <a:solidFill>
              <a:srgbClr val="FFFF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1800" b="1" kern="1200" dirty="0" smtClean="0">
            <a:solidFill>
              <a:srgbClr val="FFFF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b="1" kern="1200" dirty="0" smtClean="0">
              <a:solidFill>
                <a:srgbClr val="FFFF00"/>
              </a:solidFill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 smtClean="0">
              <a:solidFill>
                <a:schemeClr val="bg1"/>
              </a:solidFill>
            </a:rPr>
            <a:t>Sređene evidencije na poreskim računima poreskih obveznika, kod Poreske uprave, jer su ranije uplate vršene na desetine različitih računa i podnošeno desetine različitih poreskih prijava u papirnom obliku, gde je i prilikom plaćanja i prilikom evidentiranja poreskih prijava kod PU, bilo ogromnih grešaka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 smtClean="0">
              <a:solidFill>
                <a:schemeClr val="bg1"/>
              </a:solidFill>
            </a:rPr>
            <a:t>Oko 400 zaposlenih , preusmereno na druge poslove u Poreskoj upravi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kern="1200" dirty="0" smtClean="0"/>
            <a:t>anih uplata i obaveza po poreskim prijavama.</a:t>
          </a:r>
          <a:endParaRPr lang="en-US" sz="1800" kern="1200" dirty="0"/>
        </a:p>
      </dsp:txBody>
      <dsp:txXfrm>
        <a:off x="537073" y="-47253"/>
        <a:ext cx="5302561" cy="2567613"/>
      </dsp:txXfrm>
    </dsp:sp>
    <dsp:sp modelId="{5940401C-3C78-406B-8F6E-1C25F786AA0E}">
      <dsp:nvSpPr>
        <dsp:cNvPr id="0" name=""/>
        <dsp:cNvSpPr/>
      </dsp:nvSpPr>
      <dsp:spPr>
        <a:xfrm>
          <a:off x="228571" y="2647286"/>
          <a:ext cx="9143995" cy="329450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 smtClean="0">
              <a:solidFill>
                <a:srgbClr val="002060"/>
              </a:solidFill>
            </a:rPr>
            <a:t>Mogućnost ispravljanja podnete pojedinačne poreske prijave, može biti na osnovu : spoznaje poreskog obveznika/računovođe, da je u prethodno podnetoj PPP PD napravio grešku koju mora ispraviti,  izmena opšte prijave</a:t>
          </a:r>
          <a:r>
            <a:rPr lang="sr-Latn-CS" sz="2000" b="1" kern="1200" smtClean="0">
              <a:solidFill>
                <a:srgbClr val="002060"/>
              </a:solidFill>
            </a:rPr>
            <a:t>, izmena prijave po  službenoj </a:t>
          </a:r>
          <a:r>
            <a:rPr lang="sr-Latn-CS" sz="2000" b="1" kern="1200" dirty="0" smtClean="0">
              <a:solidFill>
                <a:srgbClr val="002060"/>
              </a:solidFill>
            </a:rPr>
            <a:t>dužnosti, izmena prijave u skladu sa članom 182b ZPPPA </a:t>
          </a:r>
          <a:r>
            <a:rPr lang="sr-Latn-CS" sz="2000" b="1" kern="1200" smtClean="0">
              <a:solidFill>
                <a:srgbClr val="002060"/>
              </a:solidFill>
            </a:rPr>
            <a:t>i izmena prijave </a:t>
          </a:r>
          <a:r>
            <a:rPr lang="sr-Latn-CS" sz="2000" b="1" kern="1200" dirty="0" smtClean="0">
              <a:solidFill>
                <a:srgbClr val="002060"/>
              </a:solidFill>
            </a:rPr>
            <a:t>po odluci suda.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 smtClean="0">
              <a:solidFill>
                <a:srgbClr val="002060"/>
              </a:solidFill>
            </a:rPr>
            <a:t>Ne može se menjati prijava po nalazu kontrole i u poreskom periodu koji je predmet kontrole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325064" y="2743779"/>
        <a:ext cx="5344510" cy="3101517"/>
      </dsp:txXfrm>
    </dsp:sp>
    <dsp:sp modelId="{4C0834AF-EC0E-4B09-9A74-F5488B800CFA}">
      <dsp:nvSpPr>
        <dsp:cNvPr id="0" name=""/>
        <dsp:cNvSpPr/>
      </dsp:nvSpPr>
      <dsp:spPr>
        <a:xfrm>
          <a:off x="5821304" y="1906855"/>
          <a:ext cx="1693926" cy="169392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02437" y="1906855"/>
        <a:ext cx="931660" cy="1274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25E3D-0315-470E-A670-B8D8A065C321}">
      <dsp:nvSpPr>
        <dsp:cNvPr id="0" name=""/>
        <dsp:cNvSpPr/>
      </dsp:nvSpPr>
      <dsp:spPr>
        <a:xfrm>
          <a:off x="-974825" y="-186927"/>
          <a:ext cx="3314718" cy="398625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EA8F1-94CC-4EB1-9C53-83EEFE78E9F3}">
      <dsp:nvSpPr>
        <dsp:cNvPr id="0" name=""/>
        <dsp:cNvSpPr/>
      </dsp:nvSpPr>
      <dsp:spPr>
        <a:xfrm>
          <a:off x="1402536" y="-41647"/>
          <a:ext cx="7741447" cy="586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402536" y="-41647"/>
        <a:ext cx="3870723" cy="2787003"/>
      </dsp:txXfrm>
    </dsp:sp>
    <dsp:sp modelId="{9316BDB6-BF1D-44A5-B61C-15A9309560B5}">
      <dsp:nvSpPr>
        <dsp:cNvPr id="0" name=""/>
        <dsp:cNvSpPr/>
      </dsp:nvSpPr>
      <dsp:spPr>
        <a:xfrm>
          <a:off x="465354" y="2754879"/>
          <a:ext cx="2606040" cy="26060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66AC6-388A-48AA-8028-978DA2288E5C}">
      <dsp:nvSpPr>
        <dsp:cNvPr id="0" name=""/>
        <dsp:cNvSpPr/>
      </dsp:nvSpPr>
      <dsp:spPr>
        <a:xfrm>
          <a:off x="682510" y="2586490"/>
          <a:ext cx="8572527" cy="27317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800" kern="1200" dirty="0" smtClean="0">
              <a:solidFill>
                <a:srgbClr val="002060"/>
              </a:solidFill>
            </a:rPr>
            <a:t>Ocena svih anketiranih  u 2014.g. je da im je Objedinjena naplata poreza i doprinosa, značajno unapredila  i poboljšala  uslove  rada i smanjila troškove rada  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682510" y="2586490"/>
        <a:ext cx="4286263" cy="2731729"/>
      </dsp:txXfrm>
    </dsp:sp>
    <dsp:sp modelId="{F90C59BC-14BC-43CE-A219-C5DA79DD26DA}">
      <dsp:nvSpPr>
        <dsp:cNvPr id="0" name=""/>
        <dsp:cNvSpPr/>
      </dsp:nvSpPr>
      <dsp:spPr>
        <a:xfrm>
          <a:off x="2276181" y="148839"/>
          <a:ext cx="7099703" cy="26060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3200" kern="1200" dirty="0" smtClean="0">
              <a:solidFill>
                <a:srgbClr val="002060"/>
              </a:solidFill>
            </a:rPr>
            <a:t> USAID je izvršio anketu 1009 poreskih</a:t>
          </a:r>
          <a:endParaRPr lang="en-US" sz="3200" kern="1200" dirty="0">
            <a:solidFill>
              <a:srgbClr val="00206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3200" kern="1200" dirty="0" smtClean="0">
              <a:solidFill>
                <a:srgbClr val="002060"/>
              </a:solidFill>
            </a:rPr>
            <a:t>obveznika, pravnih lica i preduzetnika, vezano za  ocenu  u provođenju reformi i unapređenja uslova poslovanja u toj godini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2276181" y="148839"/>
        <a:ext cx="7099703" cy="2606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E8927-3994-4041-A964-E42E648B70A2}">
      <dsp:nvSpPr>
        <dsp:cNvPr id="0" name=""/>
        <dsp:cNvSpPr/>
      </dsp:nvSpPr>
      <dsp:spPr>
        <a:xfrm>
          <a:off x="384690" y="0"/>
          <a:ext cx="4983163" cy="498316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3290A-21B6-4363-8F76-FDE6D706C620}">
      <dsp:nvSpPr>
        <dsp:cNvPr id="0" name=""/>
        <dsp:cNvSpPr/>
      </dsp:nvSpPr>
      <dsp:spPr>
        <a:xfrm>
          <a:off x="6" y="500237"/>
          <a:ext cx="8991586" cy="2284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400" b="1" kern="1200" dirty="0" smtClean="0">
              <a:solidFill>
                <a:srgbClr val="C00000"/>
              </a:solidFill>
            </a:rPr>
            <a:t>Troškovi administriranja su smanjeni za 1.6 milijardi dinara na godišnjem nivou,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400" b="1" kern="1200" dirty="0" smtClean="0">
              <a:solidFill>
                <a:srgbClr val="C00000"/>
              </a:solidFill>
            </a:rPr>
            <a:t>Primer u praksi:  Računovodstvena agencija koja ima 50 komitenata i koji pripadaju nekim od različitih 12 Filijala Poreske uprave u Beogradu, morala je imati 2 zaposlena koja su samo obilazila te filijale i podnosili poreske prijave u papiru kao i zahteve za preknjižavanje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111518" y="611749"/>
        <a:ext cx="8768562" cy="2061301"/>
      </dsp:txXfrm>
    </dsp:sp>
    <dsp:sp modelId="{B5D28E4B-14CA-45A7-B559-7DA9626DEF52}">
      <dsp:nvSpPr>
        <dsp:cNvPr id="0" name=""/>
        <dsp:cNvSpPr/>
      </dsp:nvSpPr>
      <dsp:spPr>
        <a:xfrm>
          <a:off x="6" y="3201001"/>
          <a:ext cx="8991586" cy="1358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800" b="1" kern="1200" dirty="0" smtClean="0">
              <a:solidFill>
                <a:srgbClr val="002060"/>
              </a:solidFill>
            </a:rPr>
            <a:t>Srbija je, između ostalog zahvaljujući uvedenoj Objedinjenoj naplati, na Duing bussines listi,  pomerena na 59. mesto,  što je kao ocena poboljšanja uslova poslovanja, ogromna prednost u privlačenju inevesticija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66332" y="3267327"/>
        <a:ext cx="8858934" cy="1226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73FF-EF51-4D70-BF85-A475AB169B19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60A43-3FD5-46D4-8B91-28C8271E3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160E-47B3-4858-AC1F-557463697E99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92969-A93E-4EE7-9F8B-A23BDC6D3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E066-1381-4920-8BDF-A0433EDFBB6C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98538-BF60-4881-910A-FEF4179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100B-378F-4C33-8FB6-D9EBDD856FE3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D07C-F21E-4FDA-8D29-DCE2F4152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3B1B-F4D9-40E2-9C48-E23F4D4EA23C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7CB5-5662-4E55-8F3D-9E038DBBE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4735-1169-4680-8C1B-FA7B17ABEB33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539D-49E8-4F91-B93E-E2ED6CEC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6B571-F0FE-4C53-824D-5FBF5CB6462C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6C54-2EBE-4036-AE79-EA8DCC452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7E84-F562-4B93-9EDE-CD494AF3BFDA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73D4-4CED-495B-9BB2-FF4D189B6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C5D4-CE51-4F86-8032-23158B1F6DD4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069B-BCE9-47DA-BF99-A3F6F4367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84D0-E4F3-4EE1-9D42-A52F80A39316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CF49-C668-45C9-8328-EA3F03835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95E7-ECB0-4AD4-9830-141011E13B8B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FDA6-4E56-4F35-9BCA-212F3D6F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C7E7C-A9B1-4781-8059-C17D10E29C84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981F59-422A-44FA-A452-EBE5BECA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Presentation11.pp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0163" y="0"/>
          <a:ext cx="91138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esentation" r:id="rId4" imgW="4229123" imgH="3171540" progId="PowerPoint.Show.8">
                  <p:embed/>
                </p:oleObj>
              </mc:Choice>
              <mc:Fallback>
                <p:oleObj name="Presentation" r:id="rId4" imgW="4229123" imgH="3171540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0"/>
                        <a:ext cx="911383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828800"/>
            <a:ext cx="9144000" cy="652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600" b="1" i="1">
                <a:solidFill>
                  <a:srgbClr val="002060"/>
                </a:solidFill>
              </a:rPr>
              <a:t> </a:t>
            </a:r>
            <a:r>
              <a:rPr lang="sr-Latn-CS" sz="3600" b="1" i="1">
                <a:solidFill>
                  <a:srgbClr val="002060"/>
                </a:solidFill>
                <a:latin typeface="Calibri" pitchFamily="34" charset="0"/>
              </a:rPr>
              <a:t>OBJEDINJENA NAPLATA POREZA I DOPRINOSA </a:t>
            </a:r>
          </a:p>
          <a:p>
            <a:endParaRPr lang="sr-Latn-CS" sz="360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800" b="1">
                <a:solidFill>
                  <a:srgbClr val="002060"/>
                </a:solidFill>
                <a:latin typeface="Calibri" pitchFamily="34" charset="0"/>
              </a:rPr>
              <a:t>NEPONOVLJIV REFORMSKI PROJEKAT  U SRBIJI</a:t>
            </a:r>
          </a:p>
          <a:p>
            <a:endParaRPr lang="sr-Latn-CS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800" b="1">
                <a:solidFill>
                  <a:srgbClr val="002060"/>
                </a:solidFill>
                <a:latin typeface="Calibri" pitchFamily="34" charset="0"/>
              </a:rPr>
              <a:t>NAJPOZITIVNIJE OCENJEN OD DOMAĆE POSLOVNE</a:t>
            </a:r>
          </a:p>
          <a:p>
            <a:r>
              <a:rPr lang="sr-Latn-CS" sz="2800" b="1">
                <a:solidFill>
                  <a:srgbClr val="002060"/>
                </a:solidFill>
                <a:latin typeface="Calibri" pitchFamily="34" charset="0"/>
              </a:rPr>
              <a:t>    PRAKSE I MEĐUNARODNIH  INSTITUCIJA,</a:t>
            </a:r>
          </a:p>
          <a:p>
            <a:r>
              <a:rPr lang="sr-Latn-CS" sz="2800" b="1">
                <a:solidFill>
                  <a:srgbClr val="002060"/>
                </a:solidFill>
                <a:latin typeface="Calibri" pitchFamily="34" charset="0"/>
              </a:rPr>
              <a:t>    SVETSKE BANKE, MMF  I USAID-A</a:t>
            </a:r>
          </a:p>
          <a:p>
            <a:r>
              <a:rPr lang="sr-Latn-CS" sz="2800" b="1" i="1">
                <a:solidFill>
                  <a:srgbClr val="C00000"/>
                </a:solidFill>
              </a:rPr>
              <a:t>               </a:t>
            </a:r>
          </a:p>
          <a:p>
            <a:r>
              <a:rPr lang="sr-Latn-CS" sz="2800" b="1" i="1">
                <a:solidFill>
                  <a:srgbClr val="C00000"/>
                </a:solidFill>
              </a:rPr>
              <a:t>          </a:t>
            </a:r>
            <a:r>
              <a:rPr lang="sr-Latn-CS" sz="2800" b="1" i="1">
                <a:solidFill>
                  <a:srgbClr val="C00000"/>
                </a:solidFill>
                <a:latin typeface="Calibri" pitchFamily="34" charset="0"/>
              </a:rPr>
              <a:t>CILJEVI KOJE TREBA  JOŠ OSTVARITI?</a:t>
            </a:r>
          </a:p>
          <a:p>
            <a:r>
              <a:rPr lang="sr-Latn-CS" sz="2800" b="1">
                <a:solidFill>
                  <a:srgbClr val="002060"/>
                </a:solidFill>
                <a:latin typeface="Calibri" pitchFamily="34" charset="0"/>
              </a:rPr>
              <a:t>                                                                        </a:t>
            </a:r>
            <a:r>
              <a:rPr lang="sr-Latn-CS" sz="2800" b="1" i="1">
                <a:solidFill>
                  <a:srgbClr val="002060"/>
                </a:solidFill>
                <a:latin typeface="Calibri" pitchFamily="34" charset="0"/>
              </a:rPr>
              <a:t>mr Snežana Mitrović</a:t>
            </a:r>
          </a:p>
          <a:p>
            <a:r>
              <a:rPr lang="sr-Latn-CS" sz="2800" b="1">
                <a:solidFill>
                  <a:srgbClr val="002060"/>
                </a:solidFill>
                <a:latin typeface="Calibri" pitchFamily="34" charset="0"/>
              </a:rPr>
              <a:t>                                              </a:t>
            </a:r>
          </a:p>
          <a:p>
            <a:pPr>
              <a:buFont typeface="Wingdings" pitchFamily="2" charset="2"/>
              <a:buChar char="v"/>
            </a:pPr>
            <a:endParaRPr lang="sr-Latn-CS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sr-Latn-CS">
              <a:latin typeface="Calibri" pitchFamily="34" charset="0"/>
            </a:endParaRPr>
          </a:p>
          <a:p>
            <a:endParaRPr lang="sr-Latn-CS">
              <a:latin typeface="Calibri" pitchFamily="34" charset="0"/>
            </a:endParaRPr>
          </a:p>
          <a:p>
            <a:endParaRPr lang="sr-Latn-CS">
              <a:latin typeface="Calibri" pitchFamily="34" charset="0"/>
            </a:endParaRPr>
          </a:p>
          <a:p>
            <a:endParaRPr lang="sr-Latn-C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r-Latn-CS" sz="4000" dirty="0" smtClean="0"/>
              <a:t>Šta se dešavalo u postupku uvođenja Objedinjene naplate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r-Latn-CS" dirty="0" smtClean="0"/>
              <a:t>Koliko je pokrenuta reforma Poreske uprave značila poreskim obveznicima i računovođama  u celoj Srbiji i kako su je podržali,  dokumentovano je  na youtub-u  Refoma Poreske uprave i na sajtovima  Poreske uprave i drugih institucija koje su dale podršku provođenju ove reforme.</a:t>
            </a:r>
          </a:p>
          <a:p>
            <a:r>
              <a:rPr lang="en-US" sz="2800" dirty="0" smtClean="0"/>
              <a:t>Pored </a:t>
            </a:r>
            <a:r>
              <a:rPr lang="en-US" sz="2800" dirty="0" err="1" smtClean="0"/>
              <a:t>pravnog</a:t>
            </a:r>
            <a:r>
              <a:rPr lang="en-US" sz="2800" dirty="0" smtClean="0"/>
              <a:t> </a:t>
            </a:r>
            <a:r>
              <a:rPr lang="en-US" sz="2800" dirty="0" err="1" smtClean="0"/>
              <a:t>okvira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se </a:t>
            </a:r>
            <a:r>
              <a:rPr lang="en-US" sz="2800" dirty="0" err="1" smtClean="0"/>
              <a:t>kreirao</a:t>
            </a:r>
            <a:r>
              <a:rPr lang="en-US" sz="2800" dirty="0" smtClean="0"/>
              <a:t>, </a:t>
            </a:r>
            <a:r>
              <a:rPr lang="en-US" sz="2800" dirty="0" err="1" smtClean="0"/>
              <a:t>informaciono</a:t>
            </a:r>
            <a:r>
              <a:rPr lang="en-US" sz="2800" dirty="0" smtClean="0"/>
              <a:t> </a:t>
            </a:r>
            <a:r>
              <a:rPr lang="en-US" sz="2800" dirty="0" err="1" smtClean="0"/>
              <a:t>tehni</a:t>
            </a:r>
            <a:r>
              <a:rPr lang="sr-Latn-CS" sz="2800" dirty="0" smtClean="0"/>
              <a:t>čke podrške u okviru IT Poreske uprave, edukovani su svi poreski obveznici i računovođe, kako da podrže reformu, da izvade digitalne sertifikate za  elektronske potpise i kako da dostavljaju elektronskim  putem </a:t>
            </a:r>
            <a:r>
              <a:rPr lang="en-US" sz="2800" dirty="0" smtClean="0"/>
              <a:t> </a:t>
            </a:r>
            <a:r>
              <a:rPr lang="sr-Latn-CS" sz="2800" dirty="0" smtClean="0"/>
              <a:t>pojedinačnu poresku prijavu.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Funkcionisanje Objedinjene naplate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38915" name="Picture 2" descr="PPP PD POPUNJ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sr-Latn-CS" sz="2000" b="1" smtClean="0"/>
              <a:t/>
            </a:r>
            <a:br>
              <a:rPr lang="sr-Latn-CS" sz="2000" b="1" smtClean="0"/>
            </a:br>
            <a:r>
              <a:rPr lang="sr-Latn-CS" sz="2000" b="1" smtClean="0"/>
              <a:t>Obrazac čiju smo primenu trajno odložili, početkom uvođenja Objedinjene naplate,</a:t>
            </a:r>
            <a:br>
              <a:rPr lang="sr-Latn-CS" sz="2000" b="1" smtClean="0"/>
            </a:br>
            <a:r>
              <a:rPr lang="sr-Latn-CS" sz="2000" b="1" smtClean="0"/>
              <a:t>jer da je od.1.1. 2013.g.zaživeo obrazac OS i OS1, dalje bi urušili evidencije u Poreskoj</a:t>
            </a:r>
            <a:endParaRPr lang="en-US" sz="2000" b="1" smtClean="0"/>
          </a:p>
        </p:txBody>
      </p:sp>
      <p:pic>
        <p:nvPicPr>
          <p:cNvPr id="39938" name="Picture 2" descr="C:\Documents and Settings\All Users\Documents\OS obraza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8200"/>
            <a:ext cx="9144000" cy="5791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sr-Latn-CS" sz="2000" b="1" smtClean="0"/>
              <a:t>Obrazac OS 1 čija je primena trajno odložena 1.1.2013 .g. radi uvođenja Objedinjene naplate  i izbegnute još veće greške u evidencijama u Poreskoj</a:t>
            </a:r>
            <a:endParaRPr lang="en-US" sz="2000" b="1" smtClean="0"/>
          </a:p>
        </p:txBody>
      </p:sp>
      <p:pic>
        <p:nvPicPr>
          <p:cNvPr id="40962" name="Picture 2" descr="C:\Documents and Settings\All Users\Documents\O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762000"/>
            <a:ext cx="90487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dirty="0" smtClean="0"/>
              <a:t/>
            </a:r>
            <a:br>
              <a:rPr lang="sr-Latn-CS" dirty="0" smtClean="0"/>
            </a:br>
            <a:r>
              <a:rPr lang="en-US" sz="4000" b="1" dirty="0" err="1" smtClean="0">
                <a:solidFill>
                  <a:srgbClr val="002060"/>
                </a:solidFill>
              </a:rPr>
              <a:t>Sredstva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objedinjene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naplate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poreza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doprinosa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odbitku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uplaćuju</a:t>
            </a:r>
            <a:r>
              <a:rPr lang="en-US" sz="4000" b="1" dirty="0" smtClean="0">
                <a:solidFill>
                  <a:srgbClr val="002060"/>
                </a:solidFill>
              </a:rPr>
              <a:t> se </a:t>
            </a:r>
            <a:r>
              <a:rPr lang="en-US" sz="4000" b="1" dirty="0" err="1" smtClean="0">
                <a:solidFill>
                  <a:srgbClr val="002060"/>
                </a:solidFill>
              </a:rPr>
              <a:t>na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račun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/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Sredstva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objedinjene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naplate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poreza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doprinosa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odbitku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uplaćuju</a:t>
            </a:r>
            <a:r>
              <a:rPr lang="en-US" dirty="0" smtClean="0">
                <a:solidFill>
                  <a:srgbClr val="002060"/>
                </a:solidFill>
              </a:rPr>
              <a:t> se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račun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840-4848-37 - </a:t>
            </a:r>
            <a:r>
              <a:rPr lang="en-US" dirty="0" err="1" smtClean="0">
                <a:solidFill>
                  <a:srgbClr val="002060"/>
                </a:solidFill>
              </a:rPr>
              <a:t>Objedinjena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naplata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poreza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doprinosa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odbitku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ili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elektronsko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plaćanje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840000000000484837 - </a:t>
            </a:r>
            <a:r>
              <a:rPr lang="en-US" dirty="0" err="1" smtClean="0">
                <a:solidFill>
                  <a:srgbClr val="002060"/>
                </a:solidFill>
              </a:rPr>
              <a:t>Objedinjena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naplata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poreza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doprinosa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odbitku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u="sng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Struktura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elementa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poziva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broj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odobrenja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r>
              <a:rPr lang="en-US" dirty="0" err="1" smtClean="0">
                <a:solidFill>
                  <a:srgbClr val="002060"/>
                </a:solidFill>
              </a:rPr>
              <a:t>kod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objedinjene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naplate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poreza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doprinosa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odbitku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sastoji</a:t>
            </a:r>
            <a:r>
              <a:rPr lang="en-US" dirty="0" smtClean="0">
                <a:solidFill>
                  <a:srgbClr val="002060"/>
                </a:solidFill>
              </a:rPr>
              <a:t> se </a:t>
            </a:r>
            <a:r>
              <a:rPr lang="en-US" dirty="0" err="1" smtClean="0">
                <a:solidFill>
                  <a:srgbClr val="002060"/>
                </a:solidFill>
              </a:rPr>
              <a:t>iz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četiri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dela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to: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1) </a:t>
            </a:r>
            <a:r>
              <a:rPr lang="en-US" dirty="0" err="1" smtClean="0">
                <a:solidFill>
                  <a:srgbClr val="002060"/>
                </a:solidFill>
              </a:rPr>
              <a:t>dvocifreni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kontrolni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broj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modelu</a:t>
            </a:r>
            <a:r>
              <a:rPr lang="en-US" dirty="0" smtClean="0">
                <a:solidFill>
                  <a:srgbClr val="002060"/>
                </a:solidFill>
              </a:rPr>
              <a:t> 97,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2) </a:t>
            </a:r>
            <a:r>
              <a:rPr lang="en-US" dirty="0" err="1" smtClean="0">
                <a:solidFill>
                  <a:srgbClr val="002060"/>
                </a:solidFill>
              </a:rPr>
              <a:t>jednocifreni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prefiks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3) </a:t>
            </a:r>
            <a:r>
              <a:rPr lang="en-US" dirty="0" err="1" smtClean="0">
                <a:solidFill>
                  <a:srgbClr val="002060"/>
                </a:solidFill>
              </a:rPr>
              <a:t>šesnaestocifreni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referentni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broj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dodeljen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strane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Poreske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uprave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4) </a:t>
            </a:r>
            <a:r>
              <a:rPr lang="en-US" dirty="0" err="1" smtClean="0">
                <a:solidFill>
                  <a:srgbClr val="002060"/>
                </a:solidFill>
              </a:rPr>
              <a:t>jedna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slovna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oznaka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dodeljena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strane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Poreske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uprave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sr-Latn-CS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>
                <a:solidFill>
                  <a:srgbClr val="002060"/>
                </a:solidFill>
              </a:rPr>
              <a:t>Primer BOPa, poziva na broj odobrenja 97/ 5591000000009484912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Provera i raspored uplaćenih obaveza po svakoj Pojedinačnoj poreskoj prijavi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5058" name="Picture 2" descr="C:\Documents and Settings\user\My Documents\Tok Informacija Objedinjena naplaat grafik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r-Latn-CS" sz="3200" b="1" smtClean="0">
                <a:solidFill>
                  <a:srgbClr val="002060"/>
                </a:solidFill>
              </a:rPr>
              <a:t>Šta je unapredila Objedinjena naplata u radu poreskih obveznika?</a:t>
            </a:r>
            <a:endParaRPr lang="en-US" sz="3200" b="1" smtClean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dirty="0" smtClean="0"/>
              <a:t> </a:t>
            </a:r>
            <a:r>
              <a:rPr lang="sr-Latn-CS" sz="4000" b="1" dirty="0" smtClean="0">
                <a:solidFill>
                  <a:srgbClr val="002060"/>
                </a:solidFill>
              </a:rPr>
              <a:t>Šta je donela Objedinjena naplata u radu Poreske uprave?</a:t>
            </a:r>
            <a:endParaRPr 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sz="4000" b="1" dirty="0" smtClean="0"/>
              <a:t>POSTAVLJENI  CILJEVI U IDEJNOM PREDLOGU</a:t>
            </a:r>
            <a:r>
              <a:rPr lang="sr-Latn-CS" sz="4000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r-Latn-CS" sz="3200" b="1" smtClean="0">
                <a:solidFill>
                  <a:srgbClr val="002060"/>
                </a:solidFill>
              </a:rPr>
              <a:t>Kako je ocenjena  Objedinjena naplata kao reformski projekat,  u anketi koju je proveo USAID u 2014.g.</a:t>
            </a:r>
            <a:endParaRPr lang="en-US" sz="3200" smtClean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sr-Latn-CS" sz="3600" b="1" smtClean="0"/>
              <a:t/>
            </a:r>
            <a:br>
              <a:rPr lang="sr-Latn-CS" sz="3600" b="1" smtClean="0"/>
            </a:br>
            <a:r>
              <a:rPr lang="sr-Latn-CS" sz="3600" b="1" smtClean="0">
                <a:solidFill>
                  <a:srgbClr val="002060"/>
                </a:solidFill>
              </a:rPr>
              <a:t>Šta je donela Objedinjena naplata, vezano za  ocenu uslova poslovanja od strane Svetske banke?</a:t>
            </a:r>
            <a:r>
              <a:rPr lang="en-US" sz="3600" b="1" smtClean="0"/>
              <a:t/>
            </a:r>
            <a:br>
              <a:rPr lang="en-US" sz="3600" b="1" smtClean="0"/>
            </a:br>
            <a:endParaRPr lang="en-US" sz="3600" b="1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8991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2060"/>
                </a:solidFill>
              </a:rPr>
              <a:t> Šta je donela Objedinjena naplata po osnovu uspostavljene kontrole kod naplate poreza i doprin.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sz="2000" b="1" dirty="0" smtClean="0">
                <a:solidFill>
                  <a:srgbClr val="C00000"/>
                </a:solidFill>
              </a:rPr>
              <a:t>Od 1. marta 2014.g., u skladu sa odredbama ZPPPA, banka vrši proveru tzv BOPa,  koji je po podnetoj pojedinačnoj poreskoj prijavi elektronskim putem, posle izvršene kontrole, dodelila Poreska uprava i dozvoljava prvo plaćanje doprinosa, pa poreza pa tek, neto oporezivog prihoda.</a:t>
            </a:r>
            <a:endParaRPr lang="sr-Latn-C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sz="2000" b="1" dirty="0" smtClean="0">
                <a:solidFill>
                  <a:srgbClr val="002060"/>
                </a:solidFill>
              </a:rPr>
              <a:t>Po analizi urađenoj sa presekom 31.12.2014.g pa opet,30.6.2015.g. , uzevši u obzir i pozitivnu razliku broja novozaposlenih ardnika i onih koji su prestali sa radom, utvrđen je povećan priliv po osnovu uplaćenih poreza i doprinosa u budžet za više oko 200.000 radnika,  za koje poslodavci do 1. Marta 2014.g. nisu uplaćivali  ili nisu redovno uplaćivali obaveze po osnovu doprinosa  i poreza a imali  mogućnost, da u ban</a:t>
            </a:r>
            <a:r>
              <a:rPr lang="en-US" sz="2000" b="1" dirty="0" smtClean="0">
                <a:solidFill>
                  <a:srgbClr val="002060"/>
                </a:solidFill>
              </a:rPr>
              <a:t>k</a:t>
            </a:r>
            <a:r>
              <a:rPr lang="sr-Latn-CS" sz="2000" b="1" dirty="0" smtClean="0">
                <a:solidFill>
                  <a:srgbClr val="002060"/>
                </a:solidFill>
              </a:rPr>
              <a:t>ama realizuju naloge za  isplatu neto zarade,  bez prethodno uplaćenih  doprinosa i poreza.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sz="2000" b="1" dirty="0" smtClean="0">
                <a:solidFill>
                  <a:srgbClr val="7030A0"/>
                </a:solidFill>
              </a:rPr>
              <a:t>Samo u periodu od 1. 3.2014. do 31.12.2014.g. povaćan priliv po osnovu više uplaćenih doprinosa i poreza, za  21 milijardu dinara.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sz="2000" b="1" i="1" dirty="0" smtClean="0">
                <a:solidFill>
                  <a:srgbClr val="C00000"/>
                </a:solidFill>
              </a:rPr>
              <a:t>Bisnis forum 6.3.2014.g. Kopaonik Izveštaj Fiskalnog saveta, “U prva dva meseca 2014.g. naplata javnih prihoda pala za 30%”. </a:t>
            </a:r>
            <a:r>
              <a:rPr lang="sr-Latn-CS" sz="2000" b="1" dirty="0" smtClean="0">
                <a:solidFill>
                  <a:srgbClr val="002060"/>
                </a:solidFill>
              </a:rPr>
              <a:t>Ali posle 1. marta 2014.g. i tokom cele 2014.g. ni jedan izveštaj Fiskalnog saveta sa parametrima o povećanoj naplati poreza i doprinosa kao rezultat nove reforme i uvedene Objedinjene napalate poreza i doprinosa. </a:t>
            </a:r>
            <a:r>
              <a:rPr lang="sr-Latn-CS" sz="2000" b="1" i="1" u="sng" dirty="0" smtClean="0">
                <a:solidFill>
                  <a:srgbClr val="C00000"/>
                </a:solidFill>
              </a:rPr>
              <a:t>Nikada ni jedne reči o projektu Objedinjene naplate?                   NEDOVOLJNA   Informisanost ili  ???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2060"/>
                </a:solidFill>
              </a:rPr>
              <a:t>Šta uspostavljeni tokovi informacija znače za institucije,  CROSO, NZS, Fond PIO i RFZO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r-Latn-CS" sz="2400" b="1" dirty="0" smtClean="0">
                <a:solidFill>
                  <a:srgbClr val="C00000"/>
                </a:solidFill>
              </a:rPr>
              <a:t>Formatirani podaci, koje iz baze podataka po osnovu Objedinjene napalte,  Poreska uprava dostavlja CROSO-u a CROSO formira Jedinstevnu bazu podataka i dostavlja Fondu PIO, omogućili su da se za 2015.g. poreski obveznici, za potrebe evidencije staža kod Fonda PIO , su mogli dostaviti elektronski M4 obrazac. Do 30.4.2016.g. podneto elektronskim putem 100.000 M4.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r-Latn-CS" sz="2400" b="1" dirty="0" smtClean="0">
                <a:solidFill>
                  <a:srgbClr val="002060"/>
                </a:solidFill>
              </a:rPr>
              <a:t> Prednosti za poreske obveznike i sve osiguranike za koje Fond PIO evidentira staž za 2015.g.: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sz="2400" dirty="0" smtClean="0"/>
              <a:t> </a:t>
            </a:r>
            <a:r>
              <a:rPr lang="sr-Latn-CS" sz="2400" dirty="0" smtClean="0">
                <a:solidFill>
                  <a:srgbClr val="002060"/>
                </a:solidFill>
              </a:rPr>
              <a:t>Poreski obveznici ne moraju da odlaze u filijale  Fonda PIO i čekaju satima u dugim redovima na šalterima, da bi predali M4 i M4K 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sz="2400" dirty="0" smtClean="0">
                <a:solidFill>
                  <a:srgbClr val="002060"/>
                </a:solidFill>
              </a:rPr>
              <a:t>Ne moraju da nose dokumentaciju u prilogu, obračunske liste, obrasce PPP PD, kopije izvoda kao dokaz da su doprinosi plaćeni, obrasce prijave i odjave radnika, jer su podaci dostavljeni Fondu PIO, elektronski,  što je od poslovne prakse pozdravljeno kao veliko unapređenje za rad poreskih obveznika.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sr-Latn-CS" sz="4000" b="1" dirty="0" smtClean="0">
                <a:solidFill>
                  <a:srgbClr val="7030A0"/>
                </a:solidFill>
              </a:rPr>
              <a:t>CILJEVI KOJI TREBA DA SE OSTVARE</a:t>
            </a:r>
            <a:endParaRPr lang="en-US" sz="40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7030A0"/>
                </a:solidFill>
              </a:rPr>
              <a:t>CILJEVI KOJI TEK TREBA DA SE OSTVARE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sr-Latn-CS" sz="3200" b="1" smtClean="0">
                <a:solidFill>
                  <a:srgbClr val="002060"/>
                </a:solidFill>
              </a:rPr>
              <a:t>Šta je još neophodno unaprediti vezano za projekat Objedinjene naplate i elektronsku komunikaciju</a:t>
            </a:r>
            <a:r>
              <a:rPr lang="sr-Latn-CS" sz="3600" b="1" smtClean="0">
                <a:solidFill>
                  <a:srgbClr val="002060"/>
                </a:solidFill>
              </a:rPr>
              <a:t>?</a:t>
            </a:r>
            <a:endParaRPr lang="en-US" sz="3600" b="1" smtClean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457200"/>
          <a:ext cx="91440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PREPORUKE:</a:t>
            </a:r>
            <a:r>
              <a:rPr lang="sr-Latn-CS" b="1" dirty="0" smtClean="0">
                <a:solidFill>
                  <a:srgbClr val="C00000"/>
                </a:solidFill>
              </a:rPr>
              <a:t/>
            </a:r>
            <a:br>
              <a:rPr lang="sr-Latn-CS" b="1" dirty="0" smtClean="0">
                <a:solidFill>
                  <a:srgbClr val="C00000"/>
                </a:solidFill>
              </a:rPr>
            </a:br>
            <a:r>
              <a:rPr lang="sr-Latn-CS" b="1" dirty="0" smtClean="0">
                <a:solidFill>
                  <a:srgbClr val="C00000"/>
                </a:solidFill>
              </a:rPr>
              <a:t>Značaj zaštite i povezivanja baza podataka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867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r-Latn-CS" b="1" i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r-Latn-CS" b="1" i="1" dirty="0" smtClean="0">
                <a:solidFill>
                  <a:srgbClr val="002060"/>
                </a:solidFill>
              </a:rPr>
              <a:t>Zaštita baza podataka </a:t>
            </a:r>
            <a:r>
              <a:rPr lang="en-US" b="1" i="1" dirty="0" err="1" smtClean="0">
                <a:solidFill>
                  <a:srgbClr val="002060"/>
                </a:solidFill>
              </a:rPr>
              <a:t>institucija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sr-Latn-CS" b="1" i="1" dirty="0" smtClean="0">
                <a:solidFill>
                  <a:srgbClr val="002060"/>
                </a:solidFill>
              </a:rPr>
              <a:t>podrazumeva isti značaj kao zaštita teritorije države Srbije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b="1" dirty="0" smtClean="0">
                <a:solidFill>
                  <a:srgbClr val="0070C0"/>
                </a:solidFill>
              </a:rPr>
              <a:t>Povezivanje baza podataka, znači SMANJENJE TROŠKOVA ADMINISTRIRANJA ,  POBOLJŠANJE POSLOVNOG AMBIJENTA I POVEĆANJE PORESKE DISCIPLINE;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Poboljšanje poslovnog ambijenta znači: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     (1)povećana ulaganja i investiranja       (2) povećanje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     zaposlenosti          (3) povećanje nove vrednosti             povećanje BDP, bruto društvenog proizvoda.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i="1" dirty="0" smtClean="0"/>
              <a:t>     </a:t>
            </a:r>
            <a:r>
              <a:rPr lang="sr-Latn-CS" b="1" i="1" dirty="0" smtClean="0">
                <a:solidFill>
                  <a:srgbClr val="C00000"/>
                </a:solidFill>
              </a:rPr>
              <a:t>SVE TO ZAJEDNO ZNAČI POVEĆANJE JAVNIH PRIHODA I KONSOLIDACIJU JAVNIH FINANSIJA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172200" y="4191000"/>
            <a:ext cx="609600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67000" y="4648200"/>
            <a:ext cx="6858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077200" y="4648200"/>
            <a:ext cx="685800" cy="3048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3200" b="1" dirty="0" smtClean="0"/>
              <a:t>OSTAVRENI CILJEVI PO OSNOVU UVEDENE OBJEDINJENE NAPLATE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3600" b="1" i="1" dirty="0" smtClean="0">
                <a:solidFill>
                  <a:srgbClr val="002060"/>
                </a:solidFill>
              </a:rPr>
              <a:t>TREBA ZNATI PA RAZUMETI!</a:t>
            </a:r>
            <a:br>
              <a:rPr lang="sr-Latn-CS" sz="3600" b="1" i="1" dirty="0" smtClean="0">
                <a:solidFill>
                  <a:srgbClr val="002060"/>
                </a:solidFill>
              </a:rPr>
            </a:br>
            <a:r>
              <a:rPr lang="sr-Latn-CS" sz="3600" b="1" i="1" dirty="0" smtClean="0">
                <a:solidFill>
                  <a:srgbClr val="002060"/>
                </a:solidFill>
              </a:rPr>
              <a:t>SIGURNA SAM DA VI ZNATE I RAZUMETE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617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>
                <a:solidFill>
                  <a:srgbClr val="002060"/>
                </a:solidFill>
              </a:rPr>
              <a:t>Hvala svima koji su učestvovali u uvođenju projekta Objedinjene naplate poreza i doprinosa.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dirty="0" smtClean="0">
                <a:solidFill>
                  <a:srgbClr val="002060"/>
                </a:solidFill>
              </a:rPr>
              <a:t>Vladi Srbije, koja prepoznaje i daje prodršku dobrim inicijativama iz poslovne prakse, kao što je Objedinjena naplata poreza i doprinosa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dirty="0" smtClean="0">
                <a:solidFill>
                  <a:srgbClr val="002060"/>
                </a:solidFill>
              </a:rPr>
              <a:t>  Na kraju se broji samo rezultat, a pozitivni efekti od datuma uvodjenja Objedinjene naplate, od 1. 3.2014.g. do danas,  su izuzetni i po oceni  poslovne prakse i međunarodnih institucija i po finansijskim pokazateljima o iznosu povećane naplate u budžet RS.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dirty="0" smtClean="0">
                <a:solidFill>
                  <a:srgbClr val="C00000"/>
                </a:solidFill>
              </a:rPr>
              <a:t>Završimo reformu do kraja, standardizujmo uslove za  klijentske softvere za sertifikaciona tela, reformišimo RFZO, obezbedimo formiranje M4 obrasca u Fondu PIO, po službenoj dužnosti, unapredimo IT sektor svih institucija i  povežimo baze podataka institucija koje su povezane sa Poreskom upravom i dugoročno  zaštitimo, uvedeni sistem Objedinjene naplate poreza i doprinosa!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8305800" y="152400"/>
            <a:ext cx="685800" cy="5334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DA BI SMO SVE NAVEDENO USPEŠNO URADILI DO KRAJA, MORAMO DATI SVOJ DOPRINOS SVI MI KOJI DANAS PRISUSTVUJEMO OVOM SKUPU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 NARAVNO UZ PODRŠKU  VLADE SRBIJE</a:t>
            </a:r>
            <a:r>
              <a:rPr lang="en-US" b="1" dirty="0" smtClean="0">
                <a:solidFill>
                  <a:srgbClr val="002060"/>
                </a:solidFill>
              </a:rPr>
              <a:t> I PREMIJERA,</a:t>
            </a:r>
            <a:r>
              <a:rPr lang="sr-Latn-CS" b="1" dirty="0" smtClean="0">
                <a:solidFill>
                  <a:srgbClr val="002060"/>
                </a:solidFill>
              </a:rPr>
              <a:t> MORAMO UREDITI PRAVNI OKVIR, KOJI ĆE BITI OSNOV CELOVITE REFORME DRŽAVNIH INSTITUCIJA, </a:t>
            </a:r>
            <a:r>
              <a:rPr lang="en-US" b="1" dirty="0" smtClean="0">
                <a:solidFill>
                  <a:srgbClr val="002060"/>
                </a:solidFill>
              </a:rPr>
              <a:t>STANDARDIZACIJE </a:t>
            </a:r>
            <a:r>
              <a:rPr lang="sr-Latn-CS" b="1" dirty="0" smtClean="0">
                <a:solidFill>
                  <a:srgbClr val="002060"/>
                </a:solidFill>
              </a:rPr>
              <a:t>NJIHOVE MEĐUSOBNE</a:t>
            </a:r>
            <a:r>
              <a:rPr lang="en-US" b="1" dirty="0" smtClean="0">
                <a:solidFill>
                  <a:srgbClr val="002060"/>
                </a:solidFill>
              </a:rPr>
              <a:t> ELEKTRONSKE</a:t>
            </a:r>
            <a:r>
              <a:rPr lang="sr-Latn-CS" b="1" dirty="0" smtClean="0">
                <a:solidFill>
                  <a:srgbClr val="002060"/>
                </a:solidFill>
              </a:rPr>
              <a:t> POVEZANOSTI  </a:t>
            </a:r>
            <a:r>
              <a:rPr lang="en-US" b="1" dirty="0" smtClean="0">
                <a:solidFill>
                  <a:srgbClr val="002060"/>
                </a:solidFill>
              </a:rPr>
              <a:t>I RAZMENE PODATAKA, </a:t>
            </a:r>
            <a:r>
              <a:rPr lang="sr-Latn-CS" b="1" dirty="0" smtClean="0">
                <a:solidFill>
                  <a:srgbClr val="002060"/>
                </a:solidFill>
              </a:rPr>
              <a:t>U CILJU UNAPREĐENJA POSLOVNOG AMBIJENTA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b="1" i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r-Latn-CS" b="1" i="1" dirty="0" smtClean="0">
                <a:solidFill>
                  <a:srgbClr val="002060"/>
                </a:solidFill>
              </a:rPr>
              <a:t>SIGURNA SAM DA TU PODRŠKU VEĆ IMAMO,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i="1" dirty="0" smtClean="0">
                <a:solidFill>
                  <a:srgbClr val="002060"/>
                </a:solidFill>
              </a:rPr>
              <a:t>                 I OVAJ  SKUP TO POTVRĐUJE!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000" b="1" i="1" dirty="0" smtClean="0">
                <a:solidFill>
                  <a:srgbClr val="0070C0"/>
                </a:solidFill>
              </a:rPr>
              <a:t>  </a:t>
            </a:r>
            <a:endParaRPr lang="sr-Latn-CS" sz="3000" b="1" i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3000" b="1" i="1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en-US" sz="3000" b="1" i="1" smtClean="0">
                <a:solidFill>
                  <a:srgbClr val="002060"/>
                </a:solidFill>
              </a:rPr>
              <a:t>                     </a:t>
            </a:r>
            <a:r>
              <a:rPr lang="sr-Latn-CS" sz="3000" b="1" i="1" smtClean="0">
                <a:solidFill>
                  <a:srgbClr val="002060"/>
                </a:solidFill>
              </a:rPr>
              <a:t>HVALA </a:t>
            </a:r>
            <a:r>
              <a:rPr lang="sr-Latn-CS" sz="3000" b="1" i="1" dirty="0" smtClean="0">
                <a:solidFill>
                  <a:srgbClr val="002060"/>
                </a:solidFill>
              </a:rPr>
              <a:t>NA PAŽNJI!!!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800" b="1" i="1" dirty="0" smtClean="0">
                <a:solidFill>
                  <a:srgbClr val="0070C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i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200" b="1" i="1" dirty="0" smtClean="0">
                <a:solidFill>
                  <a:srgbClr val="0070C0"/>
                </a:solidFill>
              </a:rPr>
              <a:t>PREZENTACIJA SE NALAZI  KOD ORGANIZATORA I MOŽETE JE DOBITI, AKO ŽELITE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200" b="1" i="1" dirty="0" smtClean="0">
                <a:solidFill>
                  <a:srgbClr val="0070C0"/>
                </a:solidFill>
              </a:rPr>
              <a:t>snezanamitrovic</a:t>
            </a:r>
            <a:r>
              <a:rPr lang="en-US" sz="2200" b="1" i="1" dirty="0" smtClean="0">
                <a:solidFill>
                  <a:srgbClr val="0070C0"/>
                </a:solidFill>
              </a:rPr>
              <a:t>@</a:t>
            </a:r>
            <a:r>
              <a:rPr lang="en-US" sz="2200" b="1" i="1" dirty="0" err="1" smtClean="0">
                <a:solidFill>
                  <a:srgbClr val="0070C0"/>
                </a:solidFill>
              </a:rPr>
              <a:t>srrs.rs</a:t>
            </a:r>
            <a:endParaRPr lang="sr-Latn-CS" sz="2200" b="1" i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/>
          </a:p>
        </p:txBody>
      </p:sp>
      <p:sp>
        <p:nvSpPr>
          <p:cNvPr id="5" name="Sun 4"/>
          <p:cNvSpPr/>
          <p:nvPr/>
        </p:nvSpPr>
        <p:spPr>
          <a:xfrm>
            <a:off x="8001000" y="4953000"/>
            <a:ext cx="914400" cy="914400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dirty="0" smtClean="0"/>
              <a:t>Primer pre uvođenja Objedinjene naplate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r>
              <a:rPr lang="sr-Latn-CS" sz="2800" b="1" smtClean="0">
                <a:solidFill>
                  <a:srgbClr val="002060"/>
                </a:solidFill>
              </a:rPr>
              <a:t>Primer  podnetog Zahtev za preknjižavanje pogrešnih salda na poreskim računima / ukupno 50 pogrešnih knjiženja po  PIBu Saveza računovođa/Po osnovu ovog zahteva je sačinjena I inicijativa za uvođenje Objedinjene naplate, koja je te godine predata profesoru Cvjetičaninu</a:t>
            </a:r>
            <a:endParaRPr lang="en-US" sz="2800" b="1" smtClean="0">
              <a:solidFill>
                <a:srgbClr val="002060"/>
              </a:solidFill>
            </a:endParaRPr>
          </a:p>
        </p:txBody>
      </p:sp>
      <p:pic>
        <p:nvPicPr>
          <p:cNvPr id="18434" name="Picture 2" descr="C:\Documents and Settings\user\My Documents\PORESKA  UPRAVA  2003_Page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209800"/>
            <a:ext cx="7758113" cy="4648200"/>
          </a:xfr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19458" name="Picture 2" descr="C:\Documents and Settings\user\My Documents\PORESKA  UPRAVA  2003_Page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447800"/>
            <a:ext cx="7216775" cy="4525963"/>
          </a:xfr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20482" name="Picture 2" descr="C:\Documents and Settings\user\My Documents\PORESKA  UPRAVA  2003_Pag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1375" y="1600200"/>
            <a:ext cx="7461250" cy="4525963"/>
          </a:xfrm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21506" name="Picture 2" descr="C:\Documents and Settings\user\My Documents\PORESKA  UPRAVA  2003_Page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6000" y="1600200"/>
            <a:ext cx="711200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r-Latn-CS" sz="3200" b="1" dirty="0" smtClean="0">
                <a:solidFill>
                  <a:srgbClr val="002060"/>
                </a:solidFill>
              </a:rPr>
              <a:t>A šta se stvarno dešavalo VEZANO ZA REFORMU Poreske uprave Srbije od 2005. do 2013.g. 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sr-Latn-CS" sz="800" i="1" dirty="0" smtClean="0"/>
          </a:p>
          <a:p>
            <a:pPr>
              <a:lnSpc>
                <a:spcPct val="80000"/>
              </a:lnSpc>
            </a:pPr>
            <a:endParaRPr lang="sr-Latn-CS" sz="800" i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600" b="1" i="1" dirty="0" smtClean="0">
                <a:solidFill>
                  <a:srgbClr val="002060"/>
                </a:solidFill>
              </a:rPr>
              <a:t>“</a:t>
            </a:r>
            <a:r>
              <a:rPr lang="en-US" sz="2600" b="1" i="1" dirty="0" err="1" smtClean="0">
                <a:solidFill>
                  <a:srgbClr val="002060"/>
                </a:solidFill>
              </a:rPr>
              <a:t>Sporazumom</a:t>
            </a:r>
            <a:r>
              <a:rPr lang="en-US" sz="2600" b="1" i="1" dirty="0" smtClean="0">
                <a:solidFill>
                  <a:srgbClr val="002060"/>
                </a:solidFill>
              </a:rPr>
              <a:t> o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kreditu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za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razvoj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koji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su</a:t>
            </a:r>
            <a:r>
              <a:rPr lang="en-US" sz="2600" b="1" i="1" dirty="0" smtClean="0">
                <a:solidFill>
                  <a:srgbClr val="002060"/>
                </a:solidFill>
              </a:rPr>
              <a:t> 22.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juna</a:t>
            </a:r>
            <a:r>
              <a:rPr lang="en-US" sz="2600" b="1" i="1" dirty="0" smtClean="0">
                <a:solidFill>
                  <a:srgbClr val="002060"/>
                </a:solidFill>
              </a:rPr>
              <a:t> 2005.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godine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potpisali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Srbija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i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Crna</a:t>
            </a:r>
            <a:r>
              <a:rPr lang="en-US" sz="2600" b="1" i="1" dirty="0" smtClean="0">
                <a:solidFill>
                  <a:srgbClr val="002060"/>
                </a:solidFill>
              </a:rPr>
              <a:t> Gora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i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Međunarodno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udruženje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za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razvoj</a:t>
            </a:r>
            <a:r>
              <a:rPr lang="en-US" sz="2600" b="1" i="1" dirty="0" smtClean="0">
                <a:solidFill>
                  <a:srgbClr val="002060"/>
                </a:solidFill>
              </a:rPr>
              <a:t>,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za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realizaciju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Projekta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konsolidacije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naplate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i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reforme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penzijske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administracije</a:t>
            </a:r>
            <a:r>
              <a:rPr lang="en-US" sz="2600" b="1" i="1" dirty="0" smtClean="0">
                <a:solidFill>
                  <a:srgbClr val="002060"/>
                </a:solidFill>
              </a:rPr>
              <a:t> u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Srbiji</a:t>
            </a:r>
            <a:r>
              <a:rPr lang="en-US" sz="2600" b="1" i="1" dirty="0" smtClean="0">
                <a:solidFill>
                  <a:srgbClr val="002060"/>
                </a:solidFill>
              </a:rPr>
              <a:t> (PARIP)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predviđena</a:t>
            </a:r>
            <a:r>
              <a:rPr lang="en-US" sz="2600" b="1" i="1" dirty="0" smtClean="0">
                <a:solidFill>
                  <a:srgbClr val="002060"/>
                </a:solidFill>
              </a:rPr>
              <a:t> je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pozajmica</a:t>
            </a:r>
            <a:r>
              <a:rPr lang="en-US" sz="2600" b="1" i="1" dirty="0" smtClean="0">
                <a:solidFill>
                  <a:srgbClr val="002060"/>
                </a:solidFill>
              </a:rPr>
              <a:t> u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iznosu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od</a:t>
            </a:r>
            <a:r>
              <a:rPr lang="en-US" sz="2600" b="1" i="1" dirty="0" smtClean="0">
                <a:solidFill>
                  <a:srgbClr val="002060"/>
                </a:solidFill>
              </a:rPr>
              <a:t> 25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miliona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američkih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dolara</a:t>
            </a:r>
            <a:r>
              <a:rPr lang="en-US" sz="2600" b="1" i="1" dirty="0" smtClean="0">
                <a:solidFill>
                  <a:srgbClr val="002060"/>
                </a:solidFill>
              </a:rPr>
              <a:t>”,</a:t>
            </a:r>
            <a:r>
              <a:rPr lang="en-US" sz="2600" b="1" dirty="0" smtClean="0">
                <a:solidFill>
                  <a:srgbClr val="002060"/>
                </a:solidFill>
              </a:rPr>
              <a:t> </a:t>
            </a:r>
            <a:endParaRPr lang="sr-Latn-CS" sz="26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600" b="1" dirty="0" smtClean="0">
                <a:solidFill>
                  <a:srgbClr val="002060"/>
                </a:solidFill>
              </a:rPr>
              <a:t>       </a:t>
            </a:r>
            <a:r>
              <a:rPr lang="en-US" sz="2600" b="1" dirty="0" err="1" smtClean="0">
                <a:solidFill>
                  <a:srgbClr val="002060"/>
                </a:solidFill>
              </a:rPr>
              <a:t>Projekat</a:t>
            </a:r>
            <a:r>
              <a:rPr lang="en-US" sz="2600" b="1" dirty="0" smtClean="0">
                <a:solidFill>
                  <a:srgbClr val="002060"/>
                </a:solidFill>
              </a:rPr>
              <a:t> PARIP </a:t>
            </a:r>
            <a:r>
              <a:rPr lang="en-US" sz="2600" b="1" dirty="0" err="1" smtClean="0">
                <a:solidFill>
                  <a:srgbClr val="002060"/>
                </a:solidFill>
              </a:rPr>
              <a:t>sadrž</a:t>
            </a:r>
            <a:r>
              <a:rPr lang="sr-Latn-CS" sz="2600" b="1" dirty="0" smtClean="0">
                <a:solidFill>
                  <a:srgbClr val="002060"/>
                </a:solidFill>
              </a:rPr>
              <a:t>avao 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četiri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komponente</a:t>
            </a:r>
            <a:r>
              <a:rPr lang="en-US" sz="2600" b="1" dirty="0" smtClean="0">
                <a:solidFill>
                  <a:srgbClr val="002060"/>
                </a:solidFill>
              </a:rPr>
              <a:t> (</a:t>
            </a:r>
            <a:r>
              <a:rPr lang="en-US" sz="2600" b="1" dirty="0" err="1" smtClean="0">
                <a:solidFill>
                  <a:srgbClr val="002060"/>
                </a:solidFill>
              </a:rPr>
              <a:t>Konsolidacija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naplate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izveštavanja</a:t>
            </a:r>
            <a:r>
              <a:rPr lang="en-US" sz="2600" b="1" dirty="0" smtClean="0">
                <a:solidFill>
                  <a:srgbClr val="002060"/>
                </a:solidFill>
              </a:rPr>
              <a:t> - </a:t>
            </a:r>
            <a:r>
              <a:rPr lang="en-US" sz="2600" b="1" dirty="0" err="1" smtClean="0">
                <a:solidFill>
                  <a:srgbClr val="002060"/>
                </a:solidFill>
              </a:rPr>
              <a:t>Centralni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registar</a:t>
            </a:r>
            <a:r>
              <a:rPr lang="en-US" sz="2600" b="1" dirty="0" smtClean="0">
                <a:solidFill>
                  <a:srgbClr val="002060"/>
                </a:solidFill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</a:rPr>
              <a:t>Konsolidacija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institucionalno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jačanje</a:t>
            </a:r>
            <a:r>
              <a:rPr lang="en-US" sz="2600" b="1" dirty="0" smtClean="0">
                <a:solidFill>
                  <a:srgbClr val="002060"/>
                </a:solidFill>
              </a:rPr>
              <a:t> - PAY GO, </a:t>
            </a:r>
            <a:r>
              <a:rPr lang="en-US" sz="2600" b="1" dirty="0" err="1" smtClean="0">
                <a:solidFill>
                  <a:srgbClr val="002060"/>
                </a:solidFill>
              </a:rPr>
              <a:t>Analiza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razvoj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penzijske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politike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Koordinacija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upravljanje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Projektom</a:t>
            </a:r>
            <a:r>
              <a:rPr lang="en-US" sz="2600" b="1" dirty="0" smtClean="0">
                <a:solidFill>
                  <a:srgbClr val="002060"/>
                </a:solidFill>
              </a:rPr>
              <a:t>), </a:t>
            </a:r>
            <a:r>
              <a:rPr lang="en-US" sz="2600" b="1" dirty="0" err="1" smtClean="0">
                <a:solidFill>
                  <a:srgbClr val="002060"/>
                </a:solidFill>
              </a:rPr>
              <a:t>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da</a:t>
            </a:r>
            <a:r>
              <a:rPr lang="en-US" sz="2600" b="1" dirty="0" smtClean="0">
                <a:solidFill>
                  <a:srgbClr val="002060"/>
                </a:solidFill>
              </a:rPr>
              <a:t> je u </a:t>
            </a:r>
            <a:r>
              <a:rPr lang="en-US" sz="2600" b="1" dirty="0" err="1" smtClean="0">
                <a:solidFill>
                  <a:srgbClr val="002060"/>
                </a:solidFill>
              </a:rPr>
              <a:t>nadležnosti</a:t>
            </a:r>
            <a:r>
              <a:rPr lang="en-US" sz="2600" b="1" dirty="0" smtClean="0">
                <a:solidFill>
                  <a:srgbClr val="002060"/>
                </a:solidFill>
              </a:rPr>
              <a:t> Fonda PIO </a:t>
            </a:r>
            <a:r>
              <a:rPr lang="en-US" sz="2600" b="1" dirty="0" err="1" smtClean="0">
                <a:solidFill>
                  <a:srgbClr val="002060"/>
                </a:solidFill>
              </a:rPr>
              <a:t>samo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Konsolidacija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institucionalno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jačanje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penzijskih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fondova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sr-Latn-CS" sz="2600" b="1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600" b="1" dirty="0" smtClean="0">
                <a:solidFill>
                  <a:srgbClr val="002060"/>
                </a:solidFill>
              </a:rPr>
              <a:t>       Za 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namene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od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Svetske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banke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sr-Latn-CS" sz="2600" b="1" dirty="0" smtClean="0">
                <a:solidFill>
                  <a:srgbClr val="002060"/>
                </a:solidFill>
              </a:rPr>
              <a:t> Srbija je </a:t>
            </a:r>
            <a:r>
              <a:rPr lang="en-US" sz="2600" b="1" dirty="0" err="1" smtClean="0">
                <a:solidFill>
                  <a:srgbClr val="002060"/>
                </a:solidFill>
              </a:rPr>
              <a:t>dobil</a:t>
            </a:r>
            <a:r>
              <a:rPr lang="sr-Latn-CS" sz="2600" b="1" dirty="0" smtClean="0">
                <a:solidFill>
                  <a:srgbClr val="002060"/>
                </a:solidFill>
              </a:rPr>
              <a:t>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kredit</a:t>
            </a:r>
            <a:r>
              <a:rPr lang="en-US" sz="2600" b="1" dirty="0" smtClean="0">
                <a:solidFill>
                  <a:srgbClr val="002060"/>
                </a:solidFill>
              </a:rPr>
              <a:t> u </a:t>
            </a:r>
            <a:r>
              <a:rPr lang="en-US" sz="2600" b="1" dirty="0" err="1" smtClean="0">
                <a:solidFill>
                  <a:srgbClr val="002060"/>
                </a:solidFill>
              </a:rPr>
              <a:t>iznosu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od</a:t>
            </a:r>
            <a:r>
              <a:rPr lang="en-US" sz="2600" b="1" dirty="0" smtClean="0">
                <a:solidFill>
                  <a:srgbClr val="002060"/>
                </a:solidFill>
              </a:rPr>
              <a:t> 10,5 </a:t>
            </a:r>
            <a:r>
              <a:rPr lang="en-US" sz="2600" b="1" dirty="0" err="1" smtClean="0">
                <a:solidFill>
                  <a:srgbClr val="002060"/>
                </a:solidFill>
              </a:rPr>
              <a:t>miliona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američkih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dolara</a:t>
            </a:r>
            <a:r>
              <a:rPr lang="en-US" sz="2600" b="1" dirty="0" smtClean="0">
                <a:solidFill>
                  <a:srgbClr val="002060"/>
                </a:solidFill>
              </a:rPr>
              <a:t>.</a:t>
            </a:r>
            <a:endParaRPr lang="sr-Latn-CS" sz="26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r-Latn-CS" sz="26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600" b="1" dirty="0" smtClean="0">
                <a:solidFill>
                  <a:srgbClr val="002060"/>
                </a:solidFill>
              </a:rPr>
              <a:t>U P</a:t>
            </a:r>
            <a:r>
              <a:rPr lang="en-US" sz="2600" b="1" dirty="0" err="1" smtClean="0">
                <a:solidFill>
                  <a:srgbClr val="002060"/>
                </a:solidFill>
              </a:rPr>
              <a:t>eriodu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od</a:t>
            </a:r>
            <a:r>
              <a:rPr lang="en-US" sz="2600" b="1" dirty="0" smtClean="0">
                <a:solidFill>
                  <a:srgbClr val="002060"/>
                </a:solidFill>
              </a:rPr>
              <a:t> 17. </a:t>
            </a:r>
            <a:r>
              <a:rPr lang="en-US" sz="2600" b="1" dirty="0" err="1" smtClean="0">
                <a:solidFill>
                  <a:srgbClr val="002060"/>
                </a:solidFill>
              </a:rPr>
              <a:t>marta</a:t>
            </a:r>
            <a:r>
              <a:rPr lang="en-US" sz="2600" b="1" dirty="0" smtClean="0">
                <a:solidFill>
                  <a:srgbClr val="002060"/>
                </a:solidFill>
              </a:rPr>
              <a:t> 2008. do 15. </a:t>
            </a:r>
            <a:r>
              <a:rPr lang="en-US" sz="2600" b="1" dirty="0" err="1" smtClean="0">
                <a:solidFill>
                  <a:srgbClr val="002060"/>
                </a:solidFill>
              </a:rPr>
              <a:t>juna</a:t>
            </a:r>
            <a:r>
              <a:rPr lang="en-US" sz="2600" b="1" dirty="0" smtClean="0">
                <a:solidFill>
                  <a:srgbClr val="002060"/>
                </a:solidFill>
              </a:rPr>
              <a:t> 2009. </a:t>
            </a:r>
            <a:r>
              <a:rPr lang="en-US" sz="2600" b="1" dirty="0" err="1" smtClean="0">
                <a:solidFill>
                  <a:srgbClr val="002060"/>
                </a:solidFill>
              </a:rPr>
              <a:t>godine</a:t>
            </a:r>
            <a:r>
              <a:rPr lang="en-US" sz="2600" b="1" dirty="0" smtClean="0">
                <a:solidFill>
                  <a:srgbClr val="002060"/>
                </a:solidFill>
              </a:rPr>
              <a:t>, </a:t>
            </a:r>
            <a:r>
              <a:rPr lang="sr-Latn-C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oko</a:t>
            </a:r>
            <a:r>
              <a:rPr lang="en-US" sz="2600" b="1" dirty="0" smtClean="0">
                <a:solidFill>
                  <a:srgbClr val="002060"/>
                </a:solidFill>
              </a:rPr>
              <a:t> 500 </a:t>
            </a:r>
            <a:r>
              <a:rPr lang="en-US" sz="2600" b="1" dirty="0" err="1" smtClean="0">
                <a:solidFill>
                  <a:srgbClr val="002060"/>
                </a:solidFill>
              </a:rPr>
              <a:t>izvršilaca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koji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su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bili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angažovani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sređivanju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baze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podataka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osiguranika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korisnika</a:t>
            </a:r>
            <a:r>
              <a:rPr lang="en-US" sz="2600" b="1" dirty="0" smtClean="0">
                <a:solidFill>
                  <a:srgbClr val="002060"/>
                </a:solidFill>
              </a:rPr>
              <a:t> Fonda </a:t>
            </a:r>
            <a:r>
              <a:rPr lang="en-US" sz="2600" b="1" dirty="0" err="1" smtClean="0">
                <a:solidFill>
                  <a:srgbClr val="002060"/>
                </a:solidFill>
              </a:rPr>
              <a:t>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baze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podataka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Poreske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uprave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sr-Latn-CS" sz="2600" b="1" dirty="0" smtClean="0">
                <a:solidFill>
                  <a:srgbClr val="002060"/>
                </a:solidFill>
              </a:rPr>
              <a:t>njima je na ime 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naknada</a:t>
            </a:r>
            <a:r>
              <a:rPr lang="sr-Latn-CS" sz="2600" b="1" dirty="0" smtClean="0">
                <a:solidFill>
                  <a:srgbClr val="002060"/>
                </a:solidFill>
              </a:rPr>
              <a:t>,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isplaćeno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više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od</a:t>
            </a:r>
            <a:r>
              <a:rPr lang="en-US" sz="2600" b="1" dirty="0" smtClean="0">
                <a:solidFill>
                  <a:srgbClr val="002060"/>
                </a:solidFill>
              </a:rPr>
              <a:t> pet </a:t>
            </a:r>
            <a:r>
              <a:rPr lang="en-US" sz="2600" b="1" dirty="0" err="1" smtClean="0">
                <a:solidFill>
                  <a:srgbClr val="002060"/>
                </a:solidFill>
              </a:rPr>
              <a:t>miliona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dolar</a:t>
            </a:r>
            <a:r>
              <a:rPr lang="sr-Latn-CS" sz="2600" b="1" dirty="0" smtClean="0">
                <a:solidFill>
                  <a:srgbClr val="002060"/>
                </a:solidFill>
              </a:rPr>
              <a:t>a odnosno oko 550.000.000 dinara, što znači, splaćeno je prosečno  po 1.000.000 dinara po svakom angažovanom izvršiocu?</a:t>
            </a:r>
          </a:p>
          <a:p>
            <a:pPr>
              <a:lnSpc>
                <a:spcPct val="80000"/>
              </a:lnSpc>
              <a:buNone/>
            </a:pPr>
            <a:endParaRPr lang="sr-Latn-CS" sz="22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200" b="1" i="1" dirty="0" smtClean="0">
                <a:solidFill>
                  <a:srgbClr val="002060"/>
                </a:solidFill>
              </a:rPr>
              <a:t>A ŠTA JE KONKRETNO URAĐENO ? DA LI JE USPOSTAVLJENA SISTEMSKA </a:t>
            </a:r>
          </a:p>
          <a:p>
            <a:pPr>
              <a:lnSpc>
                <a:spcPct val="80000"/>
              </a:lnSpc>
              <a:buNone/>
            </a:pPr>
            <a:r>
              <a:rPr lang="sr-Latn-CS" sz="2200" b="1" i="1" dirty="0" smtClean="0">
                <a:solidFill>
                  <a:srgbClr val="002060"/>
                </a:solidFill>
              </a:rPr>
              <a:t>      KONTROLA NAPLATE POREZA I DOPRINOSA, OD STRANE PORESKE  UPRAVE I </a:t>
            </a:r>
          </a:p>
          <a:p>
            <a:pPr>
              <a:lnSpc>
                <a:spcPct val="80000"/>
              </a:lnSpc>
              <a:buNone/>
            </a:pPr>
            <a:r>
              <a:rPr lang="sr-Latn-CS" sz="2200" b="1" i="1" dirty="0" smtClean="0">
                <a:solidFill>
                  <a:srgbClr val="002060"/>
                </a:solidFill>
              </a:rPr>
              <a:t>      POSLOVNIH BANAKA,  DA LI JE POVEĆANA NAPLATA POREZA I DOPRINOSA?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r-Latn-CS" sz="2200" b="1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200" b="1" i="1" dirty="0" smtClean="0">
                <a:solidFill>
                  <a:srgbClr val="C00000"/>
                </a:solidFill>
              </a:rPr>
              <a:t> NE!!! 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r-Latn-CS" sz="2200" b="1" i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200" b="1" i="1" dirty="0" smtClean="0">
                <a:solidFill>
                  <a:srgbClr val="C00000"/>
                </a:solidFill>
              </a:rPr>
              <a:t>   NASTAVLJEN JE DALJI PAD NAPLATE, POVEĆANJE JAVNOG DUGA I DALJE </a:t>
            </a:r>
          </a:p>
          <a:p>
            <a:pPr>
              <a:lnSpc>
                <a:spcPct val="80000"/>
              </a:lnSpc>
              <a:buNone/>
            </a:pPr>
            <a:r>
              <a:rPr lang="sr-Latn-CS" sz="2200" b="1" i="1" dirty="0" smtClean="0">
                <a:solidFill>
                  <a:srgbClr val="C00000"/>
                </a:solidFill>
              </a:rPr>
              <a:t>   URUŠAVANJE PORESKIH EVIDENCIJA NA PORESKIM RAČUNIMA KOD PORESKE </a:t>
            </a:r>
          </a:p>
          <a:p>
            <a:pPr>
              <a:lnSpc>
                <a:spcPct val="80000"/>
              </a:lnSpc>
              <a:buNone/>
            </a:pPr>
            <a:r>
              <a:rPr lang="sr-Latn-CS" sz="2200" b="1" i="1" dirty="0" smtClean="0">
                <a:solidFill>
                  <a:srgbClr val="C00000"/>
                </a:solidFill>
              </a:rPr>
              <a:t>   UPRAVE,  SVE DO DANA UVOĐENJA OBJEDINJENE NAPLATE POREZA I DOPRINOSA.</a:t>
            </a:r>
            <a:r>
              <a:rPr lang="en-US" sz="2200" b="1" i="1" dirty="0" smtClean="0">
                <a:solidFill>
                  <a:srgbClr val="C00000"/>
                </a:solidFill>
              </a:rPr>
              <a:t/>
            </a:r>
            <a:br>
              <a:rPr lang="en-US" sz="2200" b="1" i="1" dirty="0" smtClean="0">
                <a:solidFill>
                  <a:srgbClr val="C00000"/>
                </a:solidFill>
              </a:rPr>
            </a:br>
            <a:endParaRPr lang="en-US" sz="22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2948</Words>
  <Application>Microsoft Office PowerPoint</Application>
  <PresentationFormat>On-screen Show (4:3)</PresentationFormat>
  <Paragraphs>175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Presentation</vt:lpstr>
      <vt:lpstr>PowerPoint Presentation</vt:lpstr>
      <vt:lpstr> POSTAVLJENI  CILJEVI U IDEJNOM PREDLOGU: </vt:lpstr>
      <vt:lpstr>OSTAVRENI CILJEVI PO OSNOVU UVEDENE OBJEDINJENE NAPLATE</vt:lpstr>
      <vt:lpstr>Primer pre uvođenja Objedinjene naplate</vt:lpstr>
      <vt:lpstr>Primer  podnetog Zahtev za preknjižavanje pogrešnih salda na poreskim računima / ukupno 50 pogrešnih knjiženja po  PIBu Saveza računovođa/Po osnovu ovog zahteva je sačinjena I inicijativa za uvođenje Objedinjene naplate, koja je te godine predata profesoru Cvjetičaninu</vt:lpstr>
      <vt:lpstr>PowerPoint Presentation</vt:lpstr>
      <vt:lpstr>PowerPoint Presentation</vt:lpstr>
      <vt:lpstr>PowerPoint Presentation</vt:lpstr>
      <vt:lpstr>A šta se stvarno dešavalo VEZANO ZA REFORMU Poreske uprave Srbije od 2005. do 2013.g. </vt:lpstr>
      <vt:lpstr>Šta se dešavalo u postupku uvođenja Objedinjene naplate</vt:lpstr>
      <vt:lpstr>Funkcionisanje Objedinjene naplate</vt:lpstr>
      <vt:lpstr> Obrazac čiju smo primenu trajno odložili, početkom uvođenja Objedinjene naplate, jer da je od.1.1. 2013.g.zaživeo obrazac OS i OS1, dalje bi urušili evidencije u Poreskoj</vt:lpstr>
      <vt:lpstr>Obrazac OS 1 čija je primena trajno odložena 1.1.2013 .g. radi uvođenja Objedinjene naplate  i izbegnute još veće greške u evidencijama u Poreskoj</vt:lpstr>
      <vt:lpstr>PowerPoint Presentation</vt:lpstr>
      <vt:lpstr> Sredstva objedinjene naplate poreza i doprinosa po odbitku uplaćuju se na račun: </vt:lpstr>
      <vt:lpstr>Provera i raspored uplaćenih obaveza po svakoj Pojedinačnoj poreskoj prijavi</vt:lpstr>
      <vt:lpstr>PowerPoint Presentation</vt:lpstr>
      <vt:lpstr>Šta je unapredila Objedinjena naplata u radu poreskih obveznika?</vt:lpstr>
      <vt:lpstr> Šta je donela Objedinjena naplata u radu Poreske uprave?</vt:lpstr>
      <vt:lpstr>Kako je ocenjena  Objedinjena naplata kao reformski projekat,  u anketi koju je proveo USAID u 2014.g.</vt:lpstr>
      <vt:lpstr> Šta je donela Objedinjena naplata, vezano za  ocenu uslova poslovanja od strane Svetske banke? </vt:lpstr>
      <vt:lpstr> Šta je donela Objedinjena naplata po osnovu uspostavljene kontrole kod naplate poreza i doprin.</vt:lpstr>
      <vt:lpstr>Šta uspostavljeni tokovi informacija znače za institucije,  CROSO, NZS, Fond PIO i RFZO</vt:lpstr>
      <vt:lpstr>CILJEVI KOJI TREBA DA SE OSTVARE</vt:lpstr>
      <vt:lpstr>CILJEVI KOJI TEK TREBA DA SE OSTVARE</vt:lpstr>
      <vt:lpstr>Šta je još neophodno unaprediti vezano za projekat Objedinjene naplate i elektronsku komunikaciju?</vt:lpstr>
      <vt:lpstr>PowerPoint Presentation</vt:lpstr>
      <vt:lpstr>PowerPoint Presentation</vt:lpstr>
      <vt:lpstr>PREPORUKE: Značaj zaštite i povezivanja baza podataka</vt:lpstr>
      <vt:lpstr>TREBA ZNATI PA RAZUMETI! SIGURNA SAM DA VI ZNATE I RAZUMETE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OBJEDINJENA  NAPLATA POREZA I DOPRINOSA, NEPONOVLJIV REFORMSKI PROJEKAT U SRBIJI PO   OCENI PORESKIH OBVEZNIKA, POSLOVNE PRAKSE I MEĐUNARODNIH INSTITUCIJA</dc:title>
  <dc:creator>user</dc:creator>
  <cp:lastModifiedBy>Veselinka Skiljevic</cp:lastModifiedBy>
  <cp:revision>163</cp:revision>
  <dcterms:created xsi:type="dcterms:W3CDTF">2016-09-01T09:04:34Z</dcterms:created>
  <dcterms:modified xsi:type="dcterms:W3CDTF">2016-10-24T12:14:52Z</dcterms:modified>
</cp:coreProperties>
</file>