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handoutMasterIdLst>
    <p:handoutMasterId r:id="rId19"/>
  </p:handoutMasterIdLst>
  <p:sldIdLst>
    <p:sldId id="258" r:id="rId3"/>
    <p:sldId id="301" r:id="rId4"/>
    <p:sldId id="277" r:id="rId5"/>
    <p:sldId id="292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279" r:id="rId17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2424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sa.dulic\Downloads\Pid_statistic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Месечни број пријава</a:t>
            </a:r>
            <a:endParaRPr lang="sr-Latn-R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'Mesečno Prijave'!$A$2:$A$33</c:f>
              <c:numCache>
                <c:formatCode>dd\.mm\.yyyy</c:formatCode>
                <c:ptCount val="32"/>
                <c:pt idx="0">
                  <c:v>41699</c:v>
                </c:pt>
                <c:pt idx="1">
                  <c:v>41730</c:v>
                </c:pt>
                <c:pt idx="2">
                  <c:v>41760</c:v>
                </c:pt>
                <c:pt idx="3">
                  <c:v>41791</c:v>
                </c:pt>
                <c:pt idx="4">
                  <c:v>41821</c:v>
                </c:pt>
                <c:pt idx="5">
                  <c:v>41852</c:v>
                </c:pt>
                <c:pt idx="6">
                  <c:v>41883</c:v>
                </c:pt>
                <c:pt idx="7">
                  <c:v>41913</c:v>
                </c:pt>
                <c:pt idx="8">
                  <c:v>41944</c:v>
                </c:pt>
                <c:pt idx="9">
                  <c:v>41974</c:v>
                </c:pt>
                <c:pt idx="10">
                  <c:v>42005</c:v>
                </c:pt>
                <c:pt idx="11">
                  <c:v>42036</c:v>
                </c:pt>
                <c:pt idx="12">
                  <c:v>42064</c:v>
                </c:pt>
                <c:pt idx="13">
                  <c:v>42095</c:v>
                </c:pt>
                <c:pt idx="14">
                  <c:v>42125</c:v>
                </c:pt>
                <c:pt idx="15">
                  <c:v>42156</c:v>
                </c:pt>
                <c:pt idx="16">
                  <c:v>42186</c:v>
                </c:pt>
                <c:pt idx="17">
                  <c:v>42217</c:v>
                </c:pt>
                <c:pt idx="18">
                  <c:v>42248</c:v>
                </c:pt>
                <c:pt idx="19">
                  <c:v>42278</c:v>
                </c:pt>
                <c:pt idx="20">
                  <c:v>42309</c:v>
                </c:pt>
                <c:pt idx="21">
                  <c:v>42339</c:v>
                </c:pt>
                <c:pt idx="22">
                  <c:v>42370</c:v>
                </c:pt>
                <c:pt idx="23">
                  <c:v>42401</c:v>
                </c:pt>
                <c:pt idx="24">
                  <c:v>42430</c:v>
                </c:pt>
                <c:pt idx="25">
                  <c:v>42461</c:v>
                </c:pt>
                <c:pt idx="26">
                  <c:v>42491</c:v>
                </c:pt>
                <c:pt idx="27">
                  <c:v>42522</c:v>
                </c:pt>
                <c:pt idx="28">
                  <c:v>42552</c:v>
                </c:pt>
                <c:pt idx="29">
                  <c:v>42583</c:v>
                </c:pt>
                <c:pt idx="30">
                  <c:v>42614</c:v>
                </c:pt>
                <c:pt idx="31">
                  <c:v>42644</c:v>
                </c:pt>
              </c:numCache>
            </c:numRef>
          </c:cat>
          <c:val>
            <c:numRef>
              <c:f>'Mesečno Prijave'!$B$2:$B$33</c:f>
              <c:numCache>
                <c:formatCode>#,##0</c:formatCode>
                <c:ptCount val="32"/>
                <c:pt idx="0">
                  <c:v>283024</c:v>
                </c:pt>
                <c:pt idx="1">
                  <c:v>293839</c:v>
                </c:pt>
                <c:pt idx="2">
                  <c:v>268357</c:v>
                </c:pt>
                <c:pt idx="3">
                  <c:v>286084</c:v>
                </c:pt>
                <c:pt idx="4">
                  <c:v>296290</c:v>
                </c:pt>
                <c:pt idx="5">
                  <c:v>273835</c:v>
                </c:pt>
                <c:pt idx="6">
                  <c:v>292984</c:v>
                </c:pt>
                <c:pt idx="7">
                  <c:v>311651</c:v>
                </c:pt>
                <c:pt idx="8">
                  <c:v>300403</c:v>
                </c:pt>
                <c:pt idx="9">
                  <c:v>385655</c:v>
                </c:pt>
                <c:pt idx="10">
                  <c:v>261770</c:v>
                </c:pt>
                <c:pt idx="11">
                  <c:v>305630</c:v>
                </c:pt>
                <c:pt idx="12">
                  <c:v>330324</c:v>
                </c:pt>
                <c:pt idx="13">
                  <c:v>331485</c:v>
                </c:pt>
                <c:pt idx="14">
                  <c:v>317750</c:v>
                </c:pt>
                <c:pt idx="15">
                  <c:v>334441</c:v>
                </c:pt>
                <c:pt idx="16">
                  <c:v>336253</c:v>
                </c:pt>
                <c:pt idx="17">
                  <c:v>312725</c:v>
                </c:pt>
                <c:pt idx="18">
                  <c:v>331178</c:v>
                </c:pt>
                <c:pt idx="19">
                  <c:v>342526</c:v>
                </c:pt>
                <c:pt idx="20">
                  <c:v>347670</c:v>
                </c:pt>
                <c:pt idx="21">
                  <c:v>423348</c:v>
                </c:pt>
                <c:pt idx="22">
                  <c:v>282723</c:v>
                </c:pt>
                <c:pt idx="23">
                  <c:v>333169</c:v>
                </c:pt>
                <c:pt idx="24">
                  <c:v>375319</c:v>
                </c:pt>
                <c:pt idx="25">
                  <c:v>361679</c:v>
                </c:pt>
                <c:pt idx="26">
                  <c:v>368355</c:v>
                </c:pt>
                <c:pt idx="27">
                  <c:v>373924</c:v>
                </c:pt>
                <c:pt idx="28">
                  <c:v>364838</c:v>
                </c:pt>
                <c:pt idx="29">
                  <c:v>368513</c:v>
                </c:pt>
                <c:pt idx="30">
                  <c:v>375970</c:v>
                </c:pt>
                <c:pt idx="31">
                  <c:v>236429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552704"/>
        <c:axId val="36554240"/>
      </c:lineChart>
      <c:dateAx>
        <c:axId val="36552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dd\.mm\.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6554240"/>
        <c:crosses val="autoZero"/>
        <c:auto val="1"/>
        <c:lblOffset val="100"/>
        <c:baseTimeUnit val="months"/>
      </c:dateAx>
      <c:valAx>
        <c:axId val="3655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6552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BFF8F-49CB-407E-B68F-8364A764C655}" type="datetimeFigureOut">
              <a:rPr lang="sr-Latn-RS" smtClean="0"/>
              <a:t>25.10.2016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207A7-BED7-4EA8-A035-05B5BFBDDE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10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712DA-A0A9-4861-8671-0EBAF017DA66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CE2D-44F4-4D21-AEB9-6671C258E5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1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69084-5A49-468F-A49F-57D54DD8EEF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12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F8CB6-41B4-4759-81A5-BB4A3622078A}" type="slidenum">
              <a:rPr lang="sr-Latn-RS" smtClean="0">
                <a:solidFill>
                  <a:prstClr val="black"/>
                </a:solidFill>
              </a:rPr>
              <a:pPr/>
              <a:t>15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8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6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59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9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"/>
            <a:ext cx="9144000" cy="11191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19400" cy="111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569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0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87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528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667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18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035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4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96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392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50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94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16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"/>
            <a:ext cx="9144000" cy="11191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19400" cy="111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0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57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1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96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0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1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9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7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1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6CB7-8185-4BFF-B457-3C4EEF98A4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D8B2-281F-4FBD-8060-E5E7D7191E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5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704" y="1140269"/>
            <a:ext cx="1799496" cy="1407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5"/>
          <p:cNvSpPr txBox="1">
            <a:spLocks/>
          </p:cNvSpPr>
          <p:nvPr/>
        </p:nvSpPr>
        <p:spPr>
          <a:xfrm>
            <a:off x="179515" y="2514600"/>
            <a:ext cx="8683133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sr-Cyrl-CS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Република Србија</a:t>
            </a:r>
            <a:r>
              <a:rPr lang="sr-Latn-RS" alt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sr-Cyrl-RS" altLang="en-US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sr-Cyrl-CS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Министарство финансија </a:t>
            </a:r>
            <a:endParaRPr lang="sr-Latn-RS" altLang="en-US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sr-Cyrl-CS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Пореска управа 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sr-Cyrl-R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Заједнички </a:t>
            </a:r>
            <a:r>
              <a:rPr lang="ru-RU" sz="2000" dirty="0">
                <a:solidFill>
                  <a:schemeClr val="tx2"/>
                </a:solidFill>
              </a:rPr>
              <a:t>пут удружене државе ка ефикасној и одрживој </a:t>
            </a:r>
            <a:r>
              <a:rPr lang="ru-RU" sz="2000" dirty="0" smtClean="0">
                <a:solidFill>
                  <a:schemeClr val="tx2"/>
                </a:solidFill>
              </a:rPr>
              <a:t>сарадњи</a:t>
            </a:r>
            <a:endParaRPr lang="sr-Latn-RS" sz="2000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sr-Latn-RS" sz="2800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Обједињена </a:t>
            </a:r>
            <a:r>
              <a:rPr lang="ru-RU" sz="2800" b="1" dirty="0">
                <a:solidFill>
                  <a:schemeClr val="tx2"/>
                </a:solidFill>
              </a:rPr>
              <a:t>наплата пореза и доприноса</a:t>
            </a:r>
            <a:endParaRPr lang="sr-Cyrl-RS" sz="2800" b="1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sr-Cyrl-R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sr-Cyrl-RS" sz="2000" b="1" dirty="0">
                <a:solidFill>
                  <a:schemeClr val="tx2">
                    <a:lumMod val="75000"/>
                  </a:schemeClr>
                </a:solidFill>
              </a:rPr>
              <a:t>Београд, </a:t>
            </a:r>
            <a:r>
              <a:rPr lang="sr-Cyrl-RS" sz="2000" b="1" dirty="0" smtClean="0">
                <a:solidFill>
                  <a:schemeClr val="tx2">
                    <a:lumMod val="75000"/>
                  </a:schemeClr>
                </a:solidFill>
              </a:rPr>
              <a:t>2016.годин</a:t>
            </a:r>
            <a:r>
              <a:rPr lang="sr-Latn-RS" sz="2000" b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sr-Latn-R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4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06880"/>
            <a:ext cx="8784103" cy="4343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96813" y="11049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Пријава – прва која не постоји на папиру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41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2496813" y="11049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Дељен пословни процес – основни сценарио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grpSp>
        <p:nvGrpSpPr>
          <p:cNvPr id="147" name="Group 146"/>
          <p:cNvGrpSpPr/>
          <p:nvPr/>
        </p:nvGrpSpPr>
        <p:grpSpPr>
          <a:xfrm>
            <a:off x="125950" y="1380021"/>
            <a:ext cx="8779715" cy="5141851"/>
            <a:chOff x="125950" y="1380021"/>
            <a:chExt cx="8779715" cy="5141851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993416" y="5686504"/>
              <a:ext cx="1308140" cy="835368"/>
              <a:chOff x="1499709" y="2285992"/>
              <a:chExt cx="500403" cy="500066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1499709" y="2285992"/>
                <a:ext cx="50040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Box 14"/>
              <p:cNvSpPr txBox="1">
                <a:spLocks noChangeArrowheads="1"/>
              </p:cNvSpPr>
              <p:nvPr/>
            </p:nvSpPr>
            <p:spPr bwMode="auto">
              <a:xfrm flipH="1">
                <a:off x="1537537" y="2428923"/>
                <a:ext cx="409798" cy="184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CS" sz="1400" b="1" dirty="0" smtClean="0">
                    <a:latin typeface="Arial" pitchFamily="34" charset="0"/>
                    <a:cs typeface="Arial" pitchFamily="34" charset="0"/>
                  </a:rPr>
                  <a:t>Банка</a:t>
                </a:r>
                <a:endParaRPr lang="sr-Cyrl-C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329448" y="1380021"/>
              <a:ext cx="1393812" cy="850142"/>
              <a:chOff x="1439975" y="2333736"/>
              <a:chExt cx="567827" cy="294098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1439975" y="2333736"/>
                <a:ext cx="560196" cy="29409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Box 17"/>
              <p:cNvSpPr txBox="1">
                <a:spLocks noChangeArrowheads="1"/>
              </p:cNvSpPr>
              <p:nvPr/>
            </p:nvSpPr>
            <p:spPr bwMode="auto">
              <a:xfrm flipH="1">
                <a:off x="1439975" y="2348027"/>
                <a:ext cx="567827" cy="255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sz="1400" b="1" dirty="0" smtClean="0">
                    <a:latin typeface="Arial" pitchFamily="34" charset="0"/>
                    <a:cs typeface="Arial" pitchFamily="34" charset="0"/>
                  </a:rPr>
                  <a:t>Крајњи корисници средстава</a:t>
                </a:r>
                <a:endParaRPr lang="x-none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6003051" y="3927953"/>
              <a:ext cx="1276644" cy="934891"/>
              <a:chOff x="1500044" y="2285992"/>
              <a:chExt cx="500329" cy="500066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19090" y="2384334"/>
                <a:ext cx="441542" cy="31279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sz="1400" b="1" dirty="0" smtClean="0">
                    <a:latin typeface="Arial" pitchFamily="34" charset="0"/>
                    <a:cs typeface="Arial" pitchFamily="34" charset="0"/>
                  </a:rPr>
                  <a:t>Порески</a:t>
                </a:r>
                <a:r>
                  <a:rPr lang="sr-Cyrl-RS" sz="1600" b="1" dirty="0" smtClean="0">
                    <a:latin typeface="Arial" pitchFamily="34" charset="0"/>
                    <a:cs typeface="Arial" pitchFamily="34" charset="0"/>
                  </a:rPr>
                  <a:t> обвезник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5667680" y="1383961"/>
              <a:ext cx="1185386" cy="865767"/>
              <a:chOff x="4128652" y="1500098"/>
              <a:chExt cx="885171" cy="750118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4128652" y="1500098"/>
                <a:ext cx="879481" cy="75011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72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TextBox 34"/>
              <p:cNvSpPr txBox="1">
                <a:spLocks noChangeArrowheads="1"/>
              </p:cNvSpPr>
              <p:nvPr/>
            </p:nvSpPr>
            <p:spPr bwMode="auto">
              <a:xfrm flipH="1">
                <a:off x="4134342" y="1612760"/>
                <a:ext cx="879481" cy="601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sz="1400" b="1" dirty="0" smtClean="0">
                    <a:latin typeface="Arial" pitchFamily="34" charset="0"/>
                    <a:cs typeface="Arial" pitchFamily="34" charset="0"/>
                  </a:rPr>
                  <a:t>Управа за трезор</a:t>
                </a:r>
                <a:endParaRPr lang="x-none" sz="1400" b="1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Box 56"/>
            <p:cNvSpPr txBox="1">
              <a:spLocks noChangeArrowheads="1"/>
            </p:cNvSpPr>
            <p:nvPr/>
          </p:nvSpPr>
          <p:spPr bwMode="auto">
            <a:xfrm>
              <a:off x="4687609" y="3811131"/>
              <a:ext cx="88197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RS" sz="1400" dirty="0" smtClean="0">
                  <a:latin typeface="Arial" pitchFamily="34" charset="0"/>
                  <a:cs typeface="Arial" pitchFamily="34" charset="0"/>
                </a:rPr>
                <a:t>ППП ПД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57"/>
            <p:cNvSpPr txBox="1">
              <a:spLocks noChangeArrowheads="1"/>
            </p:cNvSpPr>
            <p:nvPr/>
          </p:nvSpPr>
          <p:spPr bwMode="auto">
            <a:xfrm>
              <a:off x="4866217" y="4430000"/>
              <a:ext cx="5706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RS" sz="1400" dirty="0" smtClean="0">
                  <a:latin typeface="Arial" pitchFamily="34" charset="0"/>
                  <a:cs typeface="Arial" pitchFamily="34" charset="0"/>
                </a:rPr>
                <a:t>БОП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58"/>
            <p:cNvSpPr txBox="1">
              <a:spLocks noChangeArrowheads="1"/>
            </p:cNvSpPr>
            <p:nvPr/>
          </p:nvSpPr>
          <p:spPr bwMode="auto">
            <a:xfrm rot="5400000">
              <a:off x="6328606" y="5133310"/>
              <a:ext cx="9621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RS" sz="1400" dirty="0" smtClean="0">
                  <a:latin typeface="Arial" pitchFamily="34" charset="0"/>
                  <a:cs typeface="Arial" pitchFamily="34" charset="0"/>
                </a:rPr>
                <a:t>Плаћање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60"/>
            <p:cNvSpPr txBox="1">
              <a:spLocks noChangeArrowheads="1"/>
            </p:cNvSpPr>
            <p:nvPr/>
          </p:nvSpPr>
          <p:spPr bwMode="auto">
            <a:xfrm rot="16200000">
              <a:off x="7739139" y="2675633"/>
              <a:ext cx="14411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CS" sz="1400" dirty="0" smtClean="0">
                  <a:latin typeface="Arial" pitchFamily="34" charset="0"/>
                  <a:cs typeface="Arial" pitchFamily="34" charset="0"/>
                </a:rPr>
                <a:t>Платни промет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61"/>
            <p:cNvSpPr txBox="1">
              <a:spLocks noChangeArrowheads="1"/>
            </p:cNvSpPr>
            <p:nvPr/>
          </p:nvSpPr>
          <p:spPr bwMode="auto">
            <a:xfrm>
              <a:off x="3350390" y="1666590"/>
              <a:ext cx="181710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RS" sz="1400" dirty="0" smtClean="0">
                  <a:latin typeface="Arial" pitchFamily="34" charset="0"/>
                  <a:cs typeface="Arial" pitchFamily="34" charset="0"/>
                </a:rPr>
                <a:t>Расподела прихода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10800000">
              <a:off x="2723816" y="1524000"/>
              <a:ext cx="2941046" cy="19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71"/>
            <p:cNvSpPr txBox="1">
              <a:spLocks noChangeArrowheads="1"/>
            </p:cNvSpPr>
            <p:nvPr/>
          </p:nvSpPr>
          <p:spPr bwMode="auto">
            <a:xfrm>
              <a:off x="4153195" y="3137099"/>
              <a:ext cx="18390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sr-Cyrl-RS" sz="1400" dirty="0" smtClean="0">
                  <a:latin typeface="Arial" pitchFamily="34" charset="0"/>
                  <a:cs typeface="Arial" pitchFamily="34" charset="0"/>
                </a:rPr>
                <a:t>Налог за расподелу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" name="Group 27"/>
            <p:cNvGrpSpPr>
              <a:grpSpLocks/>
            </p:cNvGrpSpPr>
            <p:nvPr/>
          </p:nvGrpSpPr>
          <p:grpSpPr bwMode="auto">
            <a:xfrm>
              <a:off x="7646223" y="4008488"/>
              <a:ext cx="1259442" cy="788814"/>
              <a:chOff x="1353913" y="2285992"/>
              <a:chExt cx="785817" cy="500066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1499709" y="2285992"/>
                <a:ext cx="50040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TextBox 29"/>
              <p:cNvSpPr txBox="1">
                <a:spLocks noChangeArrowheads="1"/>
              </p:cNvSpPr>
              <p:nvPr/>
            </p:nvSpPr>
            <p:spPr bwMode="auto">
              <a:xfrm flipH="1">
                <a:off x="1353913" y="2397118"/>
                <a:ext cx="785817" cy="195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sz="1400" b="1" dirty="0" smtClean="0">
                    <a:latin typeface="Arial" pitchFamily="34" charset="0"/>
                    <a:cs typeface="Arial" pitchFamily="34" charset="0"/>
                  </a:rPr>
                  <a:t>НБС</a:t>
                </a:r>
                <a:endParaRPr lang="sr-Cyrl-CS" sz="20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0" name="TextBox 58"/>
            <p:cNvSpPr txBox="1">
              <a:spLocks noChangeArrowheads="1"/>
            </p:cNvSpPr>
            <p:nvPr/>
          </p:nvSpPr>
          <p:spPr bwMode="auto">
            <a:xfrm>
              <a:off x="4629294" y="5815899"/>
              <a:ext cx="99860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sr-Cyrl-CS" sz="1400" dirty="0" smtClean="0">
                  <a:latin typeface="Arial" pitchFamily="34" charset="0"/>
                  <a:cs typeface="Arial" pitchFamily="34" charset="0"/>
                </a:rPr>
                <a:t>ПИБ БОП</a:t>
              </a:r>
              <a:endParaRPr lang="sr-Cyrl-CS" sz="1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10800000">
              <a:off x="2704766" y="2065020"/>
              <a:ext cx="2941046" cy="19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42" idx="0"/>
              <a:endCxn id="54" idx="3"/>
            </p:cNvCxnSpPr>
            <p:nvPr/>
          </p:nvCxnSpPr>
          <p:spPr>
            <a:xfrm rot="16200000" flipV="1">
              <a:off x="6467350" y="2194942"/>
              <a:ext cx="2191643" cy="1435449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62" idx="3"/>
              <a:endCxn id="42" idx="2"/>
            </p:cNvCxnSpPr>
            <p:nvPr/>
          </p:nvCxnSpPr>
          <p:spPr>
            <a:xfrm flipV="1">
              <a:off x="7301556" y="4797302"/>
              <a:ext cx="979339" cy="130688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21"/>
            <p:cNvGrpSpPr>
              <a:grpSpLocks/>
            </p:cNvGrpSpPr>
            <p:nvPr/>
          </p:nvGrpSpPr>
          <p:grpSpPr bwMode="auto">
            <a:xfrm>
              <a:off x="3029170" y="3936937"/>
              <a:ext cx="1276644" cy="934891"/>
              <a:chOff x="1500044" y="2285992"/>
              <a:chExt cx="500329" cy="500066"/>
            </a:xfrm>
          </p:grpSpPr>
          <p:sp>
            <p:nvSpPr>
              <p:cNvPr id="79" name="Rounded Rectangle 78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19090" y="2445474"/>
                <a:ext cx="441542" cy="164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sz="1400" b="1" dirty="0" smtClean="0">
                    <a:latin typeface="Arial" pitchFamily="34" charset="0"/>
                    <a:cs typeface="Arial" pitchFamily="34" charset="0"/>
                  </a:rPr>
                  <a:t>ПУРС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1" name="Group 21"/>
            <p:cNvGrpSpPr>
              <a:grpSpLocks/>
            </p:cNvGrpSpPr>
            <p:nvPr/>
          </p:nvGrpSpPr>
          <p:grpSpPr bwMode="auto">
            <a:xfrm>
              <a:off x="3032980" y="2443417"/>
              <a:ext cx="777020" cy="756983"/>
              <a:chOff x="1500044" y="2285992"/>
              <a:chExt cx="500329" cy="500066"/>
            </a:xfrm>
          </p:grpSpPr>
          <p:sp>
            <p:nvSpPr>
              <p:cNvPr id="82" name="Rounded Rectangle 81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26450" y="2430372"/>
                <a:ext cx="441542" cy="203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CS" sz="1400" b="1" dirty="0" smtClean="0">
                    <a:latin typeface="Arial" pitchFamily="34" charset="0"/>
                    <a:cs typeface="Arial" pitchFamily="34" charset="0"/>
                  </a:rPr>
                  <a:t>МУП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5" name="Straight Arrow Connector 84"/>
            <p:cNvCxnSpPr/>
            <p:nvPr/>
          </p:nvCxnSpPr>
          <p:spPr>
            <a:xfrm>
              <a:off x="4309624" y="4078821"/>
              <a:ext cx="16837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>
              <a:off x="4309624" y="4696583"/>
              <a:ext cx="16837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Elbow Connector 93"/>
            <p:cNvCxnSpPr>
              <a:stCxn id="79" idx="2"/>
              <a:endCxn id="62" idx="1"/>
            </p:cNvCxnSpPr>
            <p:nvPr/>
          </p:nvCxnSpPr>
          <p:spPr>
            <a:xfrm rot="16200000" flipH="1">
              <a:off x="4214274" y="4325046"/>
              <a:ext cx="1232360" cy="232592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21"/>
            <p:cNvGrpSpPr>
              <a:grpSpLocks/>
            </p:cNvGrpSpPr>
            <p:nvPr/>
          </p:nvGrpSpPr>
          <p:grpSpPr bwMode="auto">
            <a:xfrm>
              <a:off x="1550890" y="2470087"/>
              <a:ext cx="777020" cy="756983"/>
              <a:chOff x="1500044" y="2285992"/>
              <a:chExt cx="500329" cy="500066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26450" y="2430372"/>
                <a:ext cx="441542" cy="203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CS" sz="1400" b="1" dirty="0" smtClean="0">
                    <a:latin typeface="Arial" pitchFamily="34" charset="0"/>
                    <a:cs typeface="Arial" pitchFamily="34" charset="0"/>
                  </a:rPr>
                  <a:t>ПИО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8" name="Group 21"/>
            <p:cNvGrpSpPr>
              <a:grpSpLocks/>
            </p:cNvGrpSpPr>
            <p:nvPr/>
          </p:nvGrpSpPr>
          <p:grpSpPr bwMode="auto">
            <a:xfrm>
              <a:off x="1441295" y="3926897"/>
              <a:ext cx="996211" cy="944933"/>
              <a:chOff x="1419662" y="2226503"/>
              <a:chExt cx="641467" cy="624226"/>
            </a:xfrm>
          </p:grpSpPr>
          <p:sp>
            <p:nvSpPr>
              <p:cNvPr id="99" name="Rounded Rectangle 98"/>
              <p:cNvSpPr/>
              <p:nvPr/>
            </p:nvSpPr>
            <p:spPr>
              <a:xfrm>
                <a:off x="1419662" y="2226503"/>
                <a:ext cx="641467" cy="62422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460210" y="2430372"/>
                <a:ext cx="572868" cy="203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CS" sz="1400" b="1" dirty="0" smtClean="0">
                    <a:latin typeface="Arial" pitchFamily="34" charset="0"/>
                    <a:cs typeface="Arial" pitchFamily="34" charset="0"/>
                  </a:rPr>
                  <a:t>ЦРОСО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1" name="Group 21"/>
            <p:cNvGrpSpPr>
              <a:grpSpLocks/>
            </p:cNvGrpSpPr>
            <p:nvPr/>
          </p:nvGrpSpPr>
          <p:grpSpPr bwMode="auto">
            <a:xfrm>
              <a:off x="1549164" y="5555779"/>
              <a:ext cx="777020" cy="756983"/>
              <a:chOff x="1500044" y="2285992"/>
              <a:chExt cx="500329" cy="500066"/>
            </a:xfrm>
          </p:grpSpPr>
          <p:sp>
            <p:nvSpPr>
              <p:cNvPr id="102" name="Rounded Rectangle 101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26450" y="2430372"/>
                <a:ext cx="441542" cy="22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4" name="TextBox 23"/>
            <p:cNvSpPr txBox="1">
              <a:spLocks noChangeArrowheads="1"/>
            </p:cNvSpPr>
            <p:nvPr/>
          </p:nvSpPr>
          <p:spPr bwMode="auto">
            <a:xfrm flipH="1">
              <a:off x="1600200" y="5788223"/>
              <a:ext cx="6857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sr-Cyrl-CS" sz="1400" b="1" dirty="0" smtClean="0">
                  <a:latin typeface="Arial" pitchFamily="34" charset="0"/>
                  <a:cs typeface="Arial" pitchFamily="34" charset="0"/>
                </a:rPr>
                <a:t>НСЗ</a:t>
              </a:r>
              <a:endParaRPr lang="sr-Cyrl-C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8" name="Group 21"/>
            <p:cNvGrpSpPr>
              <a:grpSpLocks/>
            </p:cNvGrpSpPr>
            <p:nvPr/>
          </p:nvGrpSpPr>
          <p:grpSpPr bwMode="auto">
            <a:xfrm>
              <a:off x="125950" y="4016947"/>
              <a:ext cx="777020" cy="756983"/>
              <a:chOff x="1500044" y="2285992"/>
              <a:chExt cx="500329" cy="500066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1500044" y="2285992"/>
                <a:ext cx="500329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TextBox 23"/>
              <p:cNvSpPr txBox="1">
                <a:spLocks noChangeArrowheads="1"/>
              </p:cNvSpPr>
              <p:nvPr/>
            </p:nvSpPr>
            <p:spPr bwMode="auto">
              <a:xfrm flipH="1">
                <a:off x="1526449" y="2430372"/>
                <a:ext cx="473923" cy="203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CS" sz="1400" b="1" dirty="0" smtClean="0">
                    <a:latin typeface="Arial" pitchFamily="34" charset="0"/>
                    <a:cs typeface="Arial" pitchFamily="34" charset="0"/>
                  </a:rPr>
                  <a:t>РФЗО</a:t>
                </a:r>
                <a:endParaRPr lang="sr-Cyrl-C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12" name="Straight Arrow Connector 111"/>
            <p:cNvCxnSpPr>
              <a:stCxn id="82" idx="2"/>
            </p:cNvCxnSpPr>
            <p:nvPr/>
          </p:nvCxnSpPr>
          <p:spPr>
            <a:xfrm flipH="1">
              <a:off x="3416850" y="3200400"/>
              <a:ext cx="4640" cy="7365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886200" y="3425644"/>
              <a:ext cx="0" cy="5023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886200" y="3425644"/>
              <a:ext cx="23703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endCxn id="54" idx="2"/>
            </p:cNvCxnSpPr>
            <p:nvPr/>
          </p:nvCxnSpPr>
          <p:spPr>
            <a:xfrm flipV="1">
              <a:off x="6256563" y="2249728"/>
              <a:ext cx="0" cy="11759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2145140" y="3227070"/>
              <a:ext cx="1" cy="6998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V="1">
              <a:off x="1697644" y="4871830"/>
              <a:ext cx="1727" cy="6839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>
              <a:off x="902970" y="4166839"/>
              <a:ext cx="538325" cy="3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>
              <a:off x="902968" y="4583888"/>
              <a:ext cx="5383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V="1">
              <a:off x="1697644" y="3200400"/>
              <a:ext cx="1727" cy="7275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flipH="1">
              <a:off x="2099420" y="4871827"/>
              <a:ext cx="1" cy="6839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>
              <a:off x="2437506" y="4118908"/>
              <a:ext cx="5954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flipH="1">
              <a:off x="2437506" y="4696583"/>
              <a:ext cx="5916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>
              <a:stCxn id="58" idx="2"/>
              <a:endCxn id="62" idx="0"/>
            </p:cNvCxnSpPr>
            <p:nvPr/>
          </p:nvCxnSpPr>
          <p:spPr>
            <a:xfrm>
              <a:off x="6641373" y="4862844"/>
              <a:ext cx="6113" cy="8236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18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1600"/>
            <a:ext cx="75057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Шифрирање врста прихода </a:t>
            </a:r>
            <a:r>
              <a:rPr lang="x-none" sz="2000">
                <a:solidFill>
                  <a:schemeClr val="tx2"/>
                </a:solidFill>
              </a:rPr>
              <a:t>из радног односа и ван радног </a:t>
            </a:r>
            <a:r>
              <a:rPr lang="x-none" sz="2000" smtClean="0">
                <a:solidFill>
                  <a:schemeClr val="tx2"/>
                </a:solidFill>
              </a:rPr>
              <a:t>одн</a:t>
            </a:r>
            <a:r>
              <a:rPr lang="sr-Cyrl-RS" sz="2000" dirty="0" smtClean="0">
                <a:solidFill>
                  <a:schemeClr val="tx2"/>
                </a:solidFill>
              </a:rPr>
              <a:t>о</a:t>
            </a:r>
            <a:r>
              <a:rPr lang="x-none" sz="2000" smtClean="0">
                <a:solidFill>
                  <a:schemeClr val="tx2"/>
                </a:solidFill>
              </a:rPr>
              <a:t>са </a:t>
            </a:r>
            <a:r>
              <a:rPr lang="x-none" sz="2000">
                <a:solidFill>
                  <a:schemeClr val="tx2"/>
                </a:solidFill>
              </a:rPr>
              <a:t>(изузетно компликовано због компликованих нормативних решења</a:t>
            </a:r>
            <a:r>
              <a:rPr lang="x-none" sz="2000" smtClean="0">
                <a:solidFill>
                  <a:schemeClr val="tx2"/>
                </a:solidFill>
              </a:rPr>
              <a:t>)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Генерички модел </a:t>
            </a:r>
            <a:r>
              <a:rPr lang="x-none" sz="2000" b="1" smtClean="0">
                <a:solidFill>
                  <a:schemeClr val="tx2"/>
                </a:solidFill>
              </a:rPr>
              <a:t>обрачуна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Електронско подношење </a:t>
            </a:r>
            <a:r>
              <a:rPr lang="x-none" sz="2000">
                <a:solidFill>
                  <a:schemeClr val="tx2"/>
                </a:solidFill>
              </a:rPr>
              <a:t>– први велики </a:t>
            </a:r>
            <a:r>
              <a:rPr lang="x-none" sz="2000" smtClean="0">
                <a:solidFill>
                  <a:schemeClr val="tx2"/>
                </a:solidFill>
              </a:rPr>
              <a:t>пр</a:t>
            </a:r>
            <a:r>
              <a:rPr lang="sr-Cyrl-RS" sz="2000" dirty="0" smtClean="0">
                <a:solidFill>
                  <a:schemeClr val="tx2"/>
                </a:solidFill>
              </a:rPr>
              <a:t>о</a:t>
            </a:r>
            <a:r>
              <a:rPr lang="x-none" sz="2000" smtClean="0">
                <a:solidFill>
                  <a:schemeClr val="tx2"/>
                </a:solidFill>
              </a:rPr>
              <a:t>јекат </a:t>
            </a:r>
            <a:r>
              <a:rPr lang="x-none" sz="2000">
                <a:solidFill>
                  <a:schemeClr val="tx2"/>
                </a:solidFill>
              </a:rPr>
              <a:t>електронске доставе докумената у </a:t>
            </a:r>
            <a:r>
              <a:rPr lang="x-none" sz="2000" smtClean="0">
                <a:solidFill>
                  <a:schemeClr val="tx2"/>
                </a:solidFill>
              </a:rPr>
              <a:t>Србији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Промоција модела  и едукација </a:t>
            </a:r>
            <a:r>
              <a:rPr lang="x-none" sz="2000">
                <a:solidFill>
                  <a:schemeClr val="tx2"/>
                </a:solidFill>
              </a:rPr>
              <a:t>пореских </a:t>
            </a:r>
            <a:r>
              <a:rPr lang="x-none" sz="2000" smtClean="0">
                <a:solidFill>
                  <a:schemeClr val="tx2"/>
                </a:solidFill>
              </a:rPr>
              <a:t>обвезника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x-none" sz="2000">
                <a:solidFill>
                  <a:schemeClr val="tx2"/>
                </a:solidFill>
              </a:rPr>
              <a:t>Увођење у масовну употребу </a:t>
            </a:r>
            <a:r>
              <a:rPr lang="x-none" sz="2000" b="1">
                <a:solidFill>
                  <a:schemeClr val="tx2"/>
                </a:solidFill>
              </a:rPr>
              <a:t>дигиталних електронских сертификата</a:t>
            </a:r>
            <a:endParaRPr lang="sr-Latn-RS" sz="2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6813" y="304800"/>
            <a:ext cx="637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Највећи изазови на пројекту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96813" y="11049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Статистика подношења ППП ПД пријава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52835"/>
              </p:ext>
            </p:extLst>
          </p:nvPr>
        </p:nvGraphicFramePr>
        <p:xfrm>
          <a:off x="1371600" y="1219200"/>
          <a:ext cx="609600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Година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Број обрађених ППП ПД пријава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Број обрађених</a:t>
                      </a:r>
                      <a:r>
                        <a:rPr lang="sr-Cyrl-RS" sz="1600" baseline="0" dirty="0" smtClean="0"/>
                        <a:t> исплаћених прихода</a:t>
                      </a:r>
                      <a:endParaRPr lang="sr-Latn-R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2014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3.926.835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41.238.131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2015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4.578.257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60.084.924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2016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3.994.672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49.525.895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укупно</a:t>
                      </a:r>
                      <a:endParaRPr lang="sr-Latn-R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12.499.764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u="none" strike="noStrike" dirty="0">
                          <a:effectLst/>
                        </a:rPr>
                        <a:t>150.848.950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840518"/>
              </p:ext>
            </p:extLst>
          </p:nvPr>
        </p:nvGraphicFramePr>
        <p:xfrm>
          <a:off x="381000" y="3352800"/>
          <a:ext cx="849469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2554"/>
              </p:ext>
            </p:extLst>
          </p:nvPr>
        </p:nvGraphicFramePr>
        <p:xfrm>
          <a:off x="1447800" y="2667000"/>
          <a:ext cx="6096000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Највећи број обрађених пријава у једном дану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Највећи број обрађених исплаћених прихода у једном дану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Дан са највишим износом уплата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7.4.2014</a:t>
                      </a:r>
                      <a:r>
                        <a:rPr lang="sr-Cyrl-RS" dirty="0" smtClean="0"/>
                        <a:t>.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16.1.2015</a:t>
                      </a:r>
                      <a:r>
                        <a:rPr lang="sr-Cyrl-RS" dirty="0" smtClean="0"/>
                        <a:t>.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28.4.2016</a:t>
                      </a:r>
                      <a:r>
                        <a:rPr lang="sr-Cyrl-RS" dirty="0" smtClean="0"/>
                        <a:t>.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55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368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324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868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7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903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969</a:t>
                      </a:r>
                      <a:r>
                        <a:rPr lang="sr-Cyrl-RS" dirty="0" smtClean="0"/>
                        <a:t>.</a:t>
                      </a:r>
                      <a:r>
                        <a:rPr lang="sr-Latn-RS" dirty="0" smtClean="0"/>
                        <a:t>001,9</a:t>
                      </a:r>
                      <a:r>
                        <a:rPr lang="sr-Cyrl-RS" dirty="0" smtClean="0"/>
                        <a:t>0</a:t>
                      </a:r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96813" y="11049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Статистика подношења ППП ПД пријава – карактеристични дани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3066871"/>
            <a:ext cx="358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7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ХВАЛА!</a:t>
            </a:r>
            <a:endParaRPr lang="en-US" sz="7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4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1828800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Влада Републике Србије 8. јуна 2015.године усвојила је Програм трансформације Пореске управе за период 2015 - 2020. године који подразумева низ институционалних, организационих и кадровских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</a:t>
            </a:r>
            <a:r>
              <a:rPr lang="sr-Latn-RS" sz="2000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мена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Програм трансформације предвиђа: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431982"/>
              </p:ext>
            </p:extLst>
          </p:nvPr>
        </p:nvGraphicFramePr>
        <p:xfrm>
          <a:off x="609600" y="4114800"/>
          <a:ext cx="3505200" cy="1447800"/>
        </p:xfrm>
        <a:graphic>
          <a:graphicData uri="http://schemas.openxmlformats.org/drawingml/2006/table">
            <a:tbl>
              <a:tblPr/>
              <a:tblGrid>
                <a:gridCol w="1559730"/>
                <a:gridCol w="972735"/>
                <a:gridCol w="972735"/>
              </a:tblGrid>
              <a:tr h="361950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Активности</a:t>
                      </a:r>
                      <a:r>
                        <a:rPr lang="sr-Cyrl-R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Почетак у 2015.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55,56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Почетак у 2016.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25,93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Почетак у 2017.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18,52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375227"/>
              </p:ext>
            </p:extLst>
          </p:nvPr>
        </p:nvGraphicFramePr>
        <p:xfrm>
          <a:off x="4267200" y="4129808"/>
          <a:ext cx="4146632" cy="1432792"/>
        </p:xfrm>
        <a:graphic>
          <a:graphicData uri="http://schemas.openxmlformats.org/drawingml/2006/table">
            <a:tbl>
              <a:tblPr/>
              <a:tblGrid>
                <a:gridCol w="1845152"/>
                <a:gridCol w="1150740"/>
                <a:gridCol w="1150740"/>
              </a:tblGrid>
              <a:tr h="358198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Активности:</a:t>
                      </a:r>
                      <a:r>
                        <a:rPr lang="sr-Latn-R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8198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Завршетак 2015.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14,81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98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Завршетак 2016.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37,04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98"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Завршетак </a:t>
                      </a:r>
                      <a:r>
                        <a:rPr lang="sr-Cyrl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до</a:t>
                      </a:r>
                      <a:r>
                        <a:rPr lang="sr-Cyrl-RS" sz="14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sr-Cyrl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2020.</a:t>
                      </a:r>
                      <a:endParaRPr lang="sr-Cyrl-R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39</a:t>
                      </a:r>
                      <a:endParaRPr lang="sr-Latn-R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sr-Latn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sr-Cyrl-RS" sz="14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sr-Latn-R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483770" y="7620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Програм трансформације </a:t>
            </a:r>
          </a:p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Пореске управе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/>
          <p:nvPr/>
        </p:nvSpPr>
        <p:spPr>
          <a:xfrm>
            <a:off x="91157" y="1916833"/>
            <a:ext cx="1888555" cy="1368151"/>
          </a:xfrm>
          <a:prstGeom prst="roundRect">
            <a:avLst>
              <a:gd name="adj" fmla="val 8460"/>
            </a:avLst>
          </a:prstGeom>
          <a:solidFill>
            <a:srgbClr val="D6D6D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ru-RU" sz="1200" b="1" kern="0" dirty="0" smtClean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Јачање </a:t>
            </a:r>
            <a:r>
              <a:rPr lang="ru-RU" sz="1200" b="1" kern="0" dirty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стратешког управљања и унапређење основних функција Пореске управе</a:t>
            </a:r>
            <a:endParaRPr lang="sr-Latn-RS" sz="1200" b="1" kern="0" dirty="0">
              <a:solidFill>
                <a:schemeClr val="tx2"/>
              </a:solidFill>
              <a:latin typeface="+mn-lt"/>
              <a:ea typeface="ＭＳ Ｐゴシック"/>
              <a:cs typeface="Arial" pitchFamily="34" charset="0"/>
            </a:endParaRPr>
          </a:p>
        </p:txBody>
      </p:sp>
      <p:sp>
        <p:nvSpPr>
          <p:cNvPr id="5" name="Rectangle 6"/>
          <p:cNvSpPr txBox="1"/>
          <p:nvPr/>
        </p:nvSpPr>
        <p:spPr>
          <a:xfrm>
            <a:off x="107504" y="3439755"/>
            <a:ext cx="1825055" cy="1366513"/>
          </a:xfrm>
          <a:prstGeom prst="roundRect">
            <a:avLst>
              <a:gd name="adj" fmla="val 8460"/>
            </a:avLst>
          </a:prstGeom>
          <a:solidFill>
            <a:srgbClr val="D6D6D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ru-RU" sz="1200" b="1" kern="0" dirty="0" smtClean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Редизајн </a:t>
            </a:r>
            <a:r>
              <a:rPr lang="ru-RU" sz="1200" b="1" kern="0" dirty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организационе структуре и унапређење основних помоћних функција</a:t>
            </a:r>
            <a:endParaRPr lang="sr-Latn-RS" sz="1200" b="1" kern="0" dirty="0">
              <a:solidFill>
                <a:schemeClr val="tx2"/>
              </a:solidFill>
              <a:latin typeface="+mn-lt"/>
              <a:ea typeface="ＭＳ Ｐゴシック"/>
              <a:cs typeface="Arial" pitchFamily="34" charset="0"/>
            </a:endParaRPr>
          </a:p>
        </p:txBody>
      </p:sp>
      <p:sp>
        <p:nvSpPr>
          <p:cNvPr id="6" name="Rectangle 6"/>
          <p:cNvSpPr txBox="1"/>
          <p:nvPr/>
        </p:nvSpPr>
        <p:spPr>
          <a:xfrm>
            <a:off x="104880" y="5013177"/>
            <a:ext cx="1767066" cy="1224135"/>
          </a:xfrm>
          <a:prstGeom prst="roundRect">
            <a:avLst>
              <a:gd name="adj" fmla="val 8460"/>
            </a:avLst>
          </a:prstGeom>
          <a:solidFill>
            <a:srgbClr val="D6D6D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9" tIns="72009" rIns="72009" bIns="72009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ru-RU" sz="1200" b="1" kern="0" dirty="0" smtClean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Унапређење </a:t>
            </a:r>
            <a:r>
              <a:rPr lang="ru-RU" sz="1200" b="1" kern="0" dirty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услуга пореским обвезницима</a:t>
            </a:r>
            <a:endParaRPr lang="sr-Latn-RS" sz="1200" b="1" kern="0" dirty="0">
              <a:solidFill>
                <a:schemeClr val="tx2"/>
              </a:solidFill>
              <a:latin typeface="+mn-lt"/>
              <a:ea typeface="ＭＳ Ｐゴシック"/>
              <a:cs typeface="Arial" pitchFamily="34" charset="0"/>
            </a:endParaRPr>
          </a:p>
        </p:txBody>
      </p:sp>
      <p:sp>
        <p:nvSpPr>
          <p:cNvPr id="7" name="Rectangle 14"/>
          <p:cNvSpPr txBox="1"/>
          <p:nvPr/>
        </p:nvSpPr>
        <p:spPr>
          <a:xfrm>
            <a:off x="1873374" y="1291475"/>
            <a:ext cx="34670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sr-Cyrl-RS" sz="1600" b="1" dirty="0" smtClean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Пројекти</a:t>
            </a:r>
            <a:endParaRPr lang="sr-Latn-RS" sz="1600" b="1" dirty="0">
              <a:solidFill>
                <a:schemeClr val="tx2"/>
              </a:solidFill>
              <a:latin typeface="+mn-lt"/>
              <a:ea typeface="ＭＳ Ｐゴシック"/>
              <a:cs typeface="Arial" pitchFamily="34" charset="0"/>
            </a:endParaRPr>
          </a:p>
        </p:txBody>
      </p:sp>
      <p:sp>
        <p:nvSpPr>
          <p:cNvPr id="8" name="Rectangle 14"/>
          <p:cNvSpPr txBox="1"/>
          <p:nvPr/>
        </p:nvSpPr>
        <p:spPr>
          <a:xfrm>
            <a:off x="5796136" y="1348843"/>
            <a:ext cx="32511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sr-Cyrl-RS" sz="1600" b="1" dirty="0" smtClean="0">
                <a:solidFill>
                  <a:schemeClr val="tx2"/>
                </a:solidFill>
                <a:latin typeface="+mn-lt"/>
                <a:ea typeface="ＭＳ Ｐゴシック"/>
                <a:cs typeface="Arial" pitchFamily="34" charset="0"/>
              </a:rPr>
              <a:t>Резултати</a:t>
            </a:r>
            <a:endParaRPr lang="sr-Latn-RS" sz="1600" b="1" dirty="0">
              <a:solidFill>
                <a:schemeClr val="tx2"/>
              </a:solidFill>
              <a:latin typeface="+mn-lt"/>
              <a:ea typeface="ＭＳ Ｐゴシック"/>
              <a:cs typeface="Arial" pitchFamily="34" charset="0"/>
            </a:endParaRPr>
          </a:p>
        </p:txBody>
      </p:sp>
      <p:sp>
        <p:nvSpPr>
          <p:cNvPr id="9" name="Rectangle 14"/>
          <p:cNvSpPr txBox="1"/>
          <p:nvPr/>
        </p:nvSpPr>
        <p:spPr>
          <a:xfrm>
            <a:off x="2066172" y="1865158"/>
            <a:ext cx="353074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  <a:sym typeface="Arial"/>
              </a:defRPr>
            </a:lvl1pPr>
            <a:lvl2pPr marL="197607" indent="-195987" defTabSz="913526" eaLnBrk="1" hangingPunct="1">
              <a:buClr>
                <a:schemeClr val="tx2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Пројекти из домена управљања ризицима </a:t>
            </a:r>
          </a:p>
          <a:p>
            <a:pPr lvl="1" fontAlgn="base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Пројекти унапређења функција </a:t>
            </a:r>
            <a:r>
              <a:rPr lang="ru-RU" sz="1200" dirty="0" smtClean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контроле и наплате</a:t>
            </a:r>
          </a:p>
          <a:p>
            <a:pPr lvl="1" fontAlgn="base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Пројекти унапређења </a:t>
            </a:r>
            <a:r>
              <a:rPr lang="ru-RU" sz="1200" dirty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пореско-правних послова и непореских </a:t>
            </a:r>
            <a:r>
              <a:rPr lang="ru-RU" sz="1200" dirty="0" smtClean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функција</a:t>
            </a:r>
          </a:p>
          <a:p>
            <a:pPr lvl="1" fontAlgn="base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Пројекти унапређење </a:t>
            </a:r>
            <a:r>
              <a:rPr lang="ru-RU" sz="1200" dirty="0">
                <a:solidFill>
                  <a:schemeClr val="tx2"/>
                </a:solidFill>
                <a:ea typeface="ＭＳ Ｐゴシック"/>
                <a:cs typeface="Arial" pitchFamily="34" charset="0"/>
              </a:rPr>
              <a:t>фунцкије за пореске истраге</a:t>
            </a:r>
            <a:endParaRPr lang="ru-RU" sz="1200" dirty="0" smtClean="0">
              <a:solidFill>
                <a:schemeClr val="tx2"/>
              </a:solidFill>
              <a:ea typeface="ＭＳ Ｐゴシック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</a:pPr>
            <a:endParaRPr lang="ru-RU" sz="1500" dirty="0">
              <a:solidFill>
                <a:schemeClr val="tx2"/>
              </a:solidFill>
              <a:ea typeface="ＭＳ Ｐゴシック"/>
              <a:cs typeface="Arial" pitchFamily="34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979712" y="3284984"/>
            <a:ext cx="6917325" cy="0"/>
          </a:xfrm>
          <a:prstGeom prst="line">
            <a:avLst/>
          </a:prstGeom>
          <a:noFill/>
          <a:ln w="19050" cap="flat" cmpd="sng" algn="ctr">
            <a:solidFill>
              <a:srgbClr val="808080"/>
            </a:solidFill>
            <a:prstDash val="sysDot"/>
          </a:ln>
          <a:effectLst/>
        </p:spPr>
      </p:cxnSp>
      <p:sp>
        <p:nvSpPr>
          <p:cNvPr id="11" name="Rectangle 14"/>
          <p:cNvSpPr txBox="1"/>
          <p:nvPr/>
        </p:nvSpPr>
        <p:spPr>
          <a:xfrm>
            <a:off x="5713300" y="1899131"/>
            <a:ext cx="325118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</a:defRPr>
            </a:lvl1pPr>
            <a:lvl2pPr marL="197607" lvl="1" indent="-195987" defTabSz="913526" eaLnBrk="1" hangingPunct="1">
              <a:spcAft>
                <a:spcPts val="60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500" baseline="0">
                <a:latin typeface="Arial" pitchFamily="34" charset="0"/>
                <a:cs typeface="Arial" pitchFamily="34" charset="0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Аутоматизација процеса редовне и принудне наплате пореза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Увођење нових метода контроле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Унапређење управљања ризицима</a:t>
            </a:r>
          </a:p>
        </p:txBody>
      </p:sp>
      <p:sp>
        <p:nvSpPr>
          <p:cNvPr id="12" name="Rectangle 14"/>
          <p:cNvSpPr txBox="1"/>
          <p:nvPr/>
        </p:nvSpPr>
        <p:spPr>
          <a:xfrm>
            <a:off x="2047162" y="3504253"/>
            <a:ext cx="34670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</a:defRPr>
            </a:lvl1pPr>
            <a:lvl2pPr marL="197607" lvl="1" indent="-195987" defTabSz="913526" eaLnBrk="1" hangingPunct="1">
              <a:spcAft>
                <a:spcPts val="60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500" baseline="0">
                <a:latin typeface="Arial" pitchFamily="34" charset="0"/>
                <a:cs typeface="Arial" pitchFamily="34" charset="0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Пројекти унапређења организације 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Пројекти управљања људским </a:t>
            </a: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ресурсима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Пројекти управљања метеријалним и ИТ ресурсима</a:t>
            </a:r>
            <a:endParaRPr lang="ru-RU" sz="1200" dirty="0">
              <a:solidFill>
                <a:schemeClr val="tx2"/>
              </a:solidFill>
              <a:latin typeface="+mn-lt"/>
              <a:ea typeface="ＭＳ Ｐゴシック"/>
            </a:endParaRPr>
          </a:p>
        </p:txBody>
      </p:sp>
      <p:sp>
        <p:nvSpPr>
          <p:cNvPr id="13" name="Rectangle 14"/>
          <p:cNvSpPr txBox="1"/>
          <p:nvPr/>
        </p:nvSpPr>
        <p:spPr>
          <a:xfrm>
            <a:off x="5713300" y="3349141"/>
            <a:ext cx="325118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</a:defRPr>
            </a:lvl1pPr>
            <a:lvl2pPr marL="197607" lvl="1" indent="-195987" defTabSz="913526" eaLnBrk="1" hangingPunct="1">
              <a:spcAft>
                <a:spcPts val="60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500" baseline="0">
                <a:latin typeface="Arial" pitchFamily="34" charset="0"/>
                <a:cs typeface="Arial" pitchFamily="34" charset="0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Развој нове организационе структуре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Успостављање система управљања </a:t>
            </a: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перформансама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Изградња јединственог информационог система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Изградња јединственог складишта податак (</a:t>
            </a:r>
            <a:r>
              <a:rPr lang="en-US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data warehouse)</a:t>
            </a:r>
            <a:endParaRPr lang="ru-RU" sz="1200" dirty="0" smtClean="0">
              <a:solidFill>
                <a:schemeClr val="tx2"/>
              </a:solidFill>
              <a:latin typeface="+mn-lt"/>
              <a:ea typeface="ＭＳ Ｐゴシック"/>
            </a:endParaRP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endParaRPr lang="ru-RU" sz="1200" dirty="0">
              <a:solidFill>
                <a:schemeClr val="tx2"/>
              </a:solidFill>
              <a:latin typeface="+mn-lt"/>
              <a:ea typeface="ＭＳ Ｐゴシック"/>
            </a:endParaRPr>
          </a:p>
        </p:txBody>
      </p: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1979712" y="4879915"/>
            <a:ext cx="6984776" cy="0"/>
          </a:xfrm>
          <a:prstGeom prst="line">
            <a:avLst/>
          </a:prstGeom>
          <a:noFill/>
          <a:ln w="19050" cap="flat" cmpd="sng" algn="ctr">
            <a:solidFill>
              <a:srgbClr val="808080"/>
            </a:solidFill>
            <a:prstDash val="sysDot"/>
          </a:ln>
          <a:effectLst/>
        </p:spPr>
      </p:cxnSp>
      <p:sp>
        <p:nvSpPr>
          <p:cNvPr id="15" name="Rectangle 14"/>
          <p:cNvSpPr txBox="1"/>
          <p:nvPr/>
        </p:nvSpPr>
        <p:spPr>
          <a:xfrm>
            <a:off x="1966672" y="5052372"/>
            <a:ext cx="346707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</a:defRPr>
            </a:lvl1pPr>
            <a:lvl2pPr marL="197607" lvl="1" indent="-195987" defTabSz="913526" eaLnBrk="1" hangingPunct="1">
              <a:spcAft>
                <a:spcPts val="60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500" baseline="0">
                <a:latin typeface="Arial" pitchFamily="34" charset="0"/>
                <a:cs typeface="Arial" pitchFamily="34" charset="0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Пројекти унапређења услуга пореским обвезницима, односно свих оних процеса у којима Пореска управа олакшава пословање грађанима Србије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Пројекти унапређења ИТ система и увођења електронских пореских пријава</a:t>
            </a:r>
          </a:p>
        </p:txBody>
      </p:sp>
      <p:sp>
        <p:nvSpPr>
          <p:cNvPr id="16" name="Rectangle 14"/>
          <p:cNvSpPr txBox="1"/>
          <p:nvPr/>
        </p:nvSpPr>
        <p:spPr>
          <a:xfrm>
            <a:off x="5713299" y="5067838"/>
            <a:ext cx="325118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lvl="0" indent="0" defTabSz="913526" eaLnBrk="1" hangingPunct="1">
              <a:buClr>
                <a:schemeClr val="tx2"/>
              </a:buClr>
              <a:defRPr baseline="0">
                <a:latin typeface="Arial"/>
                <a:cs typeface="Arial"/>
              </a:defRPr>
            </a:lvl1pPr>
            <a:lvl2pPr marL="197607" lvl="1" indent="-195987" defTabSz="913526" eaLnBrk="1" hangingPunct="1">
              <a:spcAft>
                <a:spcPts val="60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500" baseline="0">
                <a:latin typeface="Arial" pitchFamily="34" charset="0"/>
                <a:cs typeface="Arial" pitchFamily="34" charset="0"/>
              </a:defRPr>
            </a:lvl2pPr>
            <a:lvl3pPr marL="466481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indent="-158733" defTabSz="913526" eaLnBrk="1" hangingPunct="1">
              <a:buClr>
                <a:schemeClr val="tx2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65029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Подршка </a:t>
            </a: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увођењу </a:t>
            </a: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е-услуга пореским обвезницима</a:t>
            </a:r>
          </a:p>
          <a:p>
            <a:pPr lvl="1" fontAlgn="base">
              <a:spcBef>
                <a:spcPct val="0"/>
              </a:spcBef>
              <a:buClr>
                <a:srgbClr val="000000"/>
              </a:buClr>
            </a:pP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Програм за </a:t>
            </a:r>
            <a:r>
              <a:rPr lang="ru-RU" sz="1200" dirty="0" smtClean="0">
                <a:solidFill>
                  <a:schemeClr val="tx2"/>
                </a:solidFill>
                <a:latin typeface="+mn-lt"/>
                <a:ea typeface="ＭＳ Ｐゴシック"/>
              </a:rPr>
              <a:t>новорегистроване </a:t>
            </a:r>
            <a:r>
              <a:rPr lang="ru-RU" sz="1200" dirty="0">
                <a:solidFill>
                  <a:schemeClr val="tx2"/>
                </a:solidFill>
                <a:latin typeface="+mn-lt"/>
                <a:ea typeface="ＭＳ Ｐゴシック"/>
              </a:rPr>
              <a:t>пореске обвезнике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0" y="1249015"/>
            <a:ext cx="2267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6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Стратешке иницијативе</a:t>
            </a:r>
            <a:endParaRPr lang="sr-Latn-RS" sz="16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83770" y="7620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Програм трансформације </a:t>
            </a:r>
          </a:p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Пореске управе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83770" y="7620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Приступ организационој трансформацији Пореске управе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pic>
        <p:nvPicPr>
          <p:cNvPr id="2051" name="Picture 3" descr="C:\Users\rade.sevic\Documents\Organizaciona transformacija\Mapa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95600"/>
            <a:ext cx="375679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p Arrow Callout 2"/>
          <p:cNvSpPr/>
          <p:nvPr/>
        </p:nvSpPr>
        <p:spPr>
          <a:xfrm>
            <a:off x="2667000" y="4800600"/>
            <a:ext cx="3733800" cy="1524000"/>
          </a:xfrm>
          <a:prstGeom prst="upArrowCallout">
            <a:avLst/>
          </a:prstGeom>
          <a:noFill/>
          <a:ln w="50800"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ОРИЈЕНТАЦИЈА КА ПРУЖАЊУ УСЛУГА ПОРЕСКИМ ОБВЕЗНИЦИМА</a:t>
            </a:r>
            <a:endParaRPr lang="sr-Latn-R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949766"/>
            <a:ext cx="2590800" cy="1850834"/>
          </a:xfrm>
          <a:prstGeom prst="rightArrowCallout">
            <a:avLst/>
          </a:prstGeom>
          <a:noFill/>
          <a:ln w="50800"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СТРУКТУРАЛНА КАДРОВСКА</a:t>
            </a:r>
          </a:p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РЕФОРМА</a:t>
            </a:r>
            <a:endParaRPr lang="sr-Latn-R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2667000" y="1524000"/>
            <a:ext cx="3733800" cy="1371600"/>
          </a:xfrm>
          <a:prstGeom prst="downArrowCallout">
            <a:avLst/>
          </a:prstGeom>
          <a:noFill/>
          <a:ln w="50800"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ОСЛОБАЂАЊЕ ОД НЕПОРЕСКИХ АКАТА - КОНЦЕНТРАЦИЈА НА ПРИКУПЉАЊЕ ПОРЕЗА</a:t>
            </a:r>
            <a:endParaRPr lang="sr-Latn-R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Left Arrow Callout 7"/>
          <p:cNvSpPr/>
          <p:nvPr/>
        </p:nvSpPr>
        <p:spPr>
          <a:xfrm>
            <a:off x="6400800" y="2895600"/>
            <a:ext cx="2667000" cy="1905000"/>
          </a:xfrm>
          <a:prstGeom prst="leftArrowCallout">
            <a:avLst/>
          </a:prstGeom>
          <a:noFill/>
          <a:ln w="50800"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ДАЉИ РАЗВОЈ</a:t>
            </a:r>
          </a:p>
          <a:p>
            <a:pPr algn="ctr"/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ЕЛЕКТРОНСКИХ ПОРЕСКИХ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ПРИЈАВА</a:t>
            </a:r>
            <a:endParaRPr lang="sr-Latn-R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-1440000">
            <a:off x="1797797" y="3552015"/>
            <a:ext cx="54951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sr-Cyrl-RS" sz="36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ТРАНСФОРМИСАНА</a:t>
            </a:r>
            <a:endParaRPr lang="en-US" sz="36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1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70" y="337810"/>
            <a:ext cx="637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Електронски сервиси  Пореске управе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851660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Стратешко опредељење </a:t>
            </a:r>
            <a:r>
              <a:rPr lang="sr-Cyrl-RS" sz="2000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ореске управе је модеран сервис који се манифестује кроз савремену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услугу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пореском обвезнику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Електронски сервиси – најефикаснији однос Пореска управа – Порески обвезник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Почетак развоја савремених електронских сервиса Пореске управе 2012. године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Данас се 95% пореских прихода пријави електронски </a:t>
            </a:r>
          </a:p>
        </p:txBody>
      </p:sp>
    </p:spTree>
    <p:extLst>
      <p:ext uri="{BB962C8B-B14F-4D97-AF65-F5344CB8AC3E}">
        <p14:creationId xmlns:p14="http://schemas.microsoft.com/office/powerpoint/2010/main" val="30815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70" y="152400"/>
            <a:ext cx="6378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Обједињена наплата пореза и доприноса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0050" y="1752600"/>
            <a:ext cx="83940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Први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обавезан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електронски сервис у Србији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Прва масовна употреба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квалификованих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електронских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сертификата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Изражена потреба за високим степеном </a:t>
            </a:r>
            <a:r>
              <a:rPr lang="sr-Cyrl-RS" sz="2200" b="1" dirty="0" smtClean="0">
                <a:solidFill>
                  <a:schemeClr val="tx2">
                    <a:lumMod val="75000"/>
                  </a:schemeClr>
                </a:solidFill>
              </a:rPr>
              <a:t>доступности система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Cyrl-RS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 smtClean="0">
                <a:solidFill>
                  <a:schemeClr val="tx2">
                    <a:lumMod val="75000"/>
                  </a:schemeClr>
                </a:solidFill>
              </a:rPr>
              <a:t>Озбиљне последице </a:t>
            </a: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у случају не функционисања </a:t>
            </a: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система </a:t>
            </a:r>
            <a:endParaRPr lang="sr-Cyrl-R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Cyrl-RS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Принцип – „</a:t>
            </a:r>
            <a:r>
              <a:rPr lang="sr-Cyrl-RS" sz="2200" b="1" dirty="0" smtClean="0">
                <a:solidFill>
                  <a:schemeClr val="tx2">
                    <a:lumMod val="75000"/>
                  </a:schemeClr>
                </a:solidFill>
              </a:rPr>
              <a:t>Нема пријаве , нема ни плате</a:t>
            </a:r>
            <a:r>
              <a:rPr lang="sr-Cyrl-RS" sz="22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524000"/>
            <a:ext cx="8915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dirty="0" smtClean="0">
                <a:solidFill>
                  <a:schemeClr val="tx2"/>
                </a:solidFill>
              </a:rPr>
              <a:t>Порески обвезници плаћају порезе и доприносе </a:t>
            </a:r>
            <a:r>
              <a:rPr lang="sr-Cyrl-RS" sz="2000" b="1" dirty="0" smtClean="0">
                <a:solidFill>
                  <a:schemeClr val="tx2"/>
                </a:solidFill>
              </a:rPr>
              <a:t>на 205 различитих уплатних </a:t>
            </a:r>
            <a:r>
              <a:rPr lang="sr-Cyrl-RS" sz="2000" dirty="0" smtClean="0">
                <a:solidFill>
                  <a:schemeClr val="tx2"/>
                </a:solidFill>
              </a:rPr>
              <a:t>рачуна зависно од територије и врсте плаћања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20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dirty="0" smtClean="0">
                <a:solidFill>
                  <a:schemeClr val="tx2"/>
                </a:solidFill>
              </a:rPr>
              <a:t>Преко </a:t>
            </a:r>
            <a:r>
              <a:rPr lang="sr-Cyrl-RS" sz="2000" b="1" dirty="0" smtClean="0">
                <a:solidFill>
                  <a:schemeClr val="tx2"/>
                </a:solidFill>
              </a:rPr>
              <a:t>65% шалтерског времена </a:t>
            </a:r>
            <a:r>
              <a:rPr lang="sr-Cyrl-RS" sz="2000" dirty="0" smtClean="0">
                <a:solidFill>
                  <a:schemeClr val="tx2"/>
                </a:solidFill>
              </a:rPr>
              <a:t>пореских службеника одлази на сервисирање овог пореског облика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20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dirty="0" smtClean="0">
                <a:solidFill>
                  <a:schemeClr val="tx2"/>
                </a:solidFill>
              </a:rPr>
              <a:t>Порески обвезници извештавају ПУРС на месечном нивоу са </a:t>
            </a:r>
            <a:r>
              <a:rPr lang="sr-Cyrl-RS" sz="2000" b="1" dirty="0" smtClean="0">
                <a:solidFill>
                  <a:schemeClr val="tx2"/>
                </a:solidFill>
              </a:rPr>
              <a:t>20 различитих образаца </a:t>
            </a:r>
            <a:r>
              <a:rPr lang="sr-Cyrl-RS" sz="2000" dirty="0" smtClean="0">
                <a:solidFill>
                  <a:schemeClr val="tx2"/>
                </a:solidFill>
              </a:rPr>
              <a:t>што на годишњем нивоу износи </a:t>
            </a:r>
            <a:r>
              <a:rPr lang="sr-Cyrl-RS" sz="2000" b="1" dirty="0" smtClean="0">
                <a:solidFill>
                  <a:schemeClr val="tx2"/>
                </a:solidFill>
              </a:rPr>
              <a:t>преко 5.5 милиона </a:t>
            </a:r>
            <a:r>
              <a:rPr lang="sr-Cyrl-RS" sz="2000" dirty="0" smtClean="0">
                <a:solidFill>
                  <a:schemeClr val="tx2"/>
                </a:solidFill>
              </a:rPr>
              <a:t>образаца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20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chemeClr val="tx2"/>
                </a:solidFill>
              </a:rPr>
              <a:t>Огромна већина грешака</a:t>
            </a:r>
            <a:r>
              <a:rPr lang="sr-Cyrl-RS" sz="2000" dirty="0" smtClean="0">
                <a:solidFill>
                  <a:schemeClr val="tx2"/>
                </a:solidFill>
              </a:rPr>
              <a:t> на стању дуга пореског обвезника баш на овом пореском облику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20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dirty="0" smtClean="0">
                <a:solidFill>
                  <a:schemeClr val="tx2"/>
                </a:solidFill>
              </a:rPr>
              <a:t>ИТ сектор проводи већину свог времена на </a:t>
            </a:r>
            <a:r>
              <a:rPr lang="sr-Cyrl-RS" sz="2000" b="1" dirty="0" smtClean="0">
                <a:solidFill>
                  <a:schemeClr val="tx2"/>
                </a:solidFill>
              </a:rPr>
              <a:t>одржавању старог система</a:t>
            </a:r>
            <a:endParaRPr lang="vi-VN" sz="2000" b="1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x-none" b="1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70" y="304800"/>
            <a:ext cx="637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Претходно стање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6813" y="304800"/>
            <a:ext cx="637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Циљ пројекта</a:t>
            </a:r>
            <a:endParaRPr lang="sr-Latn-RS" sz="2800" b="1" dirty="0">
              <a:solidFill>
                <a:prstClr val="white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28241" y="1702043"/>
            <a:ext cx="7810401" cy="4709160"/>
            <a:chOff x="855040" y="2307232"/>
            <a:chExt cx="7212926" cy="3716337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355355" y="3535957"/>
              <a:ext cx="2068512" cy="1298575"/>
              <a:chOff x="1353913" y="2285992"/>
              <a:chExt cx="785817" cy="500066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1500462" y="2285992"/>
                <a:ext cx="499956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60" name="TextBox 10"/>
              <p:cNvSpPr txBox="1">
                <a:spLocks noChangeArrowheads="1"/>
              </p:cNvSpPr>
              <p:nvPr/>
            </p:nvSpPr>
            <p:spPr bwMode="auto">
              <a:xfrm flipH="1">
                <a:off x="1353913" y="2447172"/>
                <a:ext cx="785817" cy="1777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x-none" sz="2400" dirty="0" smtClean="0"/>
                  <a:t>PPP PD</a:t>
                </a:r>
                <a:endParaRPr lang="sr-Cyrl-CS" sz="2400" dirty="0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2674543" y="2307232"/>
              <a:ext cx="1296987" cy="785812"/>
              <a:chOff x="1358859" y="2285992"/>
              <a:chExt cx="785817" cy="500066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1453162" y="2285992"/>
                <a:ext cx="550168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58" name="TextBox 13"/>
              <p:cNvSpPr txBox="1">
                <a:spLocks noChangeArrowheads="1"/>
              </p:cNvSpPr>
              <p:nvPr/>
            </p:nvSpPr>
            <p:spPr bwMode="auto">
              <a:xfrm flipH="1">
                <a:off x="1358859" y="2451714"/>
                <a:ext cx="785817" cy="185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ОД</a:t>
                </a:r>
                <a:r>
                  <a:rPr lang="x-none" smtClean="0"/>
                  <a:t>-1</a:t>
                </a:r>
                <a:endParaRPr lang="sr-Cyrl-CS" dirty="0"/>
              </a:p>
            </p:txBody>
          </p:sp>
        </p:grpSp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3728417" y="2319932"/>
              <a:ext cx="1296988" cy="792162"/>
              <a:chOff x="1353913" y="2285992"/>
              <a:chExt cx="785817" cy="500066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1495979" y="2285992"/>
                <a:ext cx="550168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56" name="TextBox 16"/>
              <p:cNvSpPr txBox="1">
                <a:spLocks noChangeArrowheads="1"/>
              </p:cNvSpPr>
              <p:nvPr/>
            </p:nvSpPr>
            <p:spPr bwMode="auto">
              <a:xfrm flipH="1">
                <a:off x="1353913" y="2436976"/>
                <a:ext cx="785817" cy="1839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endParaRPr lang="sr-Cyrl-CS" dirty="0"/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4954762" y="2318344"/>
              <a:ext cx="1116485" cy="793750"/>
              <a:chOff x="1482655" y="2285992"/>
              <a:chExt cx="626602" cy="500066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1554511" y="2285992"/>
                <a:ext cx="518887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54" name="TextBox 28"/>
              <p:cNvSpPr txBox="1">
                <a:spLocks noChangeArrowheads="1"/>
              </p:cNvSpPr>
              <p:nvPr/>
            </p:nvSpPr>
            <p:spPr bwMode="auto">
              <a:xfrm flipH="1">
                <a:off x="1482655" y="2434711"/>
                <a:ext cx="626602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-1</a:t>
                </a:r>
                <a:endParaRPr lang="sr-Cyrl-CS" dirty="0"/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6112878" y="2311994"/>
              <a:ext cx="999382" cy="793750"/>
              <a:chOff x="1493271" y="2285992"/>
              <a:chExt cx="544821" cy="500066"/>
            </a:xfrm>
          </p:grpSpPr>
          <p:sp>
            <p:nvSpPr>
              <p:cNvPr id="51" name="Rounded Rectangle 50"/>
              <p:cNvSpPr/>
              <p:nvPr/>
            </p:nvSpPr>
            <p:spPr>
              <a:xfrm>
                <a:off x="1511665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52" name="TextBox 31"/>
              <p:cNvSpPr txBox="1">
                <a:spLocks noChangeArrowheads="1"/>
              </p:cNvSpPr>
              <p:nvPr/>
            </p:nvSpPr>
            <p:spPr bwMode="auto">
              <a:xfrm flipH="1">
                <a:off x="1493271" y="2442581"/>
                <a:ext cx="544821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-2</a:t>
                </a:r>
                <a:endParaRPr lang="sr-Cyrl-CS" dirty="0"/>
              </a:p>
            </p:txBody>
          </p:sp>
        </p:grpSp>
        <p:grpSp>
          <p:nvGrpSpPr>
            <p:cNvPr id="11" name="Group 32"/>
            <p:cNvGrpSpPr>
              <a:grpSpLocks/>
            </p:cNvGrpSpPr>
            <p:nvPr/>
          </p:nvGrpSpPr>
          <p:grpSpPr bwMode="auto">
            <a:xfrm>
              <a:off x="6625132" y="3278782"/>
              <a:ext cx="1441450" cy="793750"/>
              <a:chOff x="1342405" y="2285992"/>
              <a:chExt cx="785817" cy="500066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50" name="TextBox 34"/>
              <p:cNvSpPr txBox="1">
                <a:spLocks noChangeArrowheads="1"/>
              </p:cNvSpPr>
              <p:nvPr/>
            </p:nvSpPr>
            <p:spPr bwMode="auto">
              <a:xfrm flipH="1">
                <a:off x="1342405" y="2453947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-3</a:t>
                </a:r>
                <a:endParaRPr lang="sr-Cyrl-CS" dirty="0"/>
              </a:p>
            </p:txBody>
          </p:sp>
        </p:grp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6626516" y="4299544"/>
              <a:ext cx="1441450" cy="793750"/>
              <a:chOff x="1345755" y="2285992"/>
              <a:chExt cx="785817" cy="500066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48" name="TextBox 37"/>
              <p:cNvSpPr txBox="1">
                <a:spLocks noChangeArrowheads="1"/>
              </p:cNvSpPr>
              <p:nvPr/>
            </p:nvSpPr>
            <p:spPr bwMode="auto">
              <a:xfrm flipH="1">
                <a:off x="1345755" y="2450099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-4</a:t>
                </a:r>
                <a:endParaRPr lang="sr-Cyrl-CS" dirty="0"/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5669930" y="5225057"/>
              <a:ext cx="1441450" cy="793750"/>
              <a:chOff x="1353913" y="2285992"/>
              <a:chExt cx="785817" cy="500066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46" name="TextBox 40"/>
              <p:cNvSpPr txBox="1">
                <a:spLocks noChangeArrowheads="1"/>
              </p:cNvSpPr>
              <p:nvPr/>
            </p:nvSpPr>
            <p:spPr bwMode="auto">
              <a:xfrm flipH="1">
                <a:off x="1353913" y="2397117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-5</a:t>
                </a:r>
                <a:endParaRPr lang="sr-Cyrl-CS" dirty="0"/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4457080" y="5225057"/>
              <a:ext cx="1441450" cy="793750"/>
              <a:chOff x="1353913" y="2285992"/>
              <a:chExt cx="785817" cy="500066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44" name="TextBox 43"/>
              <p:cNvSpPr txBox="1">
                <a:spLocks noChangeArrowheads="1"/>
              </p:cNvSpPr>
              <p:nvPr/>
            </p:nvSpPr>
            <p:spPr bwMode="auto">
              <a:xfrm flipH="1">
                <a:off x="1353913" y="2397117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-6</a:t>
                </a:r>
                <a:endParaRPr lang="sr-Cyrl-CS" dirty="0"/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3072477" y="5231407"/>
              <a:ext cx="1441450" cy="792162"/>
              <a:chOff x="1329516" y="2285992"/>
              <a:chExt cx="785817" cy="500066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42" name="TextBox 46"/>
              <p:cNvSpPr txBox="1">
                <a:spLocks noChangeArrowheads="1"/>
              </p:cNvSpPr>
              <p:nvPr/>
            </p:nvSpPr>
            <p:spPr bwMode="auto">
              <a:xfrm flipH="1">
                <a:off x="1329516" y="2393330"/>
                <a:ext cx="785817" cy="1839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-7</a:t>
                </a:r>
                <a:endParaRPr lang="sr-Cyrl-CS" dirty="0"/>
              </a:p>
            </p:txBody>
          </p:sp>
        </p:grpSp>
        <p:grpSp>
          <p:nvGrpSpPr>
            <p:cNvPr id="16" name="Group 47"/>
            <p:cNvGrpSpPr>
              <a:grpSpLocks/>
            </p:cNvGrpSpPr>
            <p:nvPr/>
          </p:nvGrpSpPr>
          <p:grpSpPr bwMode="auto">
            <a:xfrm>
              <a:off x="1748805" y="5225057"/>
              <a:ext cx="1441450" cy="793750"/>
              <a:chOff x="1353913" y="2285992"/>
              <a:chExt cx="785817" cy="500066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40" name="TextBox 49"/>
              <p:cNvSpPr txBox="1">
                <a:spLocks noChangeArrowheads="1"/>
              </p:cNvSpPr>
              <p:nvPr/>
            </p:nvSpPr>
            <p:spPr bwMode="auto">
              <a:xfrm flipH="1">
                <a:off x="1353913" y="2397117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ПП ОПЈ</a:t>
                </a:r>
                <a:r>
                  <a:rPr lang="x-none" smtClean="0"/>
                  <a:t>-8</a:t>
                </a:r>
                <a:endParaRPr lang="sr-Cyrl-CS" dirty="0"/>
              </a:p>
            </p:txBody>
          </p:sp>
        </p:grpSp>
        <p:grpSp>
          <p:nvGrpSpPr>
            <p:cNvPr id="17" name="Group 50"/>
            <p:cNvGrpSpPr>
              <a:grpSpLocks/>
            </p:cNvGrpSpPr>
            <p:nvPr/>
          </p:nvGrpSpPr>
          <p:grpSpPr bwMode="auto">
            <a:xfrm>
              <a:off x="855040" y="4336057"/>
              <a:ext cx="1441450" cy="792162"/>
              <a:chOff x="1353912" y="2285992"/>
              <a:chExt cx="785817" cy="500066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38" name="TextBox 52"/>
              <p:cNvSpPr txBox="1">
                <a:spLocks noChangeArrowheads="1"/>
              </p:cNvSpPr>
              <p:nvPr/>
            </p:nvSpPr>
            <p:spPr bwMode="auto">
              <a:xfrm flipH="1">
                <a:off x="1353912" y="2444028"/>
                <a:ext cx="785817" cy="1839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ОС</a:t>
                </a:r>
                <a:r>
                  <a:rPr lang="x-none" smtClean="0"/>
                  <a:t>-1</a:t>
                </a:r>
                <a:endParaRPr lang="sr-Cyrl-CS" dirty="0"/>
              </a:p>
            </p:txBody>
          </p:sp>
        </p:grpSp>
        <p:grpSp>
          <p:nvGrpSpPr>
            <p:cNvPr id="18" name="Group 53"/>
            <p:cNvGrpSpPr>
              <a:grpSpLocks/>
            </p:cNvGrpSpPr>
            <p:nvPr/>
          </p:nvGrpSpPr>
          <p:grpSpPr bwMode="auto">
            <a:xfrm>
              <a:off x="855041" y="3278782"/>
              <a:ext cx="1441450" cy="793750"/>
              <a:chOff x="1346989" y="2285992"/>
              <a:chExt cx="785817" cy="500066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36" name="TextBox 55"/>
              <p:cNvSpPr txBox="1">
                <a:spLocks noChangeArrowheads="1"/>
              </p:cNvSpPr>
              <p:nvPr/>
            </p:nvSpPr>
            <p:spPr bwMode="auto">
              <a:xfrm flipH="1">
                <a:off x="1346989" y="2467915"/>
                <a:ext cx="785817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sr-Cyrl-RS" dirty="0" smtClean="0"/>
                  <a:t>ОС</a:t>
                </a:r>
                <a:endParaRPr lang="sr-Cyrl-CS" dirty="0"/>
              </a:p>
            </p:txBody>
          </p:sp>
        </p:grpSp>
        <p:grpSp>
          <p:nvGrpSpPr>
            <p:cNvPr id="19" name="Group 56"/>
            <p:cNvGrpSpPr>
              <a:grpSpLocks/>
            </p:cNvGrpSpPr>
            <p:nvPr/>
          </p:nvGrpSpPr>
          <p:grpSpPr bwMode="auto">
            <a:xfrm>
              <a:off x="1748793" y="2318344"/>
              <a:ext cx="1075411" cy="793750"/>
              <a:chOff x="1500172" y="2285992"/>
              <a:chExt cx="586271" cy="500066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1500172" y="2285992"/>
                <a:ext cx="500223" cy="50006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sr-Cyrl-CS"/>
              </a:p>
            </p:txBody>
          </p:sp>
          <p:sp>
            <p:nvSpPr>
              <p:cNvPr id="34" name="TextBox 58"/>
              <p:cNvSpPr txBox="1">
                <a:spLocks noChangeArrowheads="1"/>
              </p:cNvSpPr>
              <p:nvPr/>
            </p:nvSpPr>
            <p:spPr bwMode="auto">
              <a:xfrm flipH="1">
                <a:off x="1517117" y="2446077"/>
                <a:ext cx="569326" cy="183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r" eaLnBrk="1" hangingPunct="1"/>
                <a:r>
                  <a:rPr lang="sr-Cyrl-RS" dirty="0" smtClean="0"/>
                  <a:t>ПП ОД</a:t>
                </a:r>
                <a:r>
                  <a:rPr lang="x-none" dirty="0" smtClean="0"/>
                  <a:t>	</a:t>
                </a:r>
                <a:endParaRPr lang="sr-Cyrl-CS" dirty="0"/>
              </a:p>
            </p:txBody>
          </p:sp>
        </p:grpSp>
        <p:cxnSp>
          <p:nvCxnSpPr>
            <p:cNvPr id="20" name="Straight Arrow Connector 19"/>
            <p:cNvCxnSpPr>
              <a:stCxn id="55" idx="2"/>
              <a:endCxn id="59" idx="0"/>
            </p:cNvCxnSpPr>
            <p:nvPr/>
          </p:nvCxnSpPr>
          <p:spPr>
            <a:xfrm flipH="1">
              <a:off x="4399136" y="3112094"/>
              <a:ext cx="17786" cy="4238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57" idx="2"/>
            </p:cNvCxnSpPr>
            <p:nvPr/>
          </p:nvCxnSpPr>
          <p:spPr>
            <a:xfrm>
              <a:off x="3284214" y="3093044"/>
              <a:ext cx="649288" cy="4429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33" idx="2"/>
            </p:cNvCxnSpPr>
            <p:nvPr/>
          </p:nvCxnSpPr>
          <p:spPr>
            <a:xfrm>
              <a:off x="2207592" y="3112094"/>
              <a:ext cx="1520825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53" idx="2"/>
            </p:cNvCxnSpPr>
            <p:nvPr/>
          </p:nvCxnSpPr>
          <p:spPr>
            <a:xfrm flipH="1">
              <a:off x="4795221" y="3112094"/>
              <a:ext cx="749853" cy="4238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1" idx="2"/>
            </p:cNvCxnSpPr>
            <p:nvPr/>
          </p:nvCxnSpPr>
          <p:spPr>
            <a:xfrm flipH="1">
              <a:off x="5025405" y="3105744"/>
              <a:ext cx="1580001" cy="5853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5057155" y="3640732"/>
              <a:ext cx="1857375" cy="3127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5057155" y="4336057"/>
              <a:ext cx="1857375" cy="3603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5" idx="0"/>
            </p:cNvCxnSpPr>
            <p:nvPr/>
          </p:nvCxnSpPr>
          <p:spPr>
            <a:xfrm flipH="1" flipV="1">
              <a:off x="5057155" y="4661494"/>
              <a:ext cx="1338262" cy="5635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43" idx="0"/>
            </p:cNvCxnSpPr>
            <p:nvPr/>
          </p:nvCxnSpPr>
          <p:spPr>
            <a:xfrm flipH="1" flipV="1">
              <a:off x="4725367" y="4845644"/>
              <a:ext cx="458788" cy="3794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41" idx="0"/>
            </p:cNvCxnSpPr>
            <p:nvPr/>
          </p:nvCxnSpPr>
          <p:spPr>
            <a:xfrm flipV="1">
              <a:off x="3844305" y="4834532"/>
              <a:ext cx="352425" cy="3968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9" idx="0"/>
            </p:cNvCxnSpPr>
            <p:nvPr/>
          </p:nvCxnSpPr>
          <p:spPr>
            <a:xfrm flipV="1">
              <a:off x="2475880" y="4661494"/>
              <a:ext cx="1252537" cy="5635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2040905" y="4415432"/>
              <a:ext cx="1687512" cy="2460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053605" y="3645494"/>
              <a:ext cx="1674812" cy="4270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310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92580"/>
            <a:ext cx="7924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Плаћање пореза и доприноса у укупном износу на један рачун </a:t>
            </a:r>
            <a:r>
              <a:rPr lang="x-none" sz="2000">
                <a:solidFill>
                  <a:schemeClr val="tx2"/>
                </a:solidFill>
              </a:rPr>
              <a:t>(порез и доприноси на зараде, уговорене накнаде, порез на дивиденду и сл</a:t>
            </a:r>
            <a:r>
              <a:rPr lang="x-none" sz="2000" smtClean="0">
                <a:solidFill>
                  <a:schemeClr val="tx2"/>
                </a:solidFill>
              </a:rPr>
              <a:t>)</a:t>
            </a:r>
            <a:endParaRPr lang="sr-Cyrl-RS" sz="2000" dirty="0" smtClean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2000" b="1">
                <a:solidFill>
                  <a:schemeClr val="tx2"/>
                </a:solidFill>
              </a:rPr>
              <a:t>Да се укине 12 непотребних </a:t>
            </a:r>
            <a:r>
              <a:rPr lang="x-none" sz="2000" b="1" smtClean="0">
                <a:solidFill>
                  <a:schemeClr val="tx2"/>
                </a:solidFill>
              </a:rPr>
              <a:t>образаца</a:t>
            </a:r>
            <a:endParaRPr lang="sr-Cyrl-RS" sz="2000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2000">
                <a:solidFill>
                  <a:schemeClr val="tx2"/>
                </a:solidFill>
              </a:rPr>
              <a:t>Да се смањи </a:t>
            </a:r>
            <a:r>
              <a:rPr lang="x-none" sz="2000" b="1">
                <a:solidFill>
                  <a:schemeClr val="tx2"/>
                </a:solidFill>
              </a:rPr>
              <a:t>за 65% шалтерски рад у </a:t>
            </a:r>
            <a:r>
              <a:rPr lang="x-none" sz="2000" b="1" smtClean="0">
                <a:solidFill>
                  <a:schemeClr val="tx2"/>
                </a:solidFill>
              </a:rPr>
              <a:t>ПУРС</a:t>
            </a:r>
            <a:endParaRPr lang="sr-Cyrl-RS" sz="2000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2000">
                <a:solidFill>
                  <a:schemeClr val="tx2"/>
                </a:solidFill>
              </a:rPr>
              <a:t>Да се успостави </a:t>
            </a:r>
            <a:r>
              <a:rPr lang="x-none" sz="2000" b="1">
                <a:solidFill>
                  <a:schemeClr val="tx2"/>
                </a:solidFill>
              </a:rPr>
              <a:t>јача и прецизнија контрола</a:t>
            </a:r>
            <a:r>
              <a:rPr lang="x-none" sz="2000">
                <a:solidFill>
                  <a:schemeClr val="tx2"/>
                </a:solidFill>
              </a:rPr>
              <a:t>, а тиме и повећа </a:t>
            </a:r>
            <a:r>
              <a:rPr lang="x-none" sz="2000" smtClean="0">
                <a:solidFill>
                  <a:schemeClr val="tx2"/>
                </a:solidFill>
              </a:rPr>
              <a:t>наплата</a:t>
            </a:r>
            <a:endParaRPr lang="sr-Cyrl-RS" sz="2000" dirty="0" smtClean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r-Latn-RS" sz="20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2000">
                <a:solidFill>
                  <a:schemeClr val="tx2"/>
                </a:solidFill>
              </a:rPr>
              <a:t>Планирано је да се пријаве подносе искључиво електронски и на тај начин створи </a:t>
            </a:r>
            <a:r>
              <a:rPr lang="x-none" sz="2000" b="1">
                <a:solidFill>
                  <a:schemeClr val="tx2"/>
                </a:solidFill>
              </a:rPr>
              <a:t>први али одлучан искорак ка „е-</a:t>
            </a:r>
            <a:r>
              <a:rPr lang="sr-Cyrl-RS" sz="2000" b="1" dirty="0">
                <a:solidFill>
                  <a:schemeClr val="tx2"/>
                </a:solidFill>
              </a:rPr>
              <a:t>управи</a:t>
            </a:r>
            <a:r>
              <a:rPr lang="x-none" sz="2000" b="1" smtClean="0">
                <a:solidFill>
                  <a:schemeClr val="tx2"/>
                </a:solidFill>
              </a:rPr>
              <a:t>“</a:t>
            </a:r>
            <a:r>
              <a:rPr lang="sr-Cyrl-RS" sz="2000" b="1" dirty="0" smtClean="0">
                <a:solidFill>
                  <a:schemeClr val="tx2"/>
                </a:solidFill>
              </a:rPr>
              <a:t> </a:t>
            </a:r>
            <a:r>
              <a:rPr lang="x-none" sz="2000" b="1" smtClean="0">
                <a:solidFill>
                  <a:schemeClr val="tx2"/>
                </a:solidFill>
              </a:rPr>
              <a:t>у </a:t>
            </a:r>
            <a:r>
              <a:rPr lang="x-none" sz="2000" b="1">
                <a:solidFill>
                  <a:schemeClr val="tx2"/>
                </a:solidFill>
              </a:rPr>
              <a:t>Србији</a:t>
            </a:r>
            <a:r>
              <a:rPr lang="x-none" sz="2000">
                <a:solidFill>
                  <a:schemeClr val="tx2"/>
                </a:solidFill>
              </a:rPr>
              <a:t>.</a:t>
            </a:r>
            <a:endParaRPr lang="sr-Latn-RS" sz="20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x-none" sz="20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02820" y="304800"/>
            <a:ext cx="637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800" b="1" dirty="0" smtClean="0">
                <a:solidFill>
                  <a:prstClr val="white"/>
                </a:solidFill>
              </a:rPr>
              <a:t>Циљ пројекта</a:t>
            </a:r>
            <a:endParaRPr lang="sr-Latn-RS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734</Words>
  <Application>Microsoft Office PowerPoint</Application>
  <PresentationFormat>On-screen Show (4:3)</PresentationFormat>
  <Paragraphs>184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Saša Dulić</cp:lastModifiedBy>
  <cp:revision>114</cp:revision>
  <cp:lastPrinted>2016-10-25T05:35:04Z</cp:lastPrinted>
  <dcterms:created xsi:type="dcterms:W3CDTF">2015-12-30T08:18:47Z</dcterms:created>
  <dcterms:modified xsi:type="dcterms:W3CDTF">2016-10-25T06:05:29Z</dcterms:modified>
</cp:coreProperties>
</file>