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9" r:id="rId4"/>
    <p:sldId id="268" r:id="rId5"/>
    <p:sldId id="277" r:id="rId6"/>
    <p:sldId id="265" r:id="rId7"/>
    <p:sldId id="266" r:id="rId8"/>
    <p:sldId id="278" r:id="rId9"/>
    <p:sldId id="270" r:id="rId10"/>
    <p:sldId id="271" r:id="rId11"/>
    <p:sldId id="272" r:id="rId12"/>
    <p:sldId id="279" r:id="rId13"/>
    <p:sldId id="281" r:id="rId14"/>
    <p:sldId id="273" r:id="rId15"/>
    <p:sldId id="274" r:id="rId16"/>
    <p:sldId id="275" r:id="rId17"/>
    <p:sldId id="280" r:id="rId18"/>
    <p:sldId id="258" r:id="rId19"/>
    <p:sldId id="259" r:id="rId20"/>
    <p:sldId id="263" r:id="rId21"/>
    <p:sldId id="264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D09-7E7E-4B1B-8DA2-3BED879E5E41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4CD8-7430-4195-89AF-027F1E930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D09-7E7E-4B1B-8DA2-3BED879E5E41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4CD8-7430-4195-89AF-027F1E930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D09-7E7E-4B1B-8DA2-3BED879E5E41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4CD8-7430-4195-89AF-027F1E930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D09-7E7E-4B1B-8DA2-3BED879E5E41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4CD8-7430-4195-89AF-027F1E930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D09-7E7E-4B1B-8DA2-3BED879E5E41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4CD8-7430-4195-89AF-027F1E930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D09-7E7E-4B1B-8DA2-3BED879E5E41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4CD8-7430-4195-89AF-027F1E930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D09-7E7E-4B1B-8DA2-3BED879E5E41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4CD8-7430-4195-89AF-027F1E930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D09-7E7E-4B1B-8DA2-3BED879E5E41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4CD8-7430-4195-89AF-027F1E930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D09-7E7E-4B1B-8DA2-3BED879E5E41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4CD8-7430-4195-89AF-027F1E930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D09-7E7E-4B1B-8DA2-3BED879E5E41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4CD8-7430-4195-89AF-027F1E930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D09-7E7E-4B1B-8DA2-3BED879E5E41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4CD8-7430-4195-89AF-027F1E930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2D09-7E7E-4B1B-8DA2-3BED879E5E41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4CD8-7430-4195-89AF-027F1E930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Значај заштите информација у електронским системима државних органа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7924800" cy="3124200"/>
          </a:xfrm>
        </p:spPr>
        <p:txBody>
          <a:bodyPr>
            <a:normAutofit fontScale="77500" lnSpcReduction="20000"/>
          </a:bodyPr>
          <a:lstStyle/>
          <a:p>
            <a:endParaRPr lang="sr-Cyrl-RS" sz="2800" dirty="0" smtClean="0"/>
          </a:p>
          <a:p>
            <a:r>
              <a:rPr lang="sr-Cyrl-RS" sz="3600" dirty="0" smtClean="0"/>
              <a:t>Др Миодраг Михаљевић и Др Зоран Марковић</a:t>
            </a:r>
          </a:p>
          <a:p>
            <a:r>
              <a:rPr lang="sr-Cyrl-RS" sz="3600" b="1" dirty="0" smtClean="0"/>
              <a:t>Математички институт САНУ</a:t>
            </a:r>
          </a:p>
          <a:p>
            <a:endParaRPr lang="sr-Cyrl-RS" sz="2800" dirty="0" smtClean="0"/>
          </a:p>
          <a:p>
            <a:r>
              <a:rPr lang="sr-Cyrl-RS" sz="4100" dirty="0" smtClean="0"/>
              <a:t>Први међуресорски састанак</a:t>
            </a:r>
          </a:p>
          <a:p>
            <a:r>
              <a:rPr lang="sr-Cyrl-RS" sz="4100" smtClean="0"/>
              <a:t>Хотел Метропол Палас, </a:t>
            </a:r>
            <a:r>
              <a:rPr lang="sr-Cyrl-RS" sz="4100" dirty="0" smtClean="0"/>
              <a:t>Београд</a:t>
            </a:r>
          </a:p>
          <a:p>
            <a:r>
              <a:rPr lang="sr-Cyrl-RS" sz="4100" dirty="0" smtClean="0"/>
              <a:t>25. Октобар 2016</a:t>
            </a:r>
            <a:r>
              <a:rPr lang="sr-Cyrl-R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E7C2B-9D95-4692-B5A0-3F0D59887885}" type="slidenum">
              <a:rPr lang="en-US" smtClean="0"/>
              <a:pPr/>
              <a:t>10</a:t>
            </a:fld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438400" y="152400"/>
          <a:ext cx="4602163" cy="651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3234960" imgH="4771080" progId="AcroExch.Document.7">
                  <p:embed/>
                </p:oleObj>
              </mc:Choice>
              <mc:Fallback>
                <p:oleObj name="Acrobat Document" r:id="rId3" imgW="3234960" imgH="477108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2400"/>
                        <a:ext cx="4602163" cy="651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smtClean="0"/>
              <a:t>The 14 challenges were </a:t>
            </a:r>
            <a:r>
              <a:rPr lang="en-US" sz="2400" smtClean="0"/>
              <a:t>selected</a:t>
            </a:r>
            <a:r>
              <a:rPr lang="en-GB" sz="2400" smtClean="0"/>
              <a:t> from hundreds of suggestions from engineers, scientists, policymakers and ordinary people around the world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GB" sz="1200" smtClean="0"/>
          </a:p>
          <a:p>
            <a:r>
              <a:rPr lang="en-GB" sz="1600" smtClean="0"/>
              <a:t>Make solar energy affordable.</a:t>
            </a:r>
          </a:p>
          <a:p>
            <a:r>
              <a:rPr lang="en-GB" sz="1600" smtClean="0"/>
              <a:t>Provide energy from fu</a:t>
            </a:r>
            <a:r>
              <a:rPr lang="en-US" sz="1600" smtClean="0"/>
              <a:t>sion </a:t>
            </a:r>
            <a:endParaRPr lang="en-GB" sz="1600" smtClean="0"/>
          </a:p>
          <a:p>
            <a:r>
              <a:rPr lang="en-GB" sz="1600" smtClean="0"/>
              <a:t>Develop carbon sequestratio</a:t>
            </a:r>
            <a:r>
              <a:rPr lang="en-US" sz="1600" smtClean="0"/>
              <a:t>n</a:t>
            </a:r>
            <a:r>
              <a:rPr lang="en-GB" sz="1600" smtClean="0"/>
              <a:t> methods.</a:t>
            </a:r>
          </a:p>
          <a:p>
            <a:r>
              <a:rPr lang="en-GB" sz="1600" smtClean="0"/>
              <a:t>Manage the nitrogen cycle</a:t>
            </a:r>
            <a:r>
              <a:rPr lang="en-US" sz="1600" smtClean="0"/>
              <a:t>e</a:t>
            </a:r>
            <a:r>
              <a:rPr lang="en-GB" sz="1600" smtClean="0"/>
              <a:t>.</a:t>
            </a:r>
          </a:p>
          <a:p>
            <a:r>
              <a:rPr lang="en-GB" sz="1600" smtClean="0"/>
              <a:t>Provide access to clean water.</a:t>
            </a:r>
          </a:p>
          <a:p>
            <a:r>
              <a:rPr lang="en-GB" sz="1600" smtClean="0"/>
              <a:t>Restore and improve urban infrastructure.</a:t>
            </a:r>
          </a:p>
          <a:p>
            <a:r>
              <a:rPr lang="en-GB" sz="1600" smtClean="0"/>
              <a:t>Advance health informatics.</a:t>
            </a:r>
          </a:p>
          <a:p>
            <a:r>
              <a:rPr lang="en-GB" sz="1600" smtClean="0"/>
              <a:t>Engineer better medicines.</a:t>
            </a:r>
          </a:p>
          <a:p>
            <a:r>
              <a:rPr lang="en-GB" sz="1600" smtClean="0"/>
              <a:t>Reverse-engineer the brain.</a:t>
            </a:r>
          </a:p>
          <a:p>
            <a:r>
              <a:rPr lang="en-GB" sz="1600" smtClean="0"/>
              <a:t>Prevent nuclear terror.</a:t>
            </a:r>
          </a:p>
          <a:p>
            <a:r>
              <a:rPr lang="en-GB" sz="2400" smtClean="0">
                <a:solidFill>
                  <a:srgbClr val="FF0000"/>
                </a:solidFill>
              </a:rPr>
              <a:t>Secure cyberspace</a:t>
            </a:r>
            <a:r>
              <a:rPr lang="en-GB" sz="1600" smtClean="0"/>
              <a:t>.</a:t>
            </a:r>
          </a:p>
          <a:p>
            <a:r>
              <a:rPr lang="en-GB" sz="1600" smtClean="0"/>
              <a:t>Enhance virtual reality.</a:t>
            </a:r>
          </a:p>
          <a:p>
            <a:r>
              <a:rPr lang="en-GB" sz="1600" smtClean="0"/>
              <a:t>Advance personalized learning.</a:t>
            </a:r>
          </a:p>
          <a:p>
            <a:r>
              <a:rPr lang="en-GB" sz="1600" smtClean="0"/>
              <a:t>Engineer the tools for scientific discovery.</a:t>
            </a:r>
          </a:p>
          <a:p>
            <a:pPr>
              <a:buFontTx/>
              <a:buNone/>
            </a:pPr>
            <a:r>
              <a:rPr lang="en-GB" sz="1200" smtClean="0"/>
              <a:t>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3648D0-9470-44B6-B256-D2FCBA6CAF1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2. Значај и изазови информационе безбедности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Значај информационе безбедности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 smtClean="0"/>
              <a:t>Импакт последица угрожавања приватности, тајности, интегритета и аутентичности/веродостојности </a:t>
            </a:r>
            <a:r>
              <a:rPr lang="sr-Cyrl-RS" dirty="0" smtClean="0"/>
              <a:t>података у електронским (информацио-комуникационим) системима државних органа.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 smtClean="0"/>
              <a:t>Системско над-оптерећење основне функционалности због примене механизама информационе безбедности</a:t>
            </a:r>
            <a:r>
              <a:rPr lang="sr-Cyrl-R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62751C-C693-4640-8139-04BD9C627C1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914400"/>
          </a:xfrm>
        </p:spPr>
        <p:txBody>
          <a:bodyPr/>
          <a:lstStyle/>
          <a:p>
            <a:pPr eaLnBrk="1" hangingPunct="1"/>
            <a:r>
              <a:rPr lang="sr-Latn-RS" sz="2400" b="1" dirty="0" smtClean="0"/>
              <a:t>Security &amp; </a:t>
            </a:r>
            <a:r>
              <a:rPr lang="en-US" sz="2400" b="1" dirty="0" smtClean="0"/>
              <a:t>Privacy Related Technical Issues </a:t>
            </a:r>
            <a:br>
              <a:rPr lang="en-US" sz="2400" b="1" dirty="0" smtClean="0"/>
            </a:br>
            <a:r>
              <a:rPr lang="en-US" sz="2400" b="1" dirty="0" smtClean="0"/>
              <a:t>Potential Disastrous Impacts (1)</a:t>
            </a: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2743200" y="3200400"/>
            <a:ext cx="4267200" cy="23622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Heavy Overheads</a:t>
            </a:r>
          </a:p>
          <a:p>
            <a:pPr algn="ctr"/>
            <a:r>
              <a:rPr lang="en-US" b="1"/>
              <a:t>WASTING of Resources</a:t>
            </a:r>
          </a:p>
          <a:p>
            <a:pPr algn="ctr"/>
            <a:r>
              <a:rPr lang="en-US" b="1"/>
              <a:t>INCREASING COSTS</a:t>
            </a:r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3581400" y="1524000"/>
            <a:ext cx="2819400" cy="2057400"/>
          </a:xfrm>
          <a:prstGeom prst="downArrowCallout">
            <a:avLst>
              <a:gd name="adj1" fmla="val 34259"/>
              <a:gd name="adj2" fmla="val 34259"/>
              <a:gd name="adj3" fmla="val 16667"/>
              <a:gd name="adj4" fmla="val 6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Complex </a:t>
            </a:r>
          </a:p>
          <a:p>
            <a:pPr algn="ctr"/>
            <a:r>
              <a:rPr lang="en-US" b="1"/>
              <a:t>Cryptographic</a:t>
            </a:r>
          </a:p>
          <a:p>
            <a:pPr algn="ctr"/>
            <a:r>
              <a:rPr lang="en-US" b="1"/>
              <a:t>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50C0C9-AA24-4661-B105-92D1D08F9D8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914400"/>
          </a:xfrm>
        </p:spPr>
        <p:txBody>
          <a:bodyPr/>
          <a:lstStyle/>
          <a:p>
            <a:pPr eaLnBrk="1" hangingPunct="1"/>
            <a:r>
              <a:rPr lang="sr-Latn-RS" sz="2400" b="1" dirty="0" smtClean="0"/>
              <a:t>Security &amp; </a:t>
            </a:r>
            <a:r>
              <a:rPr lang="en-US" sz="2400" b="1" dirty="0" smtClean="0"/>
              <a:t>Privacy Related Technical Issues </a:t>
            </a:r>
            <a:br>
              <a:rPr lang="en-US" sz="2400" b="1" dirty="0" smtClean="0"/>
            </a:br>
            <a:r>
              <a:rPr lang="en-US" sz="2400" b="1" dirty="0" smtClean="0"/>
              <a:t>Potential Disastrous Impacts (2)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124200" y="3581400"/>
            <a:ext cx="3429000" cy="2438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 BREAKABLE</a:t>
            </a:r>
          </a:p>
          <a:p>
            <a:pPr algn="ctr"/>
            <a:r>
              <a:rPr lang="en-US" b="1"/>
              <a:t>Security Mechanisms</a:t>
            </a:r>
          </a:p>
        </p:txBody>
      </p:sp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3657600" y="1828800"/>
            <a:ext cx="2362200" cy="2286000"/>
          </a:xfrm>
          <a:prstGeom prst="downArrowCallout">
            <a:avLst>
              <a:gd name="adj1" fmla="val 25833"/>
              <a:gd name="adj2" fmla="val 25833"/>
              <a:gd name="adj3" fmla="val 16667"/>
              <a:gd name="adj4" fmla="val 6666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Heuristically Secure</a:t>
            </a:r>
          </a:p>
          <a:p>
            <a:pPr algn="ctr"/>
            <a:r>
              <a:rPr lang="en-US" b="1"/>
              <a:t>Cryptography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492F3-ECEA-4B62-AFA4-E82BB08F0DF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/>
          <a:lstStyle/>
          <a:p>
            <a:pPr eaLnBrk="1" hangingPunct="1"/>
            <a:r>
              <a:rPr lang="sr-Latn-RS" sz="2400" b="1" dirty="0" smtClean="0"/>
              <a:t>Security &amp; </a:t>
            </a:r>
            <a:r>
              <a:rPr lang="en-US" sz="2400" b="1" dirty="0" smtClean="0"/>
              <a:t>Privacy Related Technical Issues </a:t>
            </a:r>
            <a:br>
              <a:rPr lang="en-US" sz="2400" b="1" dirty="0" smtClean="0"/>
            </a:br>
            <a:r>
              <a:rPr lang="en-US" sz="2400" b="1" dirty="0" smtClean="0"/>
              <a:t>Potential Disastrous Impacts (3)</a:t>
            </a:r>
          </a:p>
        </p:txBody>
      </p:sp>
      <p:sp>
        <p:nvSpPr>
          <p:cNvPr id="6148" name="Oval 3"/>
          <p:cNvSpPr>
            <a:spLocks noChangeArrowheads="1"/>
          </p:cNvSpPr>
          <p:nvPr/>
        </p:nvSpPr>
        <p:spPr bwMode="auto">
          <a:xfrm>
            <a:off x="684213" y="5084763"/>
            <a:ext cx="7345362" cy="1584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/>
              <a:t>JEOPARDAZED</a:t>
            </a:r>
          </a:p>
          <a:p>
            <a:pPr algn="ctr" eaLnBrk="0" hangingPunct="0"/>
            <a:r>
              <a:rPr lang="sr-Latn-RS" sz="2400" dirty="0" smtClean="0"/>
              <a:t>Security, </a:t>
            </a:r>
            <a:r>
              <a:rPr lang="en-US" sz="2400" dirty="0" smtClean="0"/>
              <a:t>Privacy </a:t>
            </a:r>
            <a:r>
              <a:rPr lang="en-US" sz="2400" dirty="0"/>
              <a:t>&amp; ICT based Society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533400" y="3124200"/>
            <a:ext cx="3429000" cy="2438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 BREAKABLE</a:t>
            </a:r>
          </a:p>
          <a:p>
            <a:pPr algn="ctr"/>
            <a:r>
              <a:rPr lang="en-US" b="1"/>
              <a:t>Security Mechanisms</a:t>
            </a:r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4648200" y="3200400"/>
            <a:ext cx="4267200" cy="23622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Heavy Overheads</a:t>
            </a:r>
          </a:p>
          <a:p>
            <a:pPr algn="ctr"/>
            <a:r>
              <a:rPr lang="en-US" b="1"/>
              <a:t>WASTING of Resources</a:t>
            </a:r>
          </a:p>
          <a:p>
            <a:pPr algn="ctr"/>
            <a:r>
              <a:rPr lang="en-US" b="1"/>
              <a:t>INCREASING COSTS</a:t>
            </a:r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1066800" y="1371600"/>
            <a:ext cx="2362200" cy="2286000"/>
          </a:xfrm>
          <a:prstGeom prst="downArrowCallout">
            <a:avLst>
              <a:gd name="adj1" fmla="val 25833"/>
              <a:gd name="adj2" fmla="val 25833"/>
              <a:gd name="adj3" fmla="val 16667"/>
              <a:gd name="adj4" fmla="val 6666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Heuristically Secure</a:t>
            </a:r>
          </a:p>
          <a:p>
            <a:pPr algn="ctr"/>
            <a:r>
              <a:rPr lang="en-US" b="1"/>
              <a:t>Cryptography</a:t>
            </a:r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5486400" y="1524000"/>
            <a:ext cx="2819400" cy="2057400"/>
          </a:xfrm>
          <a:prstGeom prst="downArrowCallout">
            <a:avLst>
              <a:gd name="adj1" fmla="val 34259"/>
              <a:gd name="adj2" fmla="val 34259"/>
              <a:gd name="adj3" fmla="val 16667"/>
              <a:gd name="adj4" fmla="val 6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Complex </a:t>
            </a:r>
          </a:p>
          <a:p>
            <a:pPr algn="ctr"/>
            <a:r>
              <a:rPr lang="en-US" b="1"/>
              <a:t>Cryptographic</a:t>
            </a:r>
          </a:p>
          <a:p>
            <a:pPr algn="ctr"/>
            <a:r>
              <a:rPr lang="en-US" b="1"/>
              <a:t>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3. Информациона безбедност адекватна њеном значају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Главне поруке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У информационо комуникационим системима државних органа неопходна је </a:t>
            </a:r>
            <a:r>
              <a:rPr lang="sr-Cyrl-RS" b="1" dirty="0" smtClean="0"/>
              <a:t>масивна примена </a:t>
            </a:r>
            <a:r>
              <a:rPr lang="sr-Cyrl-RS" dirty="0" smtClean="0"/>
              <a:t>механизама за остваривање информационе (и шире сајбер) безбедности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 smtClean="0"/>
              <a:t>Императив је примена механизама безбедности високо отпорних на могуће нападе</a:t>
            </a:r>
            <a:r>
              <a:rPr lang="sr-Latn-RS" b="1" dirty="0" smtClean="0"/>
              <a:t> </a:t>
            </a:r>
            <a:r>
              <a:rPr lang="sr-Cyrl-RS" b="1" dirty="0" smtClean="0"/>
              <a:t> </a:t>
            </a:r>
          </a:p>
          <a:p>
            <a:r>
              <a:rPr lang="sr-Cyrl-RS" b="1" dirty="0" smtClean="0"/>
              <a:t>Масивна примена захтева минимизацију додатних оптерећења  на основну функционалност</a:t>
            </a:r>
            <a:r>
              <a:rPr lang="sr-Latn-R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Главне поруке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602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sr-Cyrl-RS" dirty="0" smtClean="0"/>
              <a:t>Остваривање  неопходне високе</a:t>
            </a:r>
            <a:r>
              <a:rPr lang="sr-Latn-RS" dirty="0" smtClean="0"/>
              <a:t> </a:t>
            </a:r>
            <a:r>
              <a:rPr lang="sr-Cyrl-RS" dirty="0" smtClean="0"/>
              <a:t>информационе безбедности захтева: </a:t>
            </a:r>
          </a:p>
          <a:p>
            <a:r>
              <a:rPr lang="sr-Cyrl-RS" b="1" dirty="0" smtClean="0"/>
              <a:t>Независну експертску евалуацију </a:t>
            </a:r>
            <a:r>
              <a:rPr lang="sr-Cyrl-RS" dirty="0" smtClean="0"/>
              <a:t>сигурности механизама за остваривање информационе безбедности пре њихове употребе</a:t>
            </a:r>
          </a:p>
          <a:p>
            <a:r>
              <a:rPr lang="sr-Cyrl-RS" dirty="0" smtClean="0"/>
              <a:t>По правилу </a:t>
            </a:r>
            <a:r>
              <a:rPr lang="sr-Cyrl-RS" b="1" dirty="0" smtClean="0"/>
              <a:t>кастомизацију  комерцијалних решења</a:t>
            </a:r>
            <a:r>
              <a:rPr lang="sr-Cyrl-RS" dirty="0" smtClean="0"/>
              <a:t> </a:t>
            </a:r>
          </a:p>
          <a:p>
            <a:r>
              <a:rPr lang="sr-Cyrl-RS" b="1" dirty="0" smtClean="0"/>
              <a:t>Дизајн  специјалних компоненти </a:t>
            </a:r>
            <a:r>
              <a:rPr lang="sr-Cyrl-RS" dirty="0" smtClean="0"/>
              <a:t>за остваривање националних интереса у домену информационе безбедности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1. Увод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>
            <a:normAutofit fontScale="92500"/>
          </a:bodyPr>
          <a:lstStyle/>
          <a:p>
            <a:r>
              <a:rPr lang="sr-Latn-RS" dirty="0" smtClean="0"/>
              <a:t>Cybersecurity </a:t>
            </a:r>
          </a:p>
          <a:p>
            <a:r>
              <a:rPr lang="sr-Latn-RS" dirty="0" smtClean="0"/>
              <a:t>&amp;</a:t>
            </a:r>
          </a:p>
          <a:p>
            <a:r>
              <a:rPr lang="sr-Cyrl-RS" dirty="0" smtClean="0"/>
              <a:t>Илустративан историјски и савремени значај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Главне поруке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    Масивна примена механизама информационе безбедности захтева примену тзв. </a:t>
            </a:r>
            <a:r>
              <a:rPr lang="sr-Latn-RS" dirty="0" smtClean="0"/>
              <a:t>“lightweight  tehnika” </a:t>
            </a:r>
            <a:r>
              <a:rPr lang="sr-Cyrl-RS" dirty="0" smtClean="0"/>
              <a:t>којима се минимизирају: </a:t>
            </a:r>
          </a:p>
          <a:p>
            <a:r>
              <a:rPr lang="sr-Cyrl-RS" dirty="0" smtClean="0"/>
              <a:t>Имплементациона сложеност</a:t>
            </a:r>
          </a:p>
          <a:p>
            <a:r>
              <a:rPr lang="sr-Cyrl-RS" dirty="0" smtClean="0"/>
              <a:t>Операционална сложеност</a:t>
            </a:r>
          </a:p>
          <a:p>
            <a:r>
              <a:rPr lang="sr-Cyrl-RS" dirty="0" smtClean="0"/>
              <a:t>Потрошња енергије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Финална порука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876800"/>
          </a:xfrm>
        </p:spPr>
        <p:txBody>
          <a:bodyPr>
            <a:normAutofit fontScale="77500" lnSpcReduction="20000"/>
          </a:bodyPr>
          <a:lstStyle/>
          <a:p>
            <a:r>
              <a:rPr lang="sr-Cyrl-RS" sz="3100" b="1" dirty="0" smtClean="0"/>
              <a:t>За отваривање високо сигурне информационе безбедности која обезбеђује  минимизацију надоптерећења  неопходна је сарадња корисника и референтних истраживачких институција </a:t>
            </a:r>
          </a:p>
          <a:p>
            <a:r>
              <a:rPr lang="sr-Cyrl-RS" sz="3100" dirty="0" smtClean="0"/>
              <a:t>МИ-САНУ је водећа национална и регионална академска институција у домену информационе безбедности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343400" cy="4953000"/>
          </a:xfrm>
        </p:spPr>
        <p:txBody>
          <a:bodyPr>
            <a:noAutofit/>
          </a:bodyPr>
          <a:lstStyle/>
          <a:p>
            <a:r>
              <a:rPr lang="sr-Cyrl-RS" sz="2400" dirty="0" smtClean="0"/>
              <a:t>Примена високо-сигурних и ниско-сложених механизама информационе безбедности не само да обезбеђује остваривање жељених циљева корисника него и потстиче развој </a:t>
            </a:r>
            <a:r>
              <a:rPr lang="sr-Cyrl-RS" sz="2400" b="1" dirty="0" smtClean="0"/>
              <a:t>“</a:t>
            </a:r>
            <a:r>
              <a:rPr lang="sr-Latn-RS" sz="2400" b="1" dirty="0" smtClean="0"/>
              <a:t>cyber security economy” </a:t>
            </a:r>
            <a:r>
              <a:rPr lang="sr-Cyrl-RS" sz="2400" dirty="0" smtClean="0"/>
              <a:t>односно доприноси развоју привредних активности од изузетног значаја за нашу земљу и са </a:t>
            </a:r>
            <a:r>
              <a:rPr lang="sr-Cyrl-RS" sz="2400" b="1" dirty="0" smtClean="0"/>
              <a:t>високим извозним потенцијалом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mtClean="0"/>
              <a:t>Cybersecurity</a:t>
            </a:r>
            <a:endParaRPr lang="en-GB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7F86D4-51B5-4457-8FC7-BB850D5DB4A0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244" name="Picture 2" descr="C:\Users\mihaljevic\Desktop\misa\MI-SANU-2016\70_godina_MI_SANU\Cryptology-poster\CberSecurit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561263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11283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Cryptology, Information Security &amp; </a:t>
            </a:r>
            <a:r>
              <a:rPr lang="en-US" sz="4000" b="1" dirty="0" err="1" smtClean="0"/>
              <a:t>CyberSecurity</a:t>
            </a:r>
            <a:r>
              <a:rPr lang="en-US" sz="4000" b="1" dirty="0" smtClean="0"/>
              <a:t> </a:t>
            </a:r>
            <a:endParaRPr lang="en-GB" sz="4000" b="1" dirty="0" smtClean="0"/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24CAB8-086E-4E1C-A613-2B331B2A382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1371600" y="1828800"/>
            <a:ext cx="6324600" cy="4648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2438400" y="3048000"/>
            <a:ext cx="4114800" cy="2362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270" name="Oval 8"/>
          <p:cNvSpPr>
            <a:spLocks noChangeArrowheads="1"/>
          </p:cNvSpPr>
          <p:nvPr/>
        </p:nvSpPr>
        <p:spPr bwMode="auto">
          <a:xfrm>
            <a:off x="3962400" y="4114800"/>
            <a:ext cx="2362200" cy="990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2743200" y="2438400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CYBERSECURITY</a:t>
            </a: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4267200" y="4495800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CRYPTOLOGY</a:t>
            </a: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3048000" y="35814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INFORMATION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1.1 Историјски значај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Енигма</a:t>
            </a:r>
          </a:p>
          <a:p>
            <a:r>
              <a:rPr lang="sr-Cyrl-RS" dirty="0" smtClean="0"/>
              <a:t>&amp;</a:t>
            </a:r>
          </a:p>
          <a:p>
            <a:r>
              <a:rPr lang="sr-Cyrl-RS" dirty="0" smtClean="0"/>
              <a:t>Стварање Рачунара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r-Cyrl-RS" dirty="0" smtClean="0"/>
              <a:t>Енигма </a:t>
            </a:r>
            <a:endParaRPr lang="en-US" dirty="0"/>
          </a:p>
        </p:txBody>
      </p:sp>
      <p:pic>
        <p:nvPicPr>
          <p:cNvPr id="3" name="Picture 2" descr="C:\Users\mihaljevic\Desktop\330px-EnigmaMachineLabe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362"/>
            <a:ext cx="3621088" cy="482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 smtClean="0"/>
              <a:t>The working rebuilt </a:t>
            </a:r>
            <a:r>
              <a:rPr lang="en-US" sz="2700" dirty="0" smtClean="0"/>
              <a:t>B</a:t>
            </a:r>
            <a:r>
              <a:rPr lang="en-GB" sz="2700" dirty="0" err="1" smtClean="0"/>
              <a:t>omb</a:t>
            </a:r>
            <a:r>
              <a:rPr lang="en-GB" sz="2700" dirty="0" smtClean="0"/>
              <a:t> at Bletchley Park museum.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The (electro-mechanical) computer</a:t>
            </a:r>
            <a:endParaRPr lang="en-US" dirty="0"/>
          </a:p>
        </p:txBody>
      </p:sp>
      <p:pic>
        <p:nvPicPr>
          <p:cNvPr id="3" name="Picture 3" descr="C:\Users\mihaljevic\Desktop\RebuiltBombeFront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564313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1.2 Савремени значај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Cybersecurity</a:t>
            </a:r>
            <a:endParaRPr lang="sr-Cyrl-RS" dirty="0" smtClean="0"/>
          </a:p>
          <a:p>
            <a:r>
              <a:rPr lang="sr-Latn-RS" dirty="0" smtClean="0"/>
              <a:t>&amp;</a:t>
            </a:r>
          </a:p>
          <a:p>
            <a:r>
              <a:rPr lang="sr-Cyrl-RS" dirty="0" smtClean="0"/>
              <a:t>Највећи савремени изазови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BF34A6-0311-4082-8A05-957F738AFA17}" type="slidenum">
              <a:rPr lang="en-US" smtClean="0"/>
              <a:pPr/>
              <a:t>9</a:t>
            </a:fld>
            <a:endParaRPr 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682875" y="193675"/>
          <a:ext cx="4602163" cy="651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3234960" imgH="4771080" progId="AcroExch.Document.7">
                  <p:embed/>
                </p:oleObj>
              </mc:Choice>
              <mc:Fallback>
                <p:oleObj name="Acrobat Document" r:id="rId3" imgW="3234960" imgH="477108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193675"/>
                        <a:ext cx="4602163" cy="651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469</Words>
  <Application>Microsoft Office PowerPoint</Application>
  <PresentationFormat>On-screen Show (4:3)</PresentationFormat>
  <Paragraphs>100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 Theme</vt:lpstr>
      <vt:lpstr>Acrobat Document</vt:lpstr>
      <vt:lpstr>Значај заштите информација у електронским системима државних органа</vt:lpstr>
      <vt:lpstr>1. Увод</vt:lpstr>
      <vt:lpstr>Cybersecurity</vt:lpstr>
      <vt:lpstr>Cryptology, Information Security &amp; CyberSecurity </vt:lpstr>
      <vt:lpstr>1.1 Историјски значај</vt:lpstr>
      <vt:lpstr>Енигма </vt:lpstr>
      <vt:lpstr>The working rebuilt Bomb at Bletchley Park museum.  The (electro-mechanical) computer</vt:lpstr>
      <vt:lpstr>1.2 Савремени значај</vt:lpstr>
      <vt:lpstr>PowerPoint Presentation</vt:lpstr>
      <vt:lpstr>PowerPoint Presentation</vt:lpstr>
      <vt:lpstr>The 14 challenges were selected from hundreds of suggestions from engineers, scientists, policymakers and ordinary people around the world</vt:lpstr>
      <vt:lpstr>2. Значај и изазови информационе безбедности</vt:lpstr>
      <vt:lpstr>Значај информационе безбедности </vt:lpstr>
      <vt:lpstr>Security &amp; Privacy Related Technical Issues  Potential Disastrous Impacts (1)</vt:lpstr>
      <vt:lpstr>Security &amp; Privacy Related Technical Issues  Potential Disastrous Impacts (2)</vt:lpstr>
      <vt:lpstr>Security &amp; Privacy Related Technical Issues  Potential Disastrous Impacts (3)</vt:lpstr>
      <vt:lpstr>3. Информациона безбедност адекватна њеном значају</vt:lpstr>
      <vt:lpstr>Главне поруке (1)</vt:lpstr>
      <vt:lpstr>Главне поруке (2)</vt:lpstr>
      <vt:lpstr>Главне поруке (3)</vt:lpstr>
      <vt:lpstr>Финална порука</vt:lpstr>
    </vt:vector>
  </TitlesOfParts>
  <Company>MI SANU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Misa Mihaljevic</dc:creator>
  <cp:lastModifiedBy>user</cp:lastModifiedBy>
  <cp:revision>37</cp:revision>
  <cp:lastPrinted>2016-10-24T14:41:57Z</cp:lastPrinted>
  <dcterms:created xsi:type="dcterms:W3CDTF">2016-07-30T06:36:01Z</dcterms:created>
  <dcterms:modified xsi:type="dcterms:W3CDTF">2016-10-25T06:40:52Z</dcterms:modified>
</cp:coreProperties>
</file>