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4"/>
  </p:notesMasterIdLst>
  <p:sldIdLst>
    <p:sldId id="305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359" r:id="rId21"/>
    <p:sldId id="377" r:id="rId22"/>
    <p:sldId id="383" r:id="rId23"/>
  </p:sldIdLst>
  <p:sldSz cx="9144000" cy="5715000" type="screen16x10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DA0202"/>
    <a:srgbClr val="3333FF"/>
    <a:srgbClr val="004588"/>
    <a:srgbClr val="0054A8"/>
    <a:srgbClr val="003870"/>
    <a:srgbClr val="0064C8"/>
    <a:srgbClr val="0056AC"/>
    <a:srgbClr val="8E0000"/>
    <a:srgbClr val="141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6" autoAdjust="0"/>
    <p:restoredTop sz="95501" autoAdjust="0"/>
  </p:normalViewPr>
  <p:slideViewPr>
    <p:cSldViewPr>
      <p:cViewPr>
        <p:scale>
          <a:sx n="74" d="100"/>
          <a:sy n="74" d="100"/>
        </p:scale>
        <p:origin x="-90" y="-5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CE2657-DA33-4494-8E5C-EEFDA9D6EC82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245958-DAE2-4791-83DB-60B2AFF5E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7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26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0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2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83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1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7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3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9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3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9D55A-73EF-4F77-9CE1-62C531C0D1BA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DC645-8546-4B2E-99F4-C9F039647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3DBDA-8EFA-44B2-AA5B-7CE8D756CB8A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6333-A503-4201-925F-107DC4EED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F54A6-4C71-4368-9C24-5D1A016AE049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4160-EAA2-4E95-BC0E-37A3AFB9D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1C11-225A-406C-8F34-989CDC5D9FAE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2CEA0-D36D-4968-9AB1-A983E382B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7D178-E552-41E3-AB0F-32EBF216102E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22A3-1AE9-4319-A77E-AECCC5DF54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C0263-5C8C-4C5D-A19D-0D634ACCE464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96712-5C4E-4209-BD08-DD30749F8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51A44-A868-460E-9E95-C573F44B9636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908-2995-4C9E-ADC9-353AD12F7C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A3A48-A100-4B29-8133-45AE161324D2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63B3-28A9-41D5-871A-9894D6D8A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DC294-A76C-40DF-9A3C-157B6C950A90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155F5-9E33-42D2-A088-36B5EF0BA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0C602-BF3A-4B6F-B1F0-46FDEFD5B39A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2CC5E-1BA3-4CD7-8642-987F6C85F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5498C-BB17-46CD-99A3-37DAF86ABD07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0D2B9-7E98-4A00-911E-F5CFB10407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8C7130-9CCE-4B35-8ABA-7BE7A7118CF9}" type="datetime1">
              <a:rPr lang="en-US" smtClean="0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AF903E-9138-43EE-8EF5-8AAE8CC3B0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.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0600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082576"/>
            <a:ext cx="8839200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600" b="1" dirty="0" smtClean="0">
                <a:solidFill>
                  <a:schemeClr val="accent1">
                    <a:lumMod val="50000"/>
                  </a:schemeClr>
                </a:solidFill>
              </a:rPr>
              <a:t>Електронски сервис Фонда ПИО</a:t>
            </a:r>
          </a:p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600" b="1" dirty="0" smtClean="0">
                <a:solidFill>
                  <a:schemeClr val="accent1">
                    <a:lumMod val="50000"/>
                  </a:schemeClr>
                </a:solidFill>
              </a:rPr>
              <a:t>за пријем захтева и пријава М4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600" b="1" dirty="0" smtClean="0">
                <a:solidFill>
                  <a:srgbClr val="FF0000"/>
                </a:solidFill>
              </a:rPr>
              <a:t>е-М4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H:\1_B_Unapredjenje\RFPIO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3753535"/>
            <a:ext cx="4876800" cy="3231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500" b="1" dirty="0" smtClean="0">
                <a:solidFill>
                  <a:srgbClr val="002060"/>
                </a:solidFill>
              </a:rPr>
              <a:t>Зоран Сутара, саветник директора Фонда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637901"/>
            <a:ext cx="8971280" cy="276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Cyrl-RS" sz="12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рви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међуресорски састанак „Заједнички пут удружене државе ка ефикасној и одрживој сарадњи“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0" y="5018901"/>
            <a:ext cx="5486400" cy="2616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100" b="1" dirty="0" smtClean="0">
                <a:solidFill>
                  <a:srgbClr val="002060"/>
                </a:solidFill>
              </a:rPr>
              <a:t>Београд, </a:t>
            </a:r>
            <a:r>
              <a:rPr lang="en-US" sz="1100" b="1" dirty="0" smtClean="0">
                <a:solidFill>
                  <a:srgbClr val="002060"/>
                </a:solidFill>
              </a:rPr>
              <a:t>25</a:t>
            </a:r>
            <a:r>
              <a:rPr lang="sr-Cyrl-RS" sz="1100" b="1" dirty="0" smtClean="0">
                <a:solidFill>
                  <a:srgbClr val="002060"/>
                </a:solidFill>
              </a:rPr>
              <a:t>. октобар </a:t>
            </a:r>
            <a:r>
              <a:rPr lang="pt-BR" sz="1100" b="1" dirty="0" smtClean="0">
                <a:solidFill>
                  <a:srgbClr val="002060"/>
                </a:solidFill>
              </a:rPr>
              <a:t>2016</a:t>
            </a:r>
            <a:r>
              <a:rPr lang="sr-Cyrl-RS" sz="1100" b="1" dirty="0" smtClean="0">
                <a:solidFill>
                  <a:srgbClr val="002060"/>
                </a:solidFill>
              </a:rPr>
              <a:t>. године,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sr-Cyrl-RS" sz="1100" b="1" dirty="0">
                <a:solidFill>
                  <a:srgbClr val="002060"/>
                </a:solidFill>
              </a:rPr>
              <a:t>х</a:t>
            </a:r>
            <a:r>
              <a:rPr lang="sr-Cyrl-RS" sz="1100" b="1" dirty="0" smtClean="0">
                <a:solidFill>
                  <a:srgbClr val="002060"/>
                </a:solidFill>
              </a:rPr>
              <a:t>отел </a:t>
            </a:r>
            <a:r>
              <a:rPr lang="sr-Cyrl-RS" sz="1100" b="1" dirty="0">
                <a:solidFill>
                  <a:srgbClr val="002060"/>
                </a:solidFill>
              </a:rPr>
              <a:t>„</a:t>
            </a:r>
            <a:r>
              <a:rPr lang="sr-Cyrl-RS" sz="1100" b="1" dirty="0" err="1">
                <a:solidFill>
                  <a:srgbClr val="002060"/>
                </a:solidFill>
              </a:rPr>
              <a:t>Метропол</a:t>
            </a:r>
            <a:r>
              <a:rPr lang="sr-Cyrl-RS" sz="1100" b="1" dirty="0">
                <a:solidFill>
                  <a:srgbClr val="002060"/>
                </a:solidFill>
              </a:rPr>
              <a:t> </a:t>
            </a:r>
            <a:r>
              <a:rPr lang="sr-Cyrl-RS" sz="1100" b="1" dirty="0" err="1">
                <a:solidFill>
                  <a:srgbClr val="002060"/>
                </a:solidFill>
              </a:rPr>
              <a:t>Палас</a:t>
            </a:r>
            <a:r>
              <a:rPr lang="sr-Cyrl-RS" sz="1100" b="1" dirty="0">
                <a:solidFill>
                  <a:srgbClr val="002060"/>
                </a:solidFill>
              </a:rPr>
              <a:t>“ </a:t>
            </a:r>
            <a:endParaRPr lang="sr-Latn-RS" sz="11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915403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Потврда пријема електронског з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ахтева путем електронске поште </a:t>
            </a:r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10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36" y="1143000"/>
            <a:ext cx="3875716" cy="42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 </a:t>
            </a:r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Upload)</a:t>
            </a: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11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8200" y="1181100"/>
            <a:ext cx="4229100" cy="4229100"/>
            <a:chOff x="228600" y="1181100"/>
            <a:chExt cx="4229100" cy="4229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181100"/>
              <a:ext cx="4229100" cy="422910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3581402" y="3316577"/>
              <a:ext cx="723901" cy="322125"/>
            </a:xfrm>
            <a:prstGeom prst="ellipse">
              <a:avLst/>
            </a:prstGeom>
            <a:noFill/>
            <a:ln>
              <a:solidFill>
                <a:srgbClr val="DA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2558" y="1175084"/>
            <a:ext cx="4211056" cy="4211056"/>
            <a:chOff x="4628144" y="1181100"/>
            <a:chExt cx="4211056" cy="42110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144" y="1181100"/>
              <a:ext cx="4211056" cy="421105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7924800" y="3295650"/>
              <a:ext cx="723901" cy="322125"/>
            </a:xfrm>
            <a:prstGeom prst="ellipse">
              <a:avLst/>
            </a:prstGeom>
            <a:noFill/>
            <a:ln>
              <a:solidFill>
                <a:srgbClr val="DA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62600" y="3283772"/>
              <a:ext cx="723901" cy="322125"/>
            </a:xfrm>
            <a:prstGeom prst="ellipse">
              <a:avLst/>
            </a:prstGeom>
            <a:noFill/>
            <a:ln>
              <a:solidFill>
                <a:srgbClr val="DA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52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Успешна 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М4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12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37" y="1233262"/>
            <a:ext cx="4786312" cy="41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Дигитално потписивање пријава 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13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08441"/>
            <a:ext cx="5908241" cy="42003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91000" y="4381500"/>
            <a:ext cx="1981200" cy="762000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8" y="800100"/>
            <a:ext cx="8458202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Накнадна 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М-4 за 2015. 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7900" y="5448829"/>
            <a:ext cx="317500" cy="3169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14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211966"/>
            <a:ext cx="4648200" cy="417249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52800" y="2247900"/>
            <a:ext cx="1905000" cy="228600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686803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Накнадна 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15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5786"/>
            <a:ext cx="6677025" cy="41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7" r="52200"/>
          <a:stretch/>
        </p:blipFill>
        <p:spPr>
          <a:xfrm>
            <a:off x="4803593" y="1257300"/>
            <a:ext cx="4098068" cy="189133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Накнадна 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М-4 за 2015. 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399" y="5448829"/>
            <a:ext cx="367261" cy="2661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16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2767735"/>
            <a:ext cx="1066800" cy="263073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6" y="1219199"/>
            <a:ext cx="4431341" cy="41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6" y="1257300"/>
            <a:ext cx="7162800" cy="414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17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1" y="876300"/>
            <a:ext cx="8762998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Овлашћење за достављање електронског обрасца М4 за 2015.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638300"/>
            <a:ext cx="8534399" cy="3657599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marL="342900" lvl="0" indent="-3429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Проширење обима електронских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сервиса</a:t>
            </a:r>
            <a:endParaRPr lang="sr-Cyrl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Сопственим 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</a:rPr>
              <a:t>развојем и </a:t>
            </a:r>
            <a:endParaRPr lang="sr-Cyrl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Сарадњом 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</a:rPr>
              <a:t>са другим институцијама (</a:t>
            </a:r>
            <a:r>
              <a:rPr lang="sr-Cyrl-RS" sz="2400" dirty="0" err="1">
                <a:solidFill>
                  <a:schemeClr val="tx2">
                    <a:lumMod val="50000"/>
                  </a:schemeClr>
                </a:solidFill>
              </a:rPr>
              <a:t>интероперабилност</a:t>
            </a: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18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Планови и развојни пројекти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5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638300"/>
            <a:ext cx="8534399" cy="3657599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marL="342900" lvl="0" indent="-3429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Проширење обима електронских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сервиса</a:t>
            </a:r>
            <a:endParaRPr lang="sr-Cyrl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Сопственим 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</a:rPr>
              <a:t>развојем и </a:t>
            </a:r>
            <a:endParaRPr lang="sr-Cyrl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Сарадњом 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</a:rPr>
              <a:t>са другим институцијама (</a:t>
            </a:r>
            <a:r>
              <a:rPr lang="sr-Cyrl-RS" sz="2400" dirty="0" err="1">
                <a:solidFill>
                  <a:schemeClr val="tx2">
                    <a:lumMod val="50000"/>
                  </a:schemeClr>
                </a:solidFill>
              </a:rPr>
              <a:t>интероперабилност</a:t>
            </a: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19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Планови и развојни пројекти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7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610600" cy="3962400"/>
          </a:xfrm>
        </p:spPr>
        <p:txBody>
          <a:bodyPr>
            <a:normAutofit fontScale="85000" lnSpcReduction="20000"/>
          </a:bodyPr>
          <a:lstStyle/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 2010. – електронска провера података М-4 и  М-УН – за послодавце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Јун 2010.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електронска провера података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пријави на осигурање и уплаћеним доприносима – за грађане (са ПИН кодом)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Јануар 2012. – нови сајт Фонда са претраживачем, око 120 образаца и контакт формом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Јун 2013.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увид у статус поднетог захтева (са ПИН кодом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Д-бројем –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плану је приступ чип картицом са квалификованим сертификатом)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Децембар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почетак електронске размена података са носиоцима пензијског осигурања других држава (до сада са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државе – планира се са још 4) 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Фебруар 2015. – Контакт центар (комуникација са корисницима и евиденција заснована на принципу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-а)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Јун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–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електронско подношење захтева за издавање потврда и уверења (покривено је 80% свих потврда и уверења које Фонд издаје у оквиру свог пословања)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Јун 2015. – Калкулатор за израчунавање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датума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испуњавају услови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старосну и превремену старосну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пензију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2016.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Достава захтева и пријава М4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2015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е-М4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Историјат електронских сервиса у Фонду ПИО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2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20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1562100"/>
            <a:ext cx="7391400" cy="2590800"/>
          </a:xfrm>
          <a:effec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sz="9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21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876300"/>
            <a:ext cx="5791200" cy="53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r-Cyrl-C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Контакти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3400" y="1866900"/>
            <a:ext cx="8382000" cy="3276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RS" sz="2400" dirty="0" smtClean="0">
                <a:latin typeface="+mj-lt"/>
              </a:rPr>
              <a:t>Дирекција Фонда –  </a:t>
            </a:r>
            <a:r>
              <a:rPr lang="sr-Cyrl-CS" sz="2400" dirty="0" smtClean="0">
                <a:latin typeface="+mj-lt"/>
              </a:rPr>
              <a:t>Београд,  Др Александра Костића 9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Cyrl-RS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latin typeface="+mj-lt"/>
              </a:rPr>
              <a:t>Web site: </a:t>
            </a:r>
            <a:r>
              <a:rPr lang="en-US" sz="2400" u="sng" dirty="0" smtClean="0">
                <a:solidFill>
                  <a:srgbClr val="0000FF"/>
                </a:solidFill>
                <a:latin typeface="+mj-lt"/>
              </a:rPr>
              <a:t>www.pio.rs</a:t>
            </a:r>
            <a:endParaRPr lang="sr-Cyrl-CS" sz="2400" u="sng" dirty="0" smtClean="0">
              <a:solidFill>
                <a:srgbClr val="0000FF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Cyrl-CS" sz="2400" dirty="0" smtClean="0">
              <a:latin typeface="+mj-lt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r-Cyrl-CS" sz="1900" dirty="0"/>
              <a:t>Сектор за односе са јавношћу, </a:t>
            </a:r>
            <a:r>
              <a:rPr lang="en-US" sz="1900" dirty="0"/>
              <a:t>e-mail:</a:t>
            </a:r>
            <a:r>
              <a:rPr lang="sr-Cyrl-CS" sz="1900" dirty="0"/>
              <a:t> </a:t>
            </a:r>
            <a:r>
              <a:rPr lang="en-US" sz="1900" u="sng" dirty="0">
                <a:solidFill>
                  <a:srgbClr val="0000FF"/>
                </a:solidFill>
              </a:rPr>
              <a:t>proffice@pio.rs</a:t>
            </a:r>
            <a:endParaRPr lang="sr-Cyrl-RS" sz="1900" u="sng" dirty="0">
              <a:solidFill>
                <a:srgbClr val="0000FF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sr-Cyrl-CS" sz="19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r-Cyrl-CS" sz="1900" dirty="0" smtClean="0">
                <a:latin typeface="+mj-lt"/>
              </a:rPr>
              <a:t>Кабинет</a:t>
            </a:r>
            <a:r>
              <a:rPr lang="en-US" sz="1900" dirty="0" smtClean="0">
                <a:latin typeface="+mj-lt"/>
              </a:rPr>
              <a:t> </a:t>
            </a:r>
            <a:r>
              <a:rPr lang="sr-Cyrl-RS" sz="1900" dirty="0" smtClean="0">
                <a:latin typeface="+mj-lt"/>
              </a:rPr>
              <a:t>директора Фонда</a:t>
            </a:r>
            <a:r>
              <a:rPr lang="en-US" sz="1900" dirty="0" smtClean="0">
                <a:latin typeface="+mj-lt"/>
              </a:rPr>
              <a:t>, </a:t>
            </a:r>
            <a:r>
              <a:rPr lang="en-US" sz="1900" dirty="0">
                <a:latin typeface="+mj-lt"/>
              </a:rPr>
              <a:t>e-mail:</a:t>
            </a:r>
            <a:r>
              <a:rPr lang="sr-Cyrl-CS" sz="1900" dirty="0">
                <a:latin typeface="+mj-lt"/>
              </a:rPr>
              <a:t> </a:t>
            </a:r>
            <a:r>
              <a:rPr lang="en-US" sz="1900" u="sng" dirty="0" smtClean="0">
                <a:solidFill>
                  <a:srgbClr val="0000FF"/>
                </a:solidFill>
                <a:latin typeface="+mj-lt"/>
              </a:rPr>
              <a:t>zoran.sutara@pio.rs</a:t>
            </a:r>
            <a:endParaRPr lang="en-US" sz="1900" u="sng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2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22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1562100"/>
            <a:ext cx="7391400" cy="2590800"/>
          </a:xfrm>
          <a:effec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sz="7200" b="1" dirty="0" smtClean="0">
                <a:ln w="1905"/>
                <a:solidFill>
                  <a:srgbClr val="002060"/>
                </a:solidFill>
              </a:rPr>
              <a:t>Хвала на пажњи</a:t>
            </a:r>
            <a:r>
              <a:rPr lang="sr-Latn-RS" sz="7200" b="1" dirty="0" smtClean="0">
                <a:ln w="1905"/>
                <a:solidFill>
                  <a:srgbClr val="002060"/>
                </a:solidFill>
              </a:rPr>
              <a:t>.</a:t>
            </a:r>
            <a:endParaRPr lang="en-US" sz="7200" b="1" dirty="0">
              <a:ln w="1905"/>
              <a:solidFill>
                <a:srgbClr val="00206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3200400"/>
          </a:xfrm>
        </p:spPr>
        <p:txBody>
          <a:bodyPr>
            <a:noAutofit/>
          </a:bodyPr>
          <a:lstStyle/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Приступ електронским сервисима је на сајту Фонда 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tooltip="Републички фонд ПИО"/>
              </a:rPr>
              <a:t>www.pio.rs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Изграђени на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Open–Source</a:t>
            </a:r>
            <a:r>
              <a:rPr lang="sr-Cyrl-R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технологијама</a:t>
            </a:r>
            <a:r>
              <a:rPr lang="sr-Cyrl-R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 ПИО је електронске сервисе реализовао </a:t>
            </a:r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потпуности сопственим ресурсима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In-House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sr-Latn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7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1" indent="-4572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50" lvl="1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5344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Карактеристике </a:t>
            </a:r>
            <a:r>
              <a:rPr lang="sr-Cyrl-RS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електронских </a:t>
            </a:r>
            <a:r>
              <a:rPr lang="sr-Cyrl-RS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сервиса Фонда ПИО</a:t>
            </a:r>
            <a:endParaRPr lang="en-US" sz="2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3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610600" cy="3733800"/>
          </a:xfrm>
        </p:spPr>
        <p:txBody>
          <a:bodyPr>
            <a:noAutofit/>
          </a:bodyPr>
          <a:lstStyle/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М-4 само у  папиру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Припрема и предаја обимне документације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папирном формату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Долазак на шалтер Фонда (често и по више пута)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Чекање у редовима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3850" lvl="1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Раније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4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05100"/>
            <a:ext cx="4429573" cy="25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610600" cy="3733800"/>
          </a:xfrm>
        </p:spPr>
        <p:txBody>
          <a:bodyPr>
            <a:noAutofit/>
          </a:bodyPr>
          <a:lstStyle/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Припрема и предаја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захтева и пријава М-4 у електронском формату преко интернета, без долазака на шалтер Фонда ПИО и без чекања у редовима.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3850" lvl="1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5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66097"/>
            <a:ext cx="501534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610600" cy="3733800"/>
          </a:xfrm>
        </p:spPr>
        <p:txBody>
          <a:bodyPr>
            <a:noAutofit/>
          </a:bodyPr>
          <a:lstStyle/>
          <a:p>
            <a:pPr marL="495300" lvl="1" indent="-4572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3850" lvl="1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6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275131"/>
            <a:ext cx="6248400" cy="38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86" y="1333500"/>
            <a:ext cx="4082114" cy="287628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8" y="800100"/>
            <a:ext cx="8763002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 smtClean="0">
                <a:solidFill>
                  <a:srgbClr val="003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 новом електронском сервису </a:t>
            </a:r>
            <a:r>
              <a:rPr lang="sr-Cyrl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е-М4</a:t>
            </a:r>
            <a:r>
              <a:rPr lang="sr-Cyrl-RS" sz="2000" b="1" dirty="0" smtClean="0">
                <a:solidFill>
                  <a:srgbClr val="003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преко сајта Фонда ПИО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7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5" y="1192625"/>
            <a:ext cx="4021929" cy="42080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2705100"/>
            <a:ext cx="4267199" cy="14478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0" y="4305300"/>
            <a:ext cx="1600200" cy="11430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8" y="800100"/>
            <a:ext cx="8458202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Електронски з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ахтев за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предају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пријава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sr-Cyrl-RS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8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211966"/>
            <a:ext cx="4648200" cy="417249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76800" y="2429737"/>
            <a:ext cx="990600" cy="275363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7" r="52200"/>
          <a:stretch/>
        </p:blipFill>
        <p:spPr>
          <a:xfrm>
            <a:off x="4803593" y="1508638"/>
            <a:ext cx="4098068" cy="189133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Електронски з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ахтев за предају пријава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</a:t>
            </a:r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sr-Cyrl-RS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9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3000331"/>
            <a:ext cx="1066800" cy="263073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1" y="1181100"/>
            <a:ext cx="443278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7784</TotalTime>
  <Words>714</Words>
  <Application>Microsoft Office PowerPoint</Application>
  <PresentationFormat>On-screen Show (16:10)</PresentationFormat>
  <Paragraphs>166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Контакти</vt:lpstr>
      <vt:lpstr>Хвала на пажњи.</vt:lpstr>
    </vt:vector>
  </TitlesOfParts>
  <Company>Republicki fond PIO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Zoran Sutara</dc:creator>
  <cp:lastModifiedBy>Veselinka Skiljevic</cp:lastModifiedBy>
  <cp:revision>720</cp:revision>
  <cp:lastPrinted>2015-10-30T09:22:25Z</cp:lastPrinted>
  <dcterms:created xsi:type="dcterms:W3CDTF">2010-09-16T21:26:44Z</dcterms:created>
  <dcterms:modified xsi:type="dcterms:W3CDTF">2016-10-24T07:24:31Z</dcterms:modified>
</cp:coreProperties>
</file>