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25" r:id="rId3"/>
    <p:sldId id="315" r:id="rId4"/>
    <p:sldId id="257" r:id="rId5"/>
    <p:sldId id="258" r:id="rId6"/>
    <p:sldId id="259" r:id="rId7"/>
    <p:sldId id="317" r:id="rId8"/>
    <p:sldId id="324" r:id="rId9"/>
    <p:sldId id="316" r:id="rId10"/>
    <p:sldId id="318" r:id="rId11"/>
    <p:sldId id="305" r:id="rId12"/>
    <p:sldId id="319" r:id="rId13"/>
    <p:sldId id="320" r:id="rId14"/>
    <p:sldId id="321" r:id="rId15"/>
    <p:sldId id="323" r:id="rId16"/>
    <p:sldId id="314" r:id="rId17"/>
  </p:sldIdLst>
  <p:sldSz cx="9144000" cy="6858000" type="screen4x3"/>
  <p:notesSz cx="6411913" cy="92630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84439" autoAdjust="0"/>
  </p:normalViewPr>
  <p:slideViewPr>
    <p:cSldViewPr>
      <p:cViewPr>
        <p:scale>
          <a:sx n="98" d="100"/>
          <a:sy n="98" d="100"/>
        </p:scale>
        <p:origin x="-540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778495" cy="463153"/>
          </a:xfrm>
          <a:prstGeom prst="rect">
            <a:avLst/>
          </a:prstGeom>
        </p:spPr>
        <p:txBody>
          <a:bodyPr vert="horz" lIns="87402" tIns="43701" rIns="87402" bIns="4370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31934" y="2"/>
            <a:ext cx="2778495" cy="463153"/>
          </a:xfrm>
          <a:prstGeom prst="rect">
            <a:avLst/>
          </a:prstGeom>
        </p:spPr>
        <p:txBody>
          <a:bodyPr vert="horz" lIns="87402" tIns="43701" rIns="87402" bIns="43701" rtlCol="0"/>
          <a:lstStyle>
            <a:lvl1pPr algn="r">
              <a:defRPr sz="1200"/>
            </a:lvl1pPr>
          </a:lstStyle>
          <a:p>
            <a:fld id="{3461A1BA-BC15-468A-B3B4-573FD035C962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98304"/>
            <a:ext cx="2778495" cy="463153"/>
          </a:xfrm>
          <a:prstGeom prst="rect">
            <a:avLst/>
          </a:prstGeom>
        </p:spPr>
        <p:txBody>
          <a:bodyPr vert="horz" lIns="87402" tIns="43701" rIns="87402" bIns="4370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31934" y="8798304"/>
            <a:ext cx="2778495" cy="463153"/>
          </a:xfrm>
          <a:prstGeom prst="rect">
            <a:avLst/>
          </a:prstGeom>
        </p:spPr>
        <p:txBody>
          <a:bodyPr vert="horz" lIns="87402" tIns="43701" rIns="87402" bIns="43701" rtlCol="0" anchor="b"/>
          <a:lstStyle>
            <a:lvl1pPr algn="r">
              <a:defRPr sz="1200"/>
            </a:lvl1pPr>
          </a:lstStyle>
          <a:p>
            <a:fld id="{F8535010-38C5-40B6-BE63-5FA0846FF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750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778495" cy="463153"/>
          </a:xfrm>
          <a:prstGeom prst="rect">
            <a:avLst/>
          </a:prstGeom>
        </p:spPr>
        <p:txBody>
          <a:bodyPr vert="horz" lIns="87402" tIns="43701" rIns="87402" bIns="4370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31934" y="2"/>
            <a:ext cx="2778495" cy="463153"/>
          </a:xfrm>
          <a:prstGeom prst="rect">
            <a:avLst/>
          </a:prstGeom>
        </p:spPr>
        <p:txBody>
          <a:bodyPr vert="horz" lIns="87402" tIns="43701" rIns="87402" bIns="43701" rtlCol="0"/>
          <a:lstStyle>
            <a:lvl1pPr algn="r">
              <a:defRPr sz="1200"/>
            </a:lvl1pPr>
          </a:lstStyle>
          <a:p>
            <a:fld id="{77AAB02D-CECD-43F3-A724-9B880F41916B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0" y="693738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402" tIns="43701" rIns="87402" bIns="4370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41192" y="4399955"/>
            <a:ext cx="5129530" cy="4168378"/>
          </a:xfrm>
          <a:prstGeom prst="rect">
            <a:avLst/>
          </a:prstGeom>
        </p:spPr>
        <p:txBody>
          <a:bodyPr vert="horz" lIns="87402" tIns="43701" rIns="87402" bIns="4370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98304"/>
            <a:ext cx="2778495" cy="463153"/>
          </a:xfrm>
          <a:prstGeom prst="rect">
            <a:avLst/>
          </a:prstGeom>
        </p:spPr>
        <p:txBody>
          <a:bodyPr vert="horz" lIns="87402" tIns="43701" rIns="87402" bIns="4370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31934" y="8798304"/>
            <a:ext cx="2778495" cy="463153"/>
          </a:xfrm>
          <a:prstGeom prst="rect">
            <a:avLst/>
          </a:prstGeom>
        </p:spPr>
        <p:txBody>
          <a:bodyPr vert="horz" lIns="87402" tIns="43701" rIns="87402" bIns="43701" rtlCol="0" anchor="b"/>
          <a:lstStyle>
            <a:lvl1pPr algn="r">
              <a:defRPr sz="1200"/>
            </a:lvl1pPr>
          </a:lstStyle>
          <a:p>
            <a:fld id="{D24EFE78-C001-415A-A7FE-79221E92D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894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EFE78-C001-415A-A7FE-79221E92D3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83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B422B-DED3-49E5-B2A9-67B2C9DBF5A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30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2" r="10596"/>
          <a:stretch/>
        </p:blipFill>
        <p:spPr>
          <a:xfrm>
            <a:off x="-1" y="0"/>
            <a:ext cx="9144001" cy="22768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6708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8786-C746-4592-A085-CA893DE2D6EF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9509-F845-46F4-8F01-F4DB2A1D7D8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161" y="332656"/>
            <a:ext cx="838212" cy="1674564"/>
          </a:xfrm>
          <a:prstGeom prst="rect">
            <a:avLst/>
          </a:prstGeom>
        </p:spPr>
      </p:pic>
      <p:pic>
        <p:nvPicPr>
          <p:cNvPr id="8194" name="Picture 2" descr="C:\Users\Moma\Downloads\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1340768"/>
            <a:ext cx="3600399" cy="240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33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8786-C746-4592-A085-CA893DE2D6EF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9509-F845-46F4-8F01-F4DB2A1D7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8786-C746-4592-A085-CA893DE2D6EF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9509-F845-46F4-8F01-F4DB2A1D7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2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8786-C746-4592-A085-CA893DE2D6EF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9509-F845-46F4-8F01-F4DB2A1D7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7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8786-C746-4592-A085-CA893DE2D6EF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9509-F845-46F4-8F01-F4DB2A1D7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4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504" y="116632"/>
            <a:ext cx="7704856" cy="6167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de-AT" sz="2800" b="1" kern="1200" dirty="0">
                <a:solidFill>
                  <a:srgbClr val="792928"/>
                </a:solidFill>
                <a:latin typeface="Georgia" pitchFamily="18" charset="0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en-US" dirty="0" smtClean="0"/>
              <a:t>AGENDA</a:t>
            </a:r>
            <a:endParaRPr lang="de-AT" dirty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94" y="1196974"/>
            <a:ext cx="8713092" cy="525636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C00000"/>
              </a:buClr>
              <a:buFont typeface="Courier New" pitchFamily="49" charset="0"/>
              <a:buChar char="o"/>
              <a:defRPr lang="en-US" sz="18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Clr>
                <a:srgbClr val="C00000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buClr>
                <a:srgbClr val="C00000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8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de-AT" sz="18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AT" smtClean="0"/>
              <a:t>Date</a:t>
            </a:r>
            <a:r>
              <a:rPr lang="x-none" smtClean="0"/>
              <a:t>: September 26</a:t>
            </a:r>
            <a:r>
              <a:rPr lang="x-none" baseline="30000" smtClean="0"/>
              <a:t>th</a:t>
            </a:r>
            <a:r>
              <a:rPr lang="x-none" smtClean="0"/>
              <a:t>, 2011</a:t>
            </a:r>
            <a:endParaRPr lang="de-A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AT" smtClean="0"/>
              <a:t>Confidential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AT" smtClean="0"/>
              <a:t>No.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6436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29"/>
          <a:stretch/>
        </p:blipFill>
        <p:spPr>
          <a:xfrm>
            <a:off x="1334215" y="0"/>
            <a:ext cx="7809785" cy="1484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8884"/>
            <a:ext cx="7344816" cy="1143000"/>
          </a:xfrm>
          <a:effectLst>
            <a:outerShdw dist="6350" dir="9540000" algn="ctr" rotWithShape="0">
              <a:schemeClr val="bg1"/>
            </a:outerShdw>
          </a:effectLst>
        </p:spPr>
        <p:txBody>
          <a:bodyPr>
            <a:normAutofit/>
          </a:bodyPr>
          <a:lstStyle>
            <a:lvl1pPr algn="l">
              <a:defRPr sz="3900" b="1" cap="none" baseline="0">
                <a:solidFill>
                  <a:schemeClr val="accent2">
                    <a:lumMod val="75000"/>
                  </a:schemeClr>
                </a:solidFill>
                <a:latin typeface="Corbe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0"/>
            <a:ext cx="2133600" cy="365125"/>
          </a:xfrm>
        </p:spPr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fld id="{4B818786-C746-4592-A085-CA893DE2D6EF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fld id="{FF2B9509-F845-46F4-8F01-F4DB2A1D7D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1520" y="1844824"/>
            <a:ext cx="8496944" cy="4392488"/>
          </a:xfrm>
        </p:spPr>
        <p:txBody>
          <a:bodyPr/>
          <a:lstStyle>
            <a:lvl1pPr>
              <a:defRPr>
                <a:latin typeface="Corbel" pitchFamily="34" charset="0"/>
              </a:defRPr>
            </a:lvl1pPr>
            <a:lvl2pPr>
              <a:defRPr>
                <a:latin typeface="Corbel" pitchFamily="34" charset="0"/>
              </a:defRPr>
            </a:lvl2pPr>
            <a:lvl3pPr>
              <a:defRPr>
                <a:latin typeface="Corbel" pitchFamily="34" charset="0"/>
              </a:defRPr>
            </a:lvl3pPr>
            <a:lvl4pPr>
              <a:defRPr>
                <a:latin typeface="Corbel" pitchFamily="34" charset="0"/>
              </a:defRPr>
            </a:lvl4pPr>
            <a:lvl5pPr>
              <a:defRPr>
                <a:latin typeface="Corbe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09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8786-C746-4592-A085-CA893DE2D6EF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9509-F845-46F4-8F01-F4DB2A1D7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8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  <a:lvl2pPr>
              <a:defRPr>
                <a:latin typeface="Corbel" pitchFamily="34" charset="0"/>
              </a:defRPr>
            </a:lvl2pPr>
            <a:lvl3pPr>
              <a:defRPr>
                <a:latin typeface="Corbel" pitchFamily="34" charset="0"/>
              </a:defRPr>
            </a:lvl3pPr>
            <a:lvl4pPr>
              <a:defRPr>
                <a:latin typeface="Corbel" pitchFamily="34" charset="0"/>
              </a:defRPr>
            </a:lvl4pPr>
            <a:lvl5pPr>
              <a:defRPr>
                <a:latin typeface="Corbe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fld id="{4B818786-C746-4592-A085-CA893DE2D6EF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fld id="{FF2B9509-F845-46F4-8F01-F4DB2A1D7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2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8786-C746-4592-A085-CA893DE2D6EF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9509-F845-46F4-8F01-F4DB2A1D7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0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8786-C746-4592-A085-CA893DE2D6EF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9509-F845-46F4-8F01-F4DB2A1D7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4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8786-C746-4592-A085-CA893DE2D6EF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9509-F845-46F4-8F01-F4DB2A1D7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3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8786-C746-4592-A085-CA893DE2D6EF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9509-F845-46F4-8F01-F4DB2A1D7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5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8786-C746-4592-A085-CA893DE2D6EF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9509-F845-46F4-8F01-F4DB2A1D7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4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l="-15000" t="-1000" b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18786-C746-4592-A085-CA893DE2D6EF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B9509-F845-46F4-8F01-F4DB2A1D7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5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11.jpeg"/><Relationship Id="rId18" Type="http://schemas.openxmlformats.org/officeDocument/2006/relationships/image" Target="../media/image19.gif"/><Relationship Id="rId3" Type="http://schemas.openxmlformats.org/officeDocument/2006/relationships/image" Target="../media/image32.png"/><Relationship Id="rId21" Type="http://schemas.openxmlformats.org/officeDocument/2006/relationships/image" Target="../media/image6.png"/><Relationship Id="rId7" Type="http://schemas.openxmlformats.org/officeDocument/2006/relationships/image" Target="../media/image16.png"/><Relationship Id="rId12" Type="http://schemas.openxmlformats.org/officeDocument/2006/relationships/image" Target="../media/image38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7.png"/><Relationship Id="rId5" Type="http://schemas.openxmlformats.org/officeDocument/2006/relationships/image" Target="../media/image33.jpeg"/><Relationship Id="rId15" Type="http://schemas.openxmlformats.org/officeDocument/2006/relationships/image" Target="../media/image13.png"/><Relationship Id="rId10" Type="http://schemas.openxmlformats.org/officeDocument/2006/relationships/image" Target="../media/image36.png"/><Relationship Id="rId19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image" Target="../media/image35.png"/><Relationship Id="rId1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8T0NlhNweA" TargetMode="External"/><Relationship Id="rId2" Type="http://schemas.openxmlformats.org/officeDocument/2006/relationships/hyperlink" Target="http://www.croso.gov.rs/cir/index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6.png"/><Relationship Id="rId2" Type="http://schemas.openxmlformats.org/officeDocument/2006/relationships/image" Target="../media/image7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5.png"/><Relationship Id="rId5" Type="http://schemas.openxmlformats.org/officeDocument/2006/relationships/image" Target="../media/image22.png"/><Relationship Id="rId10" Type="http://schemas.openxmlformats.org/officeDocument/2006/relationships/image" Target="../media/image19.gif"/><Relationship Id="rId4" Type="http://schemas.openxmlformats.org/officeDocument/2006/relationships/image" Target="../media/image9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8.png"/><Relationship Id="rId7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orbel" pitchFamily="34" charset="0"/>
              </a:rPr>
              <a:t/>
            </a:r>
            <a:br>
              <a:rPr lang="en-US" b="1" dirty="0" smtClean="0">
                <a:latin typeface="Corbel" pitchFamily="34" charset="0"/>
              </a:rPr>
            </a:br>
            <a:r>
              <a:rPr lang="sr-Latn-RS" b="1" dirty="0" smtClean="0">
                <a:latin typeface="Corbel" pitchFamily="34" charset="0"/>
              </a:rPr>
              <a:t>Primer dobre prakse u uspostavljanju </a:t>
            </a:r>
            <a:br>
              <a:rPr lang="sr-Latn-RS" b="1" dirty="0" smtClean="0">
                <a:latin typeface="Corbel" pitchFamily="34" charset="0"/>
              </a:rPr>
            </a:br>
            <a:r>
              <a:rPr lang="sr-Latn-RS" b="1" dirty="0" smtClean="0">
                <a:latin typeface="Corbel" pitchFamily="34" charset="0"/>
              </a:rPr>
              <a:t>permanentne saradnje</a:t>
            </a:r>
            <a:br>
              <a:rPr lang="sr-Latn-RS" b="1" dirty="0" smtClean="0">
                <a:latin typeface="Corbel" pitchFamily="34" charset="0"/>
              </a:rPr>
            </a:br>
            <a:r>
              <a:rPr lang="sr-Latn-RS" b="1" dirty="0" smtClean="0">
                <a:latin typeface="Corbel" pitchFamily="34" charset="0"/>
              </a:rPr>
              <a:t>CROSO - RZS</a:t>
            </a:r>
            <a:endParaRPr lang="en-US" b="1" dirty="0">
              <a:latin typeface="Corbe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824608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sr-Latn-RS" dirty="0" smtClean="0"/>
          </a:p>
          <a:p>
            <a:r>
              <a:rPr lang="sr-Latn-RS" dirty="0" smtClean="0"/>
              <a:t>Beograd, </a:t>
            </a:r>
            <a:r>
              <a:rPr lang="en-US" dirty="0" smtClean="0"/>
              <a:t>2</a:t>
            </a:r>
            <a:r>
              <a:rPr lang="sr-Latn-RS" dirty="0" smtClean="0"/>
              <a:t>5.10.201</a:t>
            </a:r>
            <a:r>
              <a:rPr lang="sr-Latn-RS" dirty="0"/>
              <a:t>6</a:t>
            </a:r>
            <a:r>
              <a:rPr lang="sr-Latn-R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84784"/>
            <a:ext cx="4392488" cy="1581296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0" y="188640"/>
            <a:ext cx="23241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49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1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08" b="8650"/>
          <a:stretch/>
        </p:blipFill>
        <p:spPr bwMode="auto">
          <a:xfrm>
            <a:off x="5594187" y="4845142"/>
            <a:ext cx="853815" cy="30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584" y="4814064"/>
            <a:ext cx="909978" cy="36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Flowchart: Process 56"/>
          <p:cNvSpPr/>
          <p:nvPr/>
        </p:nvSpPr>
        <p:spPr>
          <a:xfrm>
            <a:off x="6645654" y="4619102"/>
            <a:ext cx="967190" cy="689972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92934"/>
              </a:solidFill>
              <a:latin typeface="Corbel" pitchFamily="34" charset="0"/>
            </a:endParaRPr>
          </a:p>
        </p:txBody>
      </p:sp>
      <p:pic>
        <p:nvPicPr>
          <p:cNvPr id="39" name="Picture 11" descr="https://encrypted-tbn2.gstatic.com/images?q=tbn:ANd9GcQyTJEA_oSgGb810geIZ_NKmjOwhphidUuqDRebqHBJbkQND1R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955" y="4779251"/>
            <a:ext cx="628191" cy="43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dirty="0" smtClean="0"/>
              <a:t>Sigurna informacija i komunikacija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81000" y="2125037"/>
            <a:ext cx="1126741" cy="1570029"/>
            <a:chOff x="612773" y="1597791"/>
            <a:chExt cx="1673225" cy="2288408"/>
          </a:xfrm>
        </p:grpSpPr>
        <p:grpSp>
          <p:nvGrpSpPr>
            <p:cNvPr id="26" name="Group 25"/>
            <p:cNvGrpSpPr/>
            <p:nvPr/>
          </p:nvGrpSpPr>
          <p:grpSpPr>
            <a:xfrm>
              <a:off x="612773" y="1597791"/>
              <a:ext cx="1673225" cy="2288408"/>
              <a:chOff x="612773" y="1902591"/>
              <a:chExt cx="1673225" cy="2288408"/>
            </a:xfrm>
          </p:grpSpPr>
          <p:sp>
            <p:nvSpPr>
              <p:cNvPr id="28" name="Flowchart: Process 27"/>
              <p:cNvSpPr/>
              <p:nvPr/>
            </p:nvSpPr>
            <p:spPr>
              <a:xfrm>
                <a:off x="612773" y="2325184"/>
                <a:ext cx="1673225" cy="1865815"/>
              </a:xfrm>
              <a:prstGeom prst="flowChartProcess">
                <a:avLst/>
              </a:prstGeom>
              <a:solidFill>
                <a:schemeClr val="accent1">
                  <a:alpha val="0"/>
                </a:schemeClr>
              </a:solidFill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292934"/>
                  </a:solidFill>
                  <a:latin typeface="Corbel" pitchFamily="34" charset="0"/>
                </a:endParaRPr>
              </a:p>
            </p:txBody>
          </p:sp>
          <p:sp>
            <p:nvSpPr>
              <p:cNvPr id="29" name="Flowchart: Process 28"/>
              <p:cNvSpPr/>
              <p:nvPr/>
            </p:nvSpPr>
            <p:spPr>
              <a:xfrm>
                <a:off x="612773" y="1902591"/>
                <a:ext cx="1673225" cy="332788"/>
              </a:xfrm>
              <a:prstGeom prst="flowChartProcess">
                <a:avLst/>
              </a:prstGeom>
              <a:solidFill>
                <a:schemeClr val="accent1">
                  <a:alpha val="0"/>
                </a:schemeClr>
              </a:solidFill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sr-Latn-RS" sz="1000" b="1" dirty="0">
                    <a:solidFill>
                      <a:srgbClr val="292934"/>
                    </a:solidFill>
                    <a:latin typeface="Corbel" pitchFamily="34" charset="0"/>
                  </a:rPr>
                  <a:t>Korisnik</a:t>
                </a:r>
                <a:endParaRPr lang="en-US" sz="1000" b="1" dirty="0">
                  <a:solidFill>
                    <a:srgbClr val="292934"/>
                  </a:solidFill>
                  <a:latin typeface="Corbel" pitchFamily="34" charset="0"/>
                </a:endParaRPr>
              </a:p>
            </p:txBody>
          </p:sp>
        </p:grpSp>
        <p:pic>
          <p:nvPicPr>
            <p:cNvPr id="27" name="Picture 4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356" y="2737024"/>
              <a:ext cx="1066801" cy="1059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0" name="TextBox 49"/>
          <p:cNvSpPr txBox="1"/>
          <p:nvPr/>
        </p:nvSpPr>
        <p:spPr>
          <a:xfrm>
            <a:off x="406300" y="2424203"/>
            <a:ext cx="8026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900" b="1" dirty="0">
                <a:solidFill>
                  <a:srgbClr val="292934"/>
                </a:solidFill>
                <a:latin typeface="Corbel" pitchFamily="34" charset="0"/>
              </a:rPr>
              <a:t>Jedinstvena prijava na osiguranja</a:t>
            </a:r>
            <a:endParaRPr lang="en-US" sz="900" b="1" dirty="0">
              <a:solidFill>
                <a:srgbClr val="292934"/>
              </a:solidFill>
              <a:latin typeface="Corbe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904014" y="1727456"/>
            <a:ext cx="6782787" cy="2133592"/>
            <a:chOff x="1904014" y="1752608"/>
            <a:chExt cx="6782787" cy="2133592"/>
          </a:xfrm>
        </p:grpSpPr>
        <p:grpSp>
          <p:nvGrpSpPr>
            <p:cNvPr id="3" name="Group 2"/>
            <p:cNvGrpSpPr/>
            <p:nvPr/>
          </p:nvGrpSpPr>
          <p:grpSpPr>
            <a:xfrm>
              <a:off x="1904014" y="1752608"/>
              <a:ext cx="6782787" cy="2133592"/>
              <a:chOff x="1904014" y="1752608"/>
              <a:chExt cx="6782787" cy="2133592"/>
            </a:xfrm>
          </p:grpSpPr>
          <p:sp>
            <p:nvSpPr>
              <p:cNvPr id="66" name="Flowchart: Process 65"/>
              <p:cNvSpPr/>
              <p:nvPr/>
            </p:nvSpPr>
            <p:spPr>
              <a:xfrm>
                <a:off x="1904014" y="2191925"/>
                <a:ext cx="1448785" cy="1694275"/>
              </a:xfrm>
              <a:prstGeom prst="flowChartProcess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292934"/>
                  </a:solidFill>
                  <a:latin typeface="Corbel" pitchFamily="34" charset="0"/>
                </a:endParaRPr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3429000" y="1752608"/>
                <a:ext cx="5257801" cy="2133592"/>
                <a:chOff x="3276600" y="1981208"/>
                <a:chExt cx="5257801" cy="2133592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3276600" y="1981208"/>
                  <a:ext cx="5257801" cy="2133592"/>
                  <a:chOff x="3276600" y="1981208"/>
                  <a:chExt cx="5257801" cy="2133592"/>
                </a:xfrm>
              </p:grpSpPr>
              <p:grpSp>
                <p:nvGrpSpPr>
                  <p:cNvPr id="7" name="Group 6"/>
                  <p:cNvGrpSpPr/>
                  <p:nvPr/>
                </p:nvGrpSpPr>
                <p:grpSpPr>
                  <a:xfrm>
                    <a:off x="3276600" y="1981208"/>
                    <a:ext cx="5257801" cy="2133592"/>
                    <a:chOff x="3276600" y="1981208"/>
                    <a:chExt cx="5257801" cy="2133592"/>
                  </a:xfrm>
                </p:grpSpPr>
                <p:grpSp>
                  <p:nvGrpSpPr>
                    <p:cNvPr id="9" name="Group 8"/>
                    <p:cNvGrpSpPr/>
                    <p:nvPr/>
                  </p:nvGrpSpPr>
                  <p:grpSpPr>
                    <a:xfrm>
                      <a:off x="3276600" y="1981208"/>
                      <a:ext cx="5257801" cy="2133592"/>
                      <a:chOff x="1428981" y="1588533"/>
                      <a:chExt cx="4343852" cy="2133592"/>
                    </a:xfrm>
                  </p:grpSpPr>
                  <p:grpSp>
                    <p:nvGrpSpPr>
                      <p:cNvPr id="11" name="Group 10"/>
                      <p:cNvGrpSpPr/>
                      <p:nvPr/>
                    </p:nvGrpSpPr>
                    <p:grpSpPr>
                      <a:xfrm>
                        <a:off x="1428981" y="1588533"/>
                        <a:ext cx="4343852" cy="2133592"/>
                        <a:chOff x="1428981" y="1625551"/>
                        <a:chExt cx="4343852" cy="2133592"/>
                      </a:xfrm>
                    </p:grpSpPr>
                    <p:sp>
                      <p:nvSpPr>
                        <p:cNvPr id="13" name="Flowchart: Process 12"/>
                        <p:cNvSpPr/>
                        <p:nvPr/>
                      </p:nvSpPr>
                      <p:spPr>
                        <a:xfrm>
                          <a:off x="1428981" y="2064868"/>
                          <a:ext cx="2609768" cy="1694275"/>
                        </a:xfrm>
                        <a:prstGeom prst="flowChartProcess">
                          <a:avLst/>
                        </a:prstGeom>
                        <a:ln/>
                      </p:spPr>
                      <p:style>
                        <a:lnRef idx="2">
                          <a:schemeClr val="accent1"/>
                        </a:lnRef>
                        <a:fillRef idx="1">
                          <a:schemeClr val="l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>
                            <a:solidFill>
                              <a:srgbClr val="292934"/>
                            </a:solidFill>
                            <a:latin typeface="Corbel" pitchFamily="34" charset="0"/>
                          </a:endParaRPr>
                        </a:p>
                      </p:txBody>
                    </p:sp>
                    <p:sp>
                      <p:nvSpPr>
                        <p:cNvPr id="14" name="Flowchart: Process 13"/>
                        <p:cNvSpPr/>
                        <p:nvPr/>
                      </p:nvSpPr>
                      <p:spPr>
                        <a:xfrm>
                          <a:off x="1428981" y="1625551"/>
                          <a:ext cx="4343852" cy="342053"/>
                        </a:xfrm>
                        <a:prstGeom prst="flowChartProcess">
                          <a:avLst/>
                        </a:prstGeom>
                        <a:ln/>
                      </p:spPr>
                      <p:style>
                        <a:lnRef idx="2">
                          <a:schemeClr val="accent2"/>
                        </a:lnRef>
                        <a:fillRef idx="1">
                          <a:schemeClr val="lt1"/>
                        </a:fillRef>
                        <a:effectRef idx="0">
                          <a:schemeClr val="accent2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sz="1200" b="1" dirty="0" err="1">
                              <a:solidFill>
                                <a:srgbClr val="292934"/>
                              </a:solidFill>
                              <a:latin typeface="Corbel" pitchFamily="34" charset="0"/>
                            </a:rPr>
                            <a:t>Centralni</a:t>
                          </a:r>
                          <a:r>
                            <a:rPr lang="en-US" sz="1200" b="1" dirty="0">
                              <a:solidFill>
                                <a:srgbClr val="292934"/>
                              </a:solidFill>
                              <a:latin typeface="Corbel" pitchFamily="34" charset="0"/>
                            </a:rPr>
                            <a:t> </a:t>
                          </a:r>
                          <a:r>
                            <a:rPr lang="en-US" sz="1200" b="1" dirty="0" err="1">
                              <a:solidFill>
                                <a:srgbClr val="292934"/>
                              </a:solidFill>
                              <a:latin typeface="Corbel" pitchFamily="34" charset="0"/>
                            </a:rPr>
                            <a:t>registar</a:t>
                          </a:r>
                          <a:r>
                            <a:rPr lang="en-US" sz="1200" b="1" dirty="0">
                              <a:solidFill>
                                <a:srgbClr val="292934"/>
                              </a:solidFill>
                              <a:latin typeface="Corbel" pitchFamily="34" charset="0"/>
                            </a:rPr>
                            <a:t> </a:t>
                          </a:r>
                          <a:r>
                            <a:rPr lang="en-US" sz="1200" b="1" dirty="0" err="1">
                              <a:solidFill>
                                <a:srgbClr val="292934"/>
                              </a:solidFill>
                              <a:latin typeface="Corbel" pitchFamily="34" charset="0"/>
                            </a:rPr>
                            <a:t>obaveznog</a:t>
                          </a:r>
                          <a:r>
                            <a:rPr lang="en-US" sz="1200" b="1" dirty="0">
                              <a:solidFill>
                                <a:srgbClr val="292934"/>
                              </a:solidFill>
                              <a:latin typeface="Corbel" pitchFamily="34" charset="0"/>
                            </a:rPr>
                            <a:t> </a:t>
                          </a:r>
                          <a:r>
                            <a:rPr lang="en-US" sz="1200" b="1" dirty="0" err="1">
                              <a:solidFill>
                                <a:srgbClr val="292934"/>
                              </a:solidFill>
                              <a:latin typeface="Corbel" pitchFamily="34" charset="0"/>
                            </a:rPr>
                            <a:t>socijalnog</a:t>
                          </a:r>
                          <a:r>
                            <a:rPr lang="en-US" sz="1200" b="1" dirty="0">
                              <a:solidFill>
                                <a:srgbClr val="292934"/>
                              </a:solidFill>
                              <a:latin typeface="Corbel" pitchFamily="34" charset="0"/>
                            </a:rPr>
                            <a:t> </a:t>
                          </a:r>
                          <a:r>
                            <a:rPr lang="en-US" sz="1200" b="1" dirty="0" err="1">
                              <a:solidFill>
                                <a:srgbClr val="292934"/>
                              </a:solidFill>
                              <a:latin typeface="Corbel" pitchFamily="34" charset="0"/>
                            </a:rPr>
                            <a:t>osiguranja</a:t>
                          </a:r>
                          <a:endParaRPr lang="en-US" sz="1200" b="1" dirty="0">
                            <a:solidFill>
                              <a:srgbClr val="292934"/>
                            </a:solidFill>
                            <a:latin typeface="Corbel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12" name="Flowchart: Process 11"/>
                      <p:cNvSpPr/>
                      <p:nvPr/>
                    </p:nvSpPr>
                    <p:spPr>
                      <a:xfrm>
                        <a:off x="1428981" y="2027851"/>
                        <a:ext cx="2609769" cy="204417"/>
                      </a:xfrm>
                      <a:prstGeom prst="flowChartProcess">
                        <a:avLst/>
                      </a:prstGeom>
                      <a:ln/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sr-Latn-RS" sz="1000" b="1" dirty="0">
                            <a:solidFill>
                              <a:srgbClr val="292934"/>
                            </a:solidFill>
                            <a:latin typeface="Corbel" pitchFamily="34" charset="0"/>
                          </a:rPr>
                          <a:t>Sistem poslovnih pravila u procesu Registracije</a:t>
                        </a:r>
                        <a:endParaRPr lang="en-US" sz="1000" b="1" dirty="0">
                          <a:solidFill>
                            <a:srgbClr val="292934"/>
                          </a:solidFill>
                          <a:latin typeface="Corbel" pitchFamily="34" charset="0"/>
                        </a:endParaRPr>
                      </a:p>
                    </p:txBody>
                  </p:sp>
                </p:grpSp>
                <p:sp>
                  <p:nvSpPr>
                    <p:cNvPr id="10" name="Flowchart: Process 9"/>
                    <p:cNvSpPr/>
                    <p:nvPr/>
                  </p:nvSpPr>
                  <p:spPr>
                    <a:xfrm>
                      <a:off x="6541634" y="2420526"/>
                      <a:ext cx="1992765" cy="1694273"/>
                    </a:xfrm>
                    <a:prstGeom prst="flowChartProcess">
                      <a:avLst/>
                    </a:prstGeom>
                    <a:ln/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rgbClr val="292934"/>
                        </a:solidFill>
                        <a:latin typeface="Corbel" pitchFamily="34" charset="0"/>
                      </a:endParaRPr>
                    </a:p>
                  </p:txBody>
                </p:sp>
              </p:grpSp>
              <p:sp>
                <p:nvSpPr>
                  <p:cNvPr id="8" name="Flowchart: Process 7"/>
                  <p:cNvSpPr/>
                  <p:nvPr/>
                </p:nvSpPr>
                <p:spPr>
                  <a:xfrm>
                    <a:off x="6541634" y="2420526"/>
                    <a:ext cx="1992765" cy="204417"/>
                  </a:xfrm>
                  <a:prstGeom prst="flowChartProcess">
                    <a:avLst/>
                  </a:prstGeom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sr-Latn-RS" sz="1000" b="1" dirty="0">
                        <a:solidFill>
                          <a:srgbClr val="292934"/>
                        </a:solidFill>
                        <a:latin typeface="Corbel" pitchFamily="34" charset="0"/>
                      </a:rPr>
                      <a:t>Jedinstvena baza podataka</a:t>
                    </a:r>
                    <a:endParaRPr lang="en-US" sz="1000" b="1" dirty="0">
                      <a:solidFill>
                        <a:srgbClr val="292934"/>
                      </a:solidFill>
                      <a:latin typeface="Corbel" pitchFamily="34" charset="0"/>
                    </a:endParaRPr>
                  </a:p>
                </p:txBody>
              </p:sp>
            </p:grpSp>
            <p:pic>
              <p:nvPicPr>
                <p:cNvPr id="6" name="Picture 30" descr="http://www.docmosis.com/docmosisfiles/icons/database-icon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06727" y="2863856"/>
                  <a:ext cx="1057753" cy="10577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67" name="Flowchart: Process 66"/>
            <p:cNvSpPr/>
            <p:nvPr/>
          </p:nvSpPr>
          <p:spPr>
            <a:xfrm>
              <a:off x="1904014" y="2191925"/>
              <a:ext cx="1448785" cy="204419"/>
            </a:xfrm>
            <a:prstGeom prst="flowChartProcess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r-Latn-RS" sz="900" b="1" dirty="0" smtClean="0">
                  <a:solidFill>
                    <a:srgbClr val="292934"/>
                  </a:solidFill>
                  <a:latin typeface="Corbel" pitchFamily="34" charset="0"/>
                </a:rPr>
                <a:t>Portal</a:t>
              </a:r>
              <a:r>
                <a:rPr lang="en-US" sz="900" b="1" dirty="0" smtClean="0">
                  <a:solidFill>
                    <a:srgbClr val="292934"/>
                  </a:solidFill>
                  <a:latin typeface="Corbel" pitchFamily="34" charset="0"/>
                </a:rPr>
                <a:t>/</a:t>
              </a:r>
              <a:r>
                <a:rPr lang="sr-Latn-RS" sz="900" b="1" dirty="0" smtClean="0">
                  <a:solidFill>
                    <a:srgbClr val="292934"/>
                  </a:solidFill>
                  <a:latin typeface="Corbel" pitchFamily="34" charset="0"/>
                </a:rPr>
                <a:t>Spoljna aplikacija</a:t>
              </a:r>
              <a:endParaRPr lang="en-US" sz="900" b="1" dirty="0">
                <a:solidFill>
                  <a:srgbClr val="292934"/>
                </a:solidFill>
                <a:latin typeface="Corbel" pitchFamily="34" charset="0"/>
              </a:endParaRPr>
            </a:p>
          </p:txBody>
        </p:sp>
      </p:grpSp>
      <p:sp>
        <p:nvSpPr>
          <p:cNvPr id="30" name="Notched Right Arrow 29"/>
          <p:cNvSpPr/>
          <p:nvPr/>
        </p:nvSpPr>
        <p:spPr>
          <a:xfrm>
            <a:off x="1295400" y="2649603"/>
            <a:ext cx="685800" cy="2824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Corbel" pitchFamily="34" charset="0"/>
            </a:endParaRPr>
          </a:p>
        </p:txBody>
      </p:sp>
      <p:pic>
        <p:nvPicPr>
          <p:cNvPr id="68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93716"/>
            <a:ext cx="564117" cy="59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" name="AutoShape 2" descr="data:image/jpeg;base64,/9j/4AAQSkZJRgABAQAAAQABAAD/2wBDAAkGBwgHBgkIBwgKCgkLDRYPDQwMDRsUFRAWIB0iIiAdHx8kKDQsJCYxJx8fLT0tMTU3Ojo6Iys/RD84QzQ5Ojf/2wBDAQoKCg0MDRoPDxo3JR8lNzc3Nzc3Nzc3Nzc3Nzc3Nzc3Nzc3Nzc3Nzc3Nzc3Nzc3Nzc3Nzc3Nzc3Nzc3Nzc3Nzf/wAARCACfAHoDASIAAhEBAxEB/8QAHAAAAQUBAQEAAAAAAAAAAAAABQADBAYHAgEI/8QAPxAAAgEDAwIEAwUGBQEJAAAAAQIDAAQRBRIhMUEGE1FhFCJxMkKBkaEHI7HB0fAVM1JicuEWJDRDU4KS0uL/xAAaAQACAwEBAAAAAAAAAAAAAAADBAACBQEG/8QAMxEAAQQBAwICBwcFAAAAAAAAAQACAxEEEiExBUFRYRMUIjJxgaEVUpHB0eHxM0JTsfD/2gAMAwEAAhEDEQA/ANwpUqVRRKlTc80dvE0srqkajLMegoPP4o06OBpY3eZVOCUXGPTrihSTRx++6l0NJ4COV4WA61S28cie5WC3gSNWBG923EHoOPrVb1HXNTuWze3DFEfJTG1Rik5Opwt93dFbA487K9614p07TVZA/wARcDjyoznB/wBx7VU/EGu300ts6TOitCrhImKgMSR/KgWrOslzNPCQyyHzQQcj5gCf1Jrua5hlhtGWRXAh2kod2MO3B/OsrIzJpmkcDyTLIWt35Vw0bxU8VgJNS3SgSKgZVG7nPJ9elWuyvbe+hEtrMsiHuvb2I7Vj8s6tpSRxSqzG4BcKclQEPUduSKmaVqBsoJ7tJdkiRhVAODkkKOPbJNGg6hLHTXix9VR8ANkbLXaVUXw94xurqVYrhY5gSF3rwR7nt2NG7LxbpV0QrSvC/pIuB+dakefBJ3r47Jd0L29kfpUzFcwTY8qVHJGQA3OPWnqbDgdwhpUqVKuqLwnFUvVf2j6XYtIqRs+w7d8kixqfoSeas2uXIs9IvLgnHlxMc++K+UNYk83U7hzzhtoPpgY/lVI43zz+ia6gBZNeajnBjdRC1vXv2oQX1s9vvt0if7QjZmY/iAaqb+M40Egt0lYMAGwh2n82/lVFxU/S7qO2W4WWOSVZAvCj0Jz/ABo03SIgDI4lx+ICqzKdwNgrBN4rvX+VLKQ9cBwq8qMn7p6cd+9Nf9o9WmbYlugbKDlxxvGV9Oooa2oSiZSLGTfLKCofILZVVKjjuQP0puG6vFG4W+RCyKQxPymIEkfUgHNDZgRAf0x8z+66Z3H+76Igdd1l41b92kZQSb2bAAJwMnPem31nVUge4klhKI5Rv3xJ3Dtjd7E1FMl+6+XNbpIjBlKseDj972PGA3HtxTFst3NbqsNujw+e04UDAyi8jr9nBHHvRW4kHdjQqmV3YlFP8S1UTNC8EfmLGJWDylQFyBkktjqcfWnP8Z1KIuX04gxkq7BiCNvXrnOO9D7i+v40FxLHGpmjKrKFGWVmD8djgj8MnvTDPcXNmHltZJvL8wrcbj3OWJ9cEn8+c1BhREAuY3w5/dd9M4Gg4o8viK4jkVp9PvImIIGM/MO+OBkVJg8W2Y4M9xbkng+XnB/M/wAKr0GoGB1klhkRfg/ho22n1B3Dkdeeh71IXVLI3MszoBG8srSxOm5pVKgIuccYIz175zQX9LgJrQfkf5VhkvHdXnSfGttBqUF817bTvGAu2VxEWGMYBwMflWi2Pj7TblQzQTgH70JWZR/8Cf4V8xgHABNJD5bbkJU+qnBo7OjmEVDJQ8xf6KhyQ4+0F9fadqVpqUAmspllj9VqXWa/si1Bri1gSSTe0tkrHc2SSjlCfzrSqVic5wIdyCQfkiOA7KueP5Snhi6QHG8YJ9up/QGvmlYYJtOuNRdn8xTho24zIxyMH027sjrxX0R+0iM3ekmxWXymmjZd+3O3IxnGRWSjwdpNooW+1GZu5UssSk+uDn+NAizooZZNTiDYGw7d0T0D5A0NFqtTLpttPsh8t0FyUffzmFl7EZPHr1yajS33mrfxRGXy5dohVei4IA491Bq/aboOgSjMFrFJGDgSZMpJ/Gi8ek6dGSFsXk2j/wBIkfkcgVD1eFp90n4qeqSDnZZoby8mu0mWykaOM7kVkIG/aBuJ78jPbpUiOPUpmcjSGfzCGIVyBu2FCfxDGtQt49iny7FIwozyyp2z2xSmnmCsTJbqAcf52cfXg0u/qxPuxD8T+yu3E8XLNY7HxCkgaPTXCBi20sQDlAmCQR2GfrSa18QqCPgFUM7OQOpym3BOfYH61oreZuj2y2jCRdyYTcT9OOa4Y/u94mttoYqx8rjPpnb19qEeqP8A8YVvVh94rMLrTdWltoYH08IsIAjKkAgY5B57kZ+pNNiG/hgjiaxY7I5UBVsn951PGelat5hQurSW6leoPykc/wDHikZfMQBXg57rIp+vUYozesyVpLBXzVTiC7BKy2S7kSRmms7pA83nN5qH92drKNuR/uz2+yBTNpd26zlri4ExxHEGmh3ELvBY856AEevNay0UTzlmsoxGEAVY1AJb13K2fwxUF9J0y6JF5YdOQWi8zH4suf1og6vHVOYfkf1Cp6q7sVmRitXs3kRI8GFmD78OJSx2ptz0xjt75qXdaCvxUUNmXBed4tzZICqBljkA9+2c9jV2XwFpWqTCOyCea33VZ4//ALD9KCv4MVwH03Wnj3LtAlBBx125BHGQO3amWdViO4eR8R/KGcZ18WrP+ygmx1W1tGfe0Ek9qzDoQfnH6kVtFYh4P0/UdI1Az6jcRSu11HKHjJ+YABTngdlFbbn2NCxpmyvk0m9728xv9VZzSALWU/tmu5g1vDby+XgrubzAmByeuR+VZMzQA5e43N32ITz+OK2nxf4PPjDWZAb34eG1YbgI9xYkdu3am7L9lHh62Aa7e8uSOvmzBF/JQKLhQYzmGSYmyTx8fFMjqOTA30cIHx7qs+CUiexsvLVyrTEtuAB6n0NGr3zBezNbTNIjMQVZiVYd+vQjnkcjn6U7Z2VrYa38Hp0aLapKqxYO4Ad/ryTSuIle7ums3YSByXUjBPPGV6/j+tecyCPSu08WUcOc/wBp5snlQjGikXUCAyR53LjkDuG/Lr7ZHt2Zkjl3WqCSK4Gxo1O0qR6+4Pp1Bz0p23w0qyhpLebJAOAUbuTnrgAHOR6VTdW1+C51WK1Imi0l85kUlPiOSNxOP8vdnOOoz1o2HiSZTjp4CHNM2IWUUu9ditzHCly0s1rvYJaR7mUDk5Odox9TgdRQu61SQ2fmm1u47diJAxu1G/cSAcYPPB9xiuLK8ttIa5DIvzZNvbMdzJIcLJHx1BUqVPcAe9NSR32o6UllbafO8FoGMcnyhkO9jyCehUgfUVtw4WM0gPbtY3Jrbv4fn3SD55nWQU9FrmYRLNcajbRXDECaZFuI3KnnJ4bgkdM1YILtZoUupjbyQIgSOe2JeMN2DA/Mh68EcZql65dI1jZ2yxTQLbs4RJCCNu1cHOBySCT15PWnbCSPQxJL8dLDqPw/mrFtBhk6EQyL1YkHPYD681ebpMEsWqPZxJocqMzJGv0u3Cu6QRpIzONpZd3Cgnnpj0+texrLGBIkk4XJ53kgewz/ABofpOowX1iLq0QpbyOI5YW5NrIeQB6o3UH+hosMMSJHkQR/cX7RP8h79fevLzRPheWO5C1GPDhYRXw1NMLlU3gjzl3bhhsDJ449v4Vj9ygtNQuYbe7jRo5nTALRnhiMZIA7etax4e8o3m6J1VVkyFyOSRgj685/CmdT/ZXp+pXM95FqF1bzTyvIykKyZLE9MA/rWt0eOKXUyUlUfly4rtUQG/Nqm+FLu++NMdzJI8JiYqWYMN2R39cZ719CwsHhR/8AUoNYrZfs61Pw7qPx4ure5tFjcSFMo4BB+6eozjvWs6deodPtSWGfJT+ApwxMxp3BrrBA7UgT5JyaeWhp8lXdWbVLfVLhIitrFOCwlyX3bQSOwx+dBMm4ilnlDXhUIwWZjljgEge3X8K0PV7dLjT5o3UNuUgZHTjFZ1bRSPbeXC22URIYyVG3cFUc1j5jTFJouxyiQuDm8IpIqQXWmtEiqpQkhRtzhz/0ofqZDytHfRsrBzh413YOevGDRK9VgmmMThg7DgdDxx+tQ51Ed3tjmQJ5o3K4jLYJ/OlJNkVqrnjK5mTTk0tbljJfMYBIyMzJEoBkJwM4LHbx0CiqxPcuHNhqumAX7RCNCqApOoXanJ+wq/ayvXB6Ub8Y2kl7rOWluke1so3VLQDfJ5kjFscj6moPh7Rr/VruewimuEkjspXh/wASUJtZ2VGIYbj0z+NenwmMjwwe9WfG/wDuyzpLfNR2CD2c1o00yXct1Ixj2xy25UPM/AAyQdq46Y9s1Z9N0aPR5PElrG8jotkpVpMZIIfrgD/TXtn4J1bS2uBPFpN4k0ZjKtK/Hup28Hiitjpep51mbUBbLPfwrHGIpGKghWHORx9ofrWfJKXkklb0ggiboiO3++FS7izh0GwgEpuGkurNJfJlCPC7HqpXH69R2NRYr3bLaXBs31GBXCQ20zs/lHuoH3jjG0nOAOhxVpvfD+sT6VHay6fpzzRwLbpP57FlVcc4I6+4oQND1fQdOu7qbyUCPE8bK+4q6uACB9GIpnFm0vA5v80tmsikhc4n2hx5qdpUmoPriS6jbiKxuYIrC5WeVWmZWLCKVwO+/jOB3FGYGG1Y51klmiJidHBIZh3HboQaqOu6bfxaf/i6XUhhjhColrZuiRhGLKrAtkAMScnNXu8BbVtQ8u4EYaUOYyp4yOSPyFL9VY0hr214beX8pDFcd2le2p2rJI8bRyg/IARwQv8ATNELe4YTwAteJNOvmPJFJgMe5x0qPDHIttOykSAg5crjHynH6iienm4FxDFsQ27LkvzuRs4/p+lY7HEVRpNuqt08b26ae7sJbnzIlVg7SKMhc47Y/nUu1hBtYSr5UouD7YqLY6bHquv3qzF1gjbMioceb8xwCeuOauMdtDFGsccSKigKoA6AVr40U0tve7bgJOQsGwC9nG6Jh2NZtHEvny27gYCuhboUO5vmB7YFaWwypHrVBvkNvr8gAO4ucAdfmUf/AK/WhdUbUjXeSvjnkLy6Zf8ABrF45PPCOimTcDkEev8A7a41JVVlkMW9QAUO4JyD+PpXVuscukX9nErRND9wjBVsnOPX7RNeOVkgSVJGRnjIJ3AcepbtyTwPToazZNxaZaqP+0K0tJtVs7zUG8hJLEqjPnAkSQYUgAnlCaA20mmLcix03eVuo5oRJMmzdvYNEOTk4K4zx1q7eIbNdS0oW0ZE93ayC4t1kTAkZeqc8kEcevXiqRc31/4iuhY2Fp85LkCVg0oXOSu442qOwHpXp+mP9YxgwnZoIO9AeBWfkXDLrHN2FxpEllBNNFqNh58ki+XGGkMYifIHzYwf6Vck0+PSYvFdtb5EUdvGVG8sRmOTuT/fFVXTPEbQPP5y26Xk0flTtdRl4p8EYLgcqwx15B7460c0zUmvdK8TzXt7p5u7yJBGsdzGPMYKw4G7jqKVnxZoXaXBbb8+HKbrBriwT5jt+KF+IrbTdIto7RreQ3k1nDKk6XLHEh+1xn7PHHHehmnBjaGJ1lnN7Msawq+GkRDvfbnvwAPepV9rZfT/AIbUDYk+THCPhRvlKR/ZUtkqv169eKHx3epWpg1Y2cccEgMVuZIwUUDPCnqD9rkEE803iYUrzqIrwvufJK5udGyJ0Q3J5I32XLWg1K/jgsL3clxMsQtnaVZEBODlXJyByT8x71p0v767uWe0EyPLkEDJGB39Ov6VVPDUfx123iCaxSN4k+HgRWYm4lxguc+inGee5+7VrsoY1h3212yygZYMvDH6dRnn/rSHWp9TmxfdG/x78JTDZQLvFTIYkNmQgMI5Hl4x1Yc/rRbSbd/8SiIlPw+zBjIGA2c59f79uB2AyRQKvzlgCQc5xk9O3VanaOtu1zc3Vq8bkId5Q/eAIGffnH41jM7Jl3BRrwupa61CY92Rc/hn+dWGgnhRMafLL2lnYj6Dj+VG69JhioGpCQ24pYqk+MIPLvVm6BgCW9Cp/ozH8Ku1V7xgoW1imZCyLJh9q5OCCD/GgdTj1whw7FXgdT0E0yT/AL7JalVZJYtzypyD93kY4PPqc49qZtFJtJYVRS0EhB3HPl9+AfY9Pao8dyyQQtGQJRIA+48MvQ5PUHIzUq6u4rW8a5MiG3uVxvLDCuOMH05zz/uFYRFik6NioVxHNKwhicqvDswGCeeCfp2Aqo+JfDpvp5NS0p2gusjc3+Ws2ehyOEc+nQ/wuN/eW2nwsrzxTTgFsodxcn+VQdQ1GzayiRHd04aRNpG7PXg+2aLi5E2K/WxckjZK3SeFmVokmlC/huVa2upVW3jWZMYDnDv9FUdQfvUWuYNPk1VY7W2tnkS1kMUTKhDMHAGQOD8gLDOTg81Z9QuNHmuGQSMtsUICbA0aNgY+VgRj6AVXZLHQ3XiW0Dh/sfCEBh7AMB/Ct77WZMdb2kHy44pJepuZs07IRPPpq2Gp6b5zBvinktdsO/dtIC4Oe6hh+Oae0rQL6/8AhotQlnitgS0NoXJeQ99qn7APdiKstiNFtXCpMkCug/8AD2mxlOO7ckj6HtRSF7ARJ5crRzJnZL5TZbB4LHGT0/vNDn609rS2FvPc8/Lw+qtHhiwXnhd6bZqYkKkQSwKEjhX7MY7D/r/PqQV47llSWLbOp+7wf06j+8VG86CRRKJ4IZj9kE8e6n+/SnYLqOVXlDYCcFyclTzkZ78DOR6V51znPJJ5T4AGymo0gn8zaXMMZJVeDn0GfYLU6zdY9KnulDJ5pGdwwfXn8hQqK4aTbtEZaSX50bOAD79OOOvpRkxmW4sdNUZ3ENLz0zyR+QFEiaSaCG80rPo9t8LpltERgqgJHueT/GpteAcV7Xq2N0tDfBZp3SoXrUyK0MMm5UkyC23Ibj7PscHP0U0Upi8tkuoGik6HkEdVI6Ee4qkzNcZaO66DRtUeTw/ZRApIJpwMf5shYcdOBxXD6bahFRIEUL9kAdKO3MLxkpIPmA6gdahsvWvJSB7DpPK1G04WgMmnQcr5UYP/ABFJLC3CY8iPP/EUYlt944U5+lRzA6Z8wBf+RAodvUoBQ/hYSAphjbHTKivDaQBw4ijyO20YqVInl8uyKPdxSYxADM0Kk/6pAM132lylEksreTkwxD32DNd+RGANqqCOhAxUpVVkBDxk/wDIdK8WFsZx+XNcs91KTPl7+GJbPXcc5pp9KspSWa1iDN1KDaT+WKmCMgjIwfeu8qoyaIDSrvaFSaHbqQ8E1zbuOhR8j8jRrwsbhNfPxrpMzxMEkUYOcgnIyfQ85/CossuASfwot4QtJZLqa/lXEQUxx56sfvH9MfnTmEHunFdkOZ1N3Vrr2lSr0yRSpUqVRRR7uESx8KpccjNUS9udQUPt2xzRMRNGFAAGeDk5OCO/41odNywpKhR1DKeoNZ+XgiY6gaKNFKWLO/iWnltjC8rFZCJEl5IP+nHr/fSmZI45GmuLJFmySs0WO4POO4659vej2taE9tJ8VZFlK9CMkcdAfb09O3pQQS7EkS2Vob0sGycEEfePuPfr9Kw5InRO0uFFOte1wsJ+71N57CXcmWWPoBjbx3H9ipE6mOCAccwIckdyKjTxxT3JtyTFcqocMBwwP9jP61zNJcrHsn3kqnyuvOfYZ6fqMelCdwrpRysum2fyKxKHIwOxxk/lUe2upoyEhzI43bWIGACcnHt7+3FKCCWSIqU2w4J2opJbHP49zTtsjT28M1mXjwx8wMOoA9eoIqtLthOxzmWKZYZWe5yBkN8ue4x60QuFijtlEgRrg9l/n/Su7CyEtwWtUJnJy8gPHpmrHY6bHbne/wA8pGCx7D0H9abxsJ8+42Hil5ZQ3ZVy20Oa5uEWYbIxguVYH5fb0Jq3wxJDGscShUUYCjoBSjjWNdqDaPQV3W9i4rcdtDlJveXlKlSpU0qJUqVKoolSpUqii8IBHSgGs+G4bxC9v8kg5C5IBPqD1B9/41YK8NBmgZM3S5WY4tNhZkz3GmTPbX8BYlCvmEYYL6kDqB6r+IFdbzHZWq2lxHdEvtIc5IXPBB/P8K0HULC11CAw3cSyL29VPqD2NU+48GTQXu+ynykuVJY7SB/uxw3161iZGDJGfZFhOMna7nYoTPcot28sRZZCqq0QlJXdxznsevHWj2i6Le3qJJeg21sPsxrkMw/vueaL6N4bs9OKyOPPuB/5jjhfoO1G8Uxi9NN6pvw/VCknvZqbtreK2iEcKBUHYU7SpVsAACgluUqVKlXVEqVKlUU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92934"/>
              </a:solidFill>
              <a:latin typeface="Corbel" pitchFamily="34" charset="0"/>
            </a:endParaRPr>
          </a:p>
        </p:txBody>
      </p:sp>
      <p:sp>
        <p:nvSpPr>
          <p:cNvPr id="81" name="AutoShape 7" descr="data:image/jpeg;base64,/9j/4AAQSkZJRgABAQAAAQABAAD/2wCEAAkGBggGERMIBwgVFRIVGBkXFxcSGBsZHRcfFRkVGhgXGBweICcfHRwvIBsVKy8gIycpLTg4GCAxNTA2NyYwLCoBCQoKDgwOGg8PGjIkHiQqLjUuKi8sNDEsNS8wNC4yLDQ1Ly81LCwsLi80MTQ0MDUuKTUsLCw0Ly0wLzQsLiwpKv/AABEIALYBFQMBIgACEQEDEQH/xAAbAAEAAgMBAQAAAAAAAAAAAAAABQYDBAcCAf/EAEAQAAIBAwMCBAQEAQkHBQAAAAABAgMEEQUSIQYxEyJBURRhgZEHIzJxshUWQlJikqHB4TNygqKx8PEXJDVVc//EABkBAQADAQEAAAAAAAAAAAAAAAABAgMEBf/EADARAQABAwIEAwYGAwAAAAAAAAABAgMREiEEMVHwQWGhE1JxwdHxFCIygZHhM0Kx/9oADAMBAAIRAxEAPwDuIAAAAAAAAAAAAAAAAAAAAAAAAAAAAAAAAAAAAAAAAAAAAAAAAAAAAAAAAAAAAAAAAAAAAAAAAAAAAAAAAAAAAAAAAAAAAAAAAAAAAAAAAAAAAAAAAAAAAAAAAAAAAAAAAAAAAAAAAAAAAAAAAAAAAAAAAAAAAAAAAAAAAAAAAAAAAAAAAAAAAAAAAAAAAAAAAAAAAAAYrq4jaQlWqJ4im3j5AZG8GKjd0a7lClUTcXhpen/f+TIinqV5e1fhcql5dy7TbWItY5x6v7Mj9DtqtOrczpai03JynvSksqpWWccbeFHjPZIxm7GYiFtK2ghNM1yrc7FcUOJtxjKL7tLLyu6RNmlNUVRmETGAAFkAAAAAAAAAAAAAAAAAAAAAAAAAAAAAAAAAAAAAAeKkI1U4T7NYf1PZVOttJWt1LOznJqDqTlNrvthDLx8+y+pE8mlumKqsTOI6oHVK09JuPC8WpLwcQj6eWaW1PjEklJLv6cmrHVlT8ZwhUW+WJPdJ53JLMeO3Pf8A3l7tx99RtNG1CdpfaXHwnOKisOXklhLbnPf1ffOVkl9W6X03pmndX1xaRkvEjChuzJRUoxeWpNp87u/seTVYrmqqYqmIienfwen7CinTE53iMbc+Xmn+i6CuU7mdSbVLNOEZdlnEpSzhZbzFe3BbDkOj9OR1uxurz4Xw5RblQcXLnZFucOXzHjGfdv2Oq6Y80KT/ALEP4Uehw8TFERPRx8TZi3O05nO8dPWfugrfr7T69dWLtq0c1ZUFUlGOxzhnypqTfpxlEnHqfRp+I4arRap8zxUj5OcZlzws4RWbP8PKdOtVubme6UqlSpGXmW3xW+yy1uWX5sZIZfhtfQjO0dzFrZ4UJYm3jfGXKc9qXl7RS5eT0dNiZ54eZm7Ecsr/AG3UukXmFbanSnmSgts4vMpJtR792k+PkaGsddaXpOyManiym5pKlKGF4bxLdKcoxWHx3zn0K1rfR9/Tp3V1auUqk5UalJQSi4To4SeW8e7+5in0DdVqFF29SKnCnOlLxIblJVOZS7rEtzk/qKaLO0zPePqTVc5RHeV3n1Ppdsqavr6nSlOKkoVJxT83tzh85WVlcGx/LWn52fG08uo6WNyzvXen/vfIodT8Pb2vB0nd9qdKlTzH9MaU1Pnnlt59j1/6f3nxH8ou583xHjrKeIpvLiue78uZf2VwV0Wve9E6rnRd/wCcOlYVR6lSxKMpp748xp53yXPZYeX8jLp+r2OrRdXTryFWKeG6clLD9ng5/p/4f6ppinG2v8OdJ03Lblxe6Uk6eXmK5eUvfPcmejOm73RKtavc1lLxdreN3eKa5cpSk/qyK6LcROmrPRNNVyZjMJC163sryo6NC2rOmpSh4+1eFmGdzzu3beGt23HzNmp1hosadW6p6lTnGlHfPwpKbSfbhP14S/crlv0xqmieJa2lxGVu/EcYunmfnU2qe/djG6XfGSE0voTUNRo+HfTUH8MqCjGOHHEozzN7nue5LthF9Fqd87K6rnLG69aP1hZaut7/ACk5qnBVJ025ykm9qUJyxLh+V8/Iy3HVWn0pUadG4hU8Wo6a2VIcbf1PmScsPCajl8rgpD/DzUK+6pO6UZurCb8GLgsU4yhiHPEmpPn/AAPMul9Q0v4awo0HshXdfxFtUYKSmlBJttyWV6YJmi1M7Vd4IqueMOhadr2mas3DT9QpVHHuqc1Jr90mSBz/AKX6S1PS7mN/d3e9+H4bfnzLzJ5blJ47dlhHQDC5FMT+Wcw1omqY/NAADNcB8yfQAAAAAAAAAAAAAAAABDaxzXt4t4yqvZ4/owZMlf6hqqncWSa/VOrH70m1/wBCJXojM/tP/EF1i/C+Gr09u+NR7ZpRzHMJvC3ZSy1HuuHyuWRvUV/dztqcZXbkqlGTkmo4m1KSTw18o8R9ZJonOpNTurP/AOOqbfCw6kljiM1NJcp+qg2/ROPvlaGo9Q6nOnbQs79+JWpNx4j+Y90kpfp5eNvCx3b9OM6sbu+zq00ziNv7npOOqwRp06NDZDbGMafCh2ilF8ft3JfSv9hR/wDzh/CiAvb6Dsq9xKK3U4VYte0oxkuPk8Jp+zT9Sf0xYoUl/Yh/CjRwzE6cz1ce1S511U76FCvNUJV6spPc90HSnJKEfXEvy+39UmLjrvXbRyt6EE4wlb+eUU9sZRhuiv60m23l9kn7l1uupenLWpOldapRjUi3GSlJZTXdMzWlzo1/Td7a3NOVOGczUltjhJvL7Lujum9OM1Ubfb6OCLcf6197qfT651idaNGpRj4Tu61PdhZcIqe2G3HGMLz55NKw/ELqCpGE5Wqf/t6sktnNSpDtLC7R5wku+1+6Lvp+s9ParP4ex1ClOf8AVjJZePZeq/Y83mtdN6dUlbXmoUYVFjdGUkmuMrP0aKxXvj2e/wB1tPjrVOfVGsVLaN7Za4qj8SlCeKEVtdZpNfTnj7n25631SzvIWiuN0FUp06kZ04x3KUVunHC3Yzl5ylzjBcbjU9D06Ebm41CnGnU/TJzW2Xq9r7M+WN9omuOSsLynUcEnLZLOE84z9mNe2Zo278k6fCKt+/NRtO/EHW6slOFWNduFdypKnjY6efCbkuXl4WP8zPLqvWato7+z1pTnF0lOKoRW11ZRi4/TL+fHJYNHuelLefwGn6jRcsvEIzzlybbSbeG8t8Jslra80io60aF3B+E2quJL8vGc7vb9L+xNVyInaj0/pWmmZj9Si3vXGt6feqwncbqcZ0YteFHMlOEXUlhebOW+3CybWjdbapcXcLetKLUqlWNSiqeHRjBflz393njvw88FvjcaNf0XqFO6hKjDLc1Lyrb+rn5GTTv5L1SKu9PrRqRzjMHlZXoVm5GN6PDH7/wtFE5/V5qJ+IvUN5CrPT5XXhU4/DzprbzVzPMp7n6RwvKvnkxUuvNcfhQhCNVylcQjNwUVUUdnhVXxxFZnnHfaXjXqejX0oaZqdeCqTadOEpYcnF5Tj78oOei2Uvga91DxFB1HGT5UUm3Jr2wmTF2nREaM9998om3OqZ1KSvxA11Uo1KdJSbs3Uk8KO2e+S34w88JeTg93P4gapTuKUKNXy7qCqU5wik1UjHfKGFufLfmyku2OC0/zp6U/+4of30Zr7U+nrLZK8v6UN8VOG6WN0X2kvdE6t/8AGjTt+tUrPr/Xajoqdsmm7nnj8zw1N047Uk4YaSznkU+u9TpW0b2F6q9R1KPiU40lFw3799JfvhJN8rGfUvVhPS9Vj41hXhUh2zCSkv2ePX9zFp93o+pynRsLuFRx4nGEs7eWufs/sVm5T7nJbRPvKI+pdV1BUK2pbd0L9w2xjxjHl2y4eV5lnnOfkb3SnW+o6jdq2uK2+jOE2lKEYyhKMksPauOH2bb+ZKarW6RlXjK61CjGtRe3zTxsabzxnCfL5J9UNPtofHSqR2Rjv358uEs7s9sY9Sa64040c+9kU0TnOrkk0DU07VLPVoePp9zGpDLW6DysrujbOWYxtLpicgAIAAAAAAAAAAACvdbW9z4CvrBfm28vEXGeNsoTwvVqMm/+EsJ8ayRMZjC9FWmqJccoXWqam1b2923C4qYnzHL3bXKS4wo91w+0Eu2C0dU6bUtbf4vTY7alFqUGnHiOWpR/bEm8duPvv1+iFZV1qWixpppyl4VXOzdJYcoSjzF4zxhrnhGWvZ65qEJWtXTLaMZpxk5VJSWHw8JQTf3Rz2rdVNMxVOXoV3qaq6KqMYjn889dlItrjVdQqy0tV90rnEKi4cdrj5ppYW1xTmuP6kflnrkYKnFQiuEsL6EL010na9OpzjLfWkkpVJJJtL0SXZcLj7k6WsW6qKfzzmXNxN2muYijlHffcOS6PpdvquqajSuqMZJVXjdFSx5p9srgrFOpcLSJQpt7HcrxEvbasZ+Wdv8AgdsodOWVrXnf0KEYzqczaWNz55fv3Zis+k9NsoztqNrFU55zBLh578dvY9WOKiJzj3fR5M8NMxjPX1cy6qpaZQpWNfRKsPiHUjsVLGVFds4577e/z+ZrarK5vdSu1SsIVpThFYm0lHMIYks/6HR7P8P9JsZ+Pb20Iv3UVn/T6EjDpjT6dZ39O3iptJSaXMsYxl/RfYRxNNMYiM7Tz85ymbE1TmZxvHL4ORa7pN3otlZWl1JZ8ecvNzFOSi8PPde/1JBwu6Vheyo1LZycIZ+ESi9u7z7semM/8x1HW+nbDXYRo3ttGSi8x3LOM98GnpHR1hozk7WhGKmsS2pLK54fv3f3H4qJpjMb5z65Pw+JnE7Yx6YU3pOy6Zq29vUq16Kq7qaguPE8TK9vNnd9PoVHWK95RrahSpt+BK5xW2/qaVSbWPTH+eDrFH8PtItaqu7e0hGSeU1Fcft7fQ249IaZGVSato/m/wC04/W3nLl7939yaeJpoqmd5z1+OUVWKqoiNox0+Ch9WX9rY6ZRsNKaxdSWFSX9COHLCXd52p/XJ8/C/Vo6fd1tJipxpVPzKcaiw1jh8P5Y/ul1odB6XbuMqVtFbM7WlzHd3x7ept1Ok9OlVhfRoJVYcKXqlzxn6v7lPb0ezm3id87+fgt7GrXFefsgfxS0+3uraNz8TGnXot1KTlJRctuHKMc93+l/ukVfpmld6zTvtfvn+ZUpVEn7RjTawvZcL+6dM1vp2x16Mad9bRntztclnGcZx9l9j3Z6Ha2lJ2ippwlFxaxw01hrHtj0K039NvR3jotVZzXqccpaXbT0Sd+6MfEi0t21Z5rJd8Z7GTW51XV0xwt1Vat1iEmkn34y01/4Oq0uktNpUZ6d8LHwZf0MeXvlcfvyeH0fp0vCm7eO6ksQljmK54T9jSOKjMzjxn1hn+GnERnwj0c+0eN/0bb3ur1oRpuosQhB8RlJtQx6ZW709I/aE6Q1H+b15bVYwqRjVj4dXxItJyk85We6zs/xO06poVlq1NWt3bxlFNSSks4aTSf78v7mpedIabfQVK5oKW15Tks4fuKeKjExVHPn/GyZ4ecxpnly+bj2sxqXFzqfhzopeJNt1f1cSm/y36S/0Ja+6ixotDTrWMlKtLw9v6pbKbzNr3y9v94v13+Huj3k3XqWcHKTzJuKbbfdv5mz/MzTfy5fDx3U+IywsxXtH2RaeKonG3L5QrHD1Rnfn9VD/DHVoabeVtKipxpVPPTVRbXxw+P2/hOtoha3SenVKsL2NBeJDhSxyu/Z/V/cmkscHLeuRcq1RDotUTRTpl9ABi1AAAAAAAAAAAAAAAAAAAAAAAAAAAAAAAAAAAAAAAAAAAAAAAAAAAAAAAAAAAAAAAAAAAAAAAAAAAAAAAAAAAAAAAAAAAAAAAAAAAAAAAAAAAAAAAAAAAAAAAAAAAAAAAAAAAAAAAAAAAAAAAAAAAAAAAAAAAAAAAAAAAAAAAAAAAAAAAAAAAAAAAAAAAAAAAAAAAAA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92934"/>
              </a:solidFill>
              <a:latin typeface="Corbe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791194" y="3104626"/>
            <a:ext cx="17140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800" b="1" dirty="0">
                <a:solidFill>
                  <a:srgbClr val="292934"/>
                </a:solidFill>
                <a:latin typeface="Corbel" pitchFamily="34" charset="0"/>
              </a:rPr>
              <a:t>Formalne i </a:t>
            </a:r>
            <a:r>
              <a:rPr lang="sr-Latn-RS" sz="800" b="1" dirty="0" smtClean="0">
                <a:solidFill>
                  <a:srgbClr val="292934"/>
                </a:solidFill>
                <a:latin typeface="Corbel" pitchFamily="34" charset="0"/>
              </a:rPr>
              <a:t>sintaksne kontrole</a:t>
            </a:r>
            <a:endParaRPr lang="en-US" sz="800" b="1" dirty="0">
              <a:solidFill>
                <a:srgbClr val="292934"/>
              </a:solidFill>
              <a:latin typeface="Corbel" pitchFamily="34" charset="0"/>
            </a:endParaRPr>
          </a:p>
        </p:txBody>
      </p:sp>
      <p:sp>
        <p:nvSpPr>
          <p:cNvPr id="88" name="Notched Right Arrow 87"/>
          <p:cNvSpPr/>
          <p:nvPr/>
        </p:nvSpPr>
        <p:spPr>
          <a:xfrm>
            <a:off x="2971800" y="2641848"/>
            <a:ext cx="685800" cy="29018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Corbel" pitchFamily="34" charset="0"/>
            </a:endParaRPr>
          </a:p>
        </p:txBody>
      </p:sp>
      <p:sp>
        <p:nvSpPr>
          <p:cNvPr id="89" name="Notched Right Arrow 88"/>
          <p:cNvSpPr/>
          <p:nvPr/>
        </p:nvSpPr>
        <p:spPr>
          <a:xfrm rot="10800000">
            <a:off x="2972786" y="3399927"/>
            <a:ext cx="684814" cy="308721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Corbel" pitchFamily="34" charset="0"/>
            </a:endParaRPr>
          </a:p>
        </p:txBody>
      </p:sp>
      <p:pic>
        <p:nvPicPr>
          <p:cNvPr id="20490" name="Picture 10" descr="http://cdn3.iconfinder.com/data/icons/pleasant/Control-Panel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564" y="244541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4" name="Picture 14" descr="centang, check, checklist, equiry, list, poll, task, test, todo, write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882" y="244541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Notched Right Arrow 101"/>
          <p:cNvSpPr/>
          <p:nvPr/>
        </p:nvSpPr>
        <p:spPr>
          <a:xfrm>
            <a:off x="6401526" y="2959533"/>
            <a:ext cx="685800" cy="29018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Corbel" pitchFamily="34" charset="0"/>
            </a:endParaRPr>
          </a:p>
        </p:txBody>
      </p:sp>
      <p:pic>
        <p:nvPicPr>
          <p:cNvPr id="105" name="Picture 40" descr="http://www-03.ibm.com/software/lotus/symphony/gallery.nsf/GalleryClipArtAll/BC366132009A4D3E8525759600321C79/$File/Icon-Document04-Blu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244" y="3175248"/>
            <a:ext cx="335118" cy="33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40" descr="http://www-03.ibm.com/software/lotus/symphony/gallery.nsf/GalleryClipArtAll/BC366132009A4D3E8525759600321C79/$File/Icon-Document04-Blu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661" y="3326766"/>
            <a:ext cx="335118" cy="33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0" descr="http://www-03.ibm.com/software/lotus/symphony/gallery.nsf/GalleryClipArtAll/BC366132009A4D3E8525759600321C79/$File/Icon-Document04-Blu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482" y="3519227"/>
            <a:ext cx="335118" cy="33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Notched Right Arrow 35"/>
          <p:cNvSpPr/>
          <p:nvPr/>
        </p:nvSpPr>
        <p:spPr>
          <a:xfrm rot="10800000">
            <a:off x="1296386" y="3323727"/>
            <a:ext cx="684814" cy="308721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Corbel" pitchFamily="34" charset="0"/>
            </a:endParaRPr>
          </a:p>
        </p:txBody>
      </p:sp>
      <p:pic>
        <p:nvPicPr>
          <p:cNvPr id="31" name="Picture 40" descr="http://www-03.ibm.com/software/lotus/symphony/gallery.nsf/GalleryClipArtAll/BC366132009A4D3E8525759600321C79/$File/Icon-Document04-Blu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77671"/>
            <a:ext cx="231943" cy="23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30" descr="http://www.docmosis.com/docmosisfiles/icons/database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663" y="2610272"/>
            <a:ext cx="1057753" cy="105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35496" y="4005064"/>
            <a:ext cx="3891448" cy="2664296"/>
            <a:chOff x="35496" y="4005064"/>
            <a:chExt cx="3891448" cy="2664296"/>
          </a:xfrm>
        </p:grpSpPr>
        <p:grpSp>
          <p:nvGrpSpPr>
            <p:cNvPr id="20" name="Group 19"/>
            <p:cNvGrpSpPr/>
            <p:nvPr/>
          </p:nvGrpSpPr>
          <p:grpSpPr>
            <a:xfrm>
              <a:off x="35496" y="4005064"/>
              <a:ext cx="3891448" cy="2664296"/>
              <a:chOff x="35496" y="4005064"/>
              <a:chExt cx="3891448" cy="2664296"/>
            </a:xfrm>
          </p:grpSpPr>
          <p:sp>
            <p:nvSpPr>
              <p:cNvPr id="141" name="Rounded Rectangle 140"/>
              <p:cNvSpPr/>
              <p:nvPr/>
            </p:nvSpPr>
            <p:spPr>
              <a:xfrm>
                <a:off x="155575" y="4005064"/>
                <a:ext cx="3502025" cy="2664296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orbel" pitchFamily="34" charset="0"/>
                </a:endParaRPr>
              </a:p>
            </p:txBody>
          </p:sp>
          <p:grpSp>
            <p:nvGrpSpPr>
              <p:cNvPr id="97" name="Group 96"/>
              <p:cNvGrpSpPr/>
              <p:nvPr/>
            </p:nvGrpSpPr>
            <p:grpSpPr>
              <a:xfrm>
                <a:off x="173481" y="4221088"/>
                <a:ext cx="3462415" cy="1094620"/>
                <a:chOff x="1619673" y="4665157"/>
                <a:chExt cx="3787942" cy="1136689"/>
              </a:xfrm>
            </p:grpSpPr>
            <p:grpSp>
              <p:nvGrpSpPr>
                <p:cNvPr id="98" name="Group 97"/>
                <p:cNvGrpSpPr/>
                <p:nvPr/>
              </p:nvGrpSpPr>
              <p:grpSpPr>
                <a:xfrm>
                  <a:off x="1619673" y="4665157"/>
                  <a:ext cx="3787942" cy="1136689"/>
                  <a:chOff x="6010312" y="4813441"/>
                  <a:chExt cx="3787942" cy="1136689"/>
                </a:xfrm>
              </p:grpSpPr>
              <p:grpSp>
                <p:nvGrpSpPr>
                  <p:cNvPr id="111" name="Group 110"/>
                  <p:cNvGrpSpPr/>
                  <p:nvPr/>
                </p:nvGrpSpPr>
                <p:grpSpPr>
                  <a:xfrm>
                    <a:off x="8899321" y="4813441"/>
                    <a:ext cx="749118" cy="697895"/>
                    <a:chOff x="1458519" y="1902591"/>
                    <a:chExt cx="1673225" cy="2288408"/>
                  </a:xfrm>
                </p:grpSpPr>
                <p:sp>
                  <p:nvSpPr>
                    <p:cNvPr id="125" name="Flowchart: Process 124"/>
                    <p:cNvSpPr/>
                    <p:nvPr/>
                  </p:nvSpPr>
                  <p:spPr>
                    <a:xfrm>
                      <a:off x="1458519" y="2530565"/>
                      <a:ext cx="1673225" cy="1660434"/>
                    </a:xfrm>
                    <a:prstGeom prst="flowChartProcess">
                      <a:avLst/>
                    </a:prstGeom>
                    <a:solidFill>
                      <a:schemeClr val="accent1">
                        <a:alpha val="0"/>
                      </a:schemeClr>
                    </a:solidFill>
                    <a:ln/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b="1" dirty="0">
                        <a:solidFill>
                          <a:srgbClr val="292934"/>
                        </a:solidFill>
                        <a:latin typeface="Corbel" pitchFamily="34" charset="0"/>
                      </a:endParaRPr>
                    </a:p>
                  </p:txBody>
                </p:sp>
                <p:sp>
                  <p:nvSpPr>
                    <p:cNvPr id="126" name="Flowchart: Process 125"/>
                    <p:cNvSpPr/>
                    <p:nvPr/>
                  </p:nvSpPr>
                  <p:spPr>
                    <a:xfrm>
                      <a:off x="1458519" y="1902591"/>
                      <a:ext cx="1673225" cy="470978"/>
                    </a:xfrm>
                    <a:prstGeom prst="flowChartProcess">
                      <a:avLst/>
                    </a:prstGeom>
                    <a:solidFill>
                      <a:schemeClr val="accent1">
                        <a:alpha val="0"/>
                      </a:schemeClr>
                    </a:solidFill>
                    <a:ln/>
                  </p:spPr>
                  <p:style>
                    <a:lnRef idx="2">
                      <a:schemeClr val="accent2"/>
                    </a:lnRef>
                    <a:fillRef idx="1">
                      <a:schemeClr val="lt1"/>
                    </a:fillRef>
                    <a:effectRef idx="0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sr-Latn-RS" sz="900" b="1" dirty="0">
                          <a:solidFill>
                            <a:srgbClr val="292934"/>
                          </a:solidFill>
                          <a:latin typeface="Corbel" pitchFamily="34" charset="0"/>
                        </a:rPr>
                        <a:t>PU</a:t>
                      </a:r>
                      <a:endParaRPr lang="en-US" sz="900" b="1" dirty="0">
                        <a:solidFill>
                          <a:srgbClr val="292934"/>
                        </a:solidFill>
                        <a:latin typeface="Corbel" pitchFamily="34" charset="0"/>
                      </a:endParaRPr>
                    </a:p>
                  </p:txBody>
                </p:sp>
              </p:grpSp>
              <p:grpSp>
                <p:nvGrpSpPr>
                  <p:cNvPr id="112" name="Group 111"/>
                  <p:cNvGrpSpPr/>
                  <p:nvPr/>
                </p:nvGrpSpPr>
                <p:grpSpPr>
                  <a:xfrm>
                    <a:off x="8061121" y="4813441"/>
                    <a:ext cx="749118" cy="697895"/>
                    <a:chOff x="1854344" y="1902591"/>
                    <a:chExt cx="1673225" cy="2288408"/>
                  </a:xfrm>
                </p:grpSpPr>
                <p:sp>
                  <p:nvSpPr>
                    <p:cNvPr id="123" name="Flowchart: Process 122"/>
                    <p:cNvSpPr/>
                    <p:nvPr/>
                  </p:nvSpPr>
                  <p:spPr>
                    <a:xfrm>
                      <a:off x="1854344" y="2530565"/>
                      <a:ext cx="1673225" cy="1660434"/>
                    </a:xfrm>
                    <a:prstGeom prst="flowChartProcess">
                      <a:avLst/>
                    </a:prstGeom>
                    <a:solidFill>
                      <a:schemeClr val="accent1">
                        <a:alpha val="0"/>
                      </a:schemeClr>
                    </a:solidFill>
                    <a:ln/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b="1" dirty="0">
                        <a:solidFill>
                          <a:srgbClr val="292934"/>
                        </a:solidFill>
                        <a:latin typeface="Corbel" pitchFamily="34" charset="0"/>
                      </a:endParaRPr>
                    </a:p>
                  </p:txBody>
                </p:sp>
                <p:sp>
                  <p:nvSpPr>
                    <p:cNvPr id="124" name="Flowchart: Process 123"/>
                    <p:cNvSpPr/>
                    <p:nvPr/>
                  </p:nvSpPr>
                  <p:spPr>
                    <a:xfrm>
                      <a:off x="1854344" y="1902591"/>
                      <a:ext cx="1673225" cy="470978"/>
                    </a:xfrm>
                    <a:prstGeom prst="flowChartProcess">
                      <a:avLst/>
                    </a:prstGeom>
                    <a:solidFill>
                      <a:schemeClr val="accent1">
                        <a:alpha val="0"/>
                      </a:schemeClr>
                    </a:solidFill>
                    <a:ln/>
                  </p:spPr>
                  <p:style>
                    <a:lnRef idx="2">
                      <a:schemeClr val="accent2"/>
                    </a:lnRef>
                    <a:fillRef idx="1">
                      <a:schemeClr val="lt1"/>
                    </a:fillRef>
                    <a:effectRef idx="0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sr-Latn-RS" sz="900" b="1" dirty="0">
                          <a:solidFill>
                            <a:srgbClr val="292934"/>
                          </a:solidFill>
                          <a:latin typeface="Corbel" pitchFamily="34" charset="0"/>
                        </a:rPr>
                        <a:t>APR</a:t>
                      </a:r>
                      <a:endParaRPr lang="en-US" sz="900" b="1" dirty="0">
                        <a:solidFill>
                          <a:srgbClr val="292934"/>
                        </a:solidFill>
                        <a:latin typeface="Corbel" pitchFamily="34" charset="0"/>
                      </a:endParaRPr>
                    </a:p>
                  </p:txBody>
                </p:sp>
              </p:grpSp>
              <p:grpSp>
                <p:nvGrpSpPr>
                  <p:cNvPr id="113" name="Group 112"/>
                  <p:cNvGrpSpPr/>
                  <p:nvPr/>
                </p:nvGrpSpPr>
                <p:grpSpPr>
                  <a:xfrm>
                    <a:off x="6143239" y="4813441"/>
                    <a:ext cx="749118" cy="697895"/>
                    <a:chOff x="-112431" y="1902591"/>
                    <a:chExt cx="1673225" cy="2288408"/>
                  </a:xfrm>
                </p:grpSpPr>
                <p:sp>
                  <p:nvSpPr>
                    <p:cNvPr id="121" name="Flowchart: Process 120"/>
                    <p:cNvSpPr/>
                    <p:nvPr/>
                  </p:nvSpPr>
                  <p:spPr>
                    <a:xfrm>
                      <a:off x="-112431" y="2530565"/>
                      <a:ext cx="1673225" cy="1660434"/>
                    </a:xfrm>
                    <a:prstGeom prst="flowChartProcess">
                      <a:avLst/>
                    </a:prstGeom>
                    <a:solidFill>
                      <a:schemeClr val="accent1">
                        <a:alpha val="0"/>
                      </a:schemeClr>
                    </a:solidFill>
                    <a:ln/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b="1" dirty="0">
                        <a:solidFill>
                          <a:srgbClr val="292934"/>
                        </a:solidFill>
                        <a:latin typeface="Corbel" pitchFamily="34" charset="0"/>
                      </a:endParaRPr>
                    </a:p>
                  </p:txBody>
                </p:sp>
                <p:sp>
                  <p:nvSpPr>
                    <p:cNvPr id="122" name="Flowchart: Process 121"/>
                    <p:cNvSpPr/>
                    <p:nvPr/>
                  </p:nvSpPr>
                  <p:spPr>
                    <a:xfrm>
                      <a:off x="-112431" y="1902591"/>
                      <a:ext cx="1673225" cy="470978"/>
                    </a:xfrm>
                    <a:prstGeom prst="flowChartProcess">
                      <a:avLst/>
                    </a:prstGeom>
                    <a:solidFill>
                      <a:schemeClr val="accent1">
                        <a:alpha val="0"/>
                      </a:schemeClr>
                    </a:solidFill>
                    <a:ln/>
                  </p:spPr>
                  <p:style>
                    <a:lnRef idx="2">
                      <a:schemeClr val="accent2"/>
                    </a:lnRef>
                    <a:fillRef idx="1">
                      <a:schemeClr val="lt1"/>
                    </a:fillRef>
                    <a:effectRef idx="0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sr-Latn-RS" sz="900" b="1" dirty="0">
                          <a:solidFill>
                            <a:srgbClr val="292934"/>
                          </a:solidFill>
                          <a:latin typeface="Corbel" pitchFamily="34" charset="0"/>
                        </a:rPr>
                        <a:t>MUP</a:t>
                      </a:r>
                      <a:endParaRPr lang="en-US" sz="900" b="1" dirty="0">
                        <a:solidFill>
                          <a:srgbClr val="292934"/>
                        </a:solidFill>
                        <a:latin typeface="Corbel" pitchFamily="34" charset="0"/>
                      </a:endParaRPr>
                    </a:p>
                  </p:txBody>
                </p:sp>
              </p:grpSp>
              <p:pic>
                <p:nvPicPr>
                  <p:cNvPr id="117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381002" y="5079861"/>
                    <a:ext cx="273592" cy="35656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118" name="Picture 5" descr="https://encrypted-tbn1.gstatic.com/images?q=tbn:ANd9GcQoj8sT_uilehhjPe8SeVAQevSwvIVSXoYVidYU5yratD7VvsW4NVWIKw"/>
                  <p:cNvPicPr>
                    <a:picLocks noChangeAspect="1" noChangeArrowheads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246783" y="5073848"/>
                    <a:ext cx="377793" cy="37288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9" name="Picture 8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668" t="33918" r="10364" b="27654"/>
                  <a:stretch/>
                </p:blipFill>
                <p:spPr bwMode="auto">
                  <a:xfrm>
                    <a:off x="8962640" y="5150294"/>
                    <a:ext cx="560008" cy="18370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120" name="TextBox 119"/>
                  <p:cNvSpPr txBox="1"/>
                  <p:nvPr/>
                </p:nvSpPr>
                <p:spPr>
                  <a:xfrm>
                    <a:off x="6010312" y="5662485"/>
                    <a:ext cx="3787942" cy="2876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sr-Latn-RS" sz="1200" b="1" dirty="0">
                        <a:solidFill>
                          <a:srgbClr val="C00000"/>
                        </a:solidFill>
                        <a:latin typeface="Corbel" pitchFamily="34" charset="0"/>
                      </a:rPr>
                      <a:t>Vlasnici podataka o fizičkim i pravnim licima</a:t>
                    </a:r>
                    <a:endParaRPr lang="en-US" sz="1200" b="1" dirty="0">
                      <a:solidFill>
                        <a:srgbClr val="C00000"/>
                      </a:solidFill>
                      <a:latin typeface="Corbel" pitchFamily="34" charset="0"/>
                    </a:endParaRPr>
                  </a:p>
                </p:txBody>
              </p:sp>
            </p:grpSp>
            <p:grpSp>
              <p:nvGrpSpPr>
                <p:cNvPr id="100" name="Group 99"/>
                <p:cNvGrpSpPr/>
                <p:nvPr/>
              </p:nvGrpSpPr>
              <p:grpSpPr>
                <a:xfrm>
                  <a:off x="2590800" y="4665157"/>
                  <a:ext cx="990600" cy="697894"/>
                  <a:chOff x="2590800" y="4665157"/>
                  <a:chExt cx="990600" cy="697894"/>
                </a:xfrm>
              </p:grpSpPr>
              <p:sp>
                <p:nvSpPr>
                  <p:cNvPr id="101" name="Flowchart: Process 100"/>
                  <p:cNvSpPr/>
                  <p:nvPr/>
                </p:nvSpPr>
                <p:spPr>
                  <a:xfrm>
                    <a:off x="2590800" y="4665157"/>
                    <a:ext cx="990600" cy="143634"/>
                  </a:xfrm>
                  <a:prstGeom prst="flowChartProcess">
                    <a:avLst/>
                  </a:prstGeom>
                  <a:solidFill>
                    <a:schemeClr val="accent1">
                      <a:alpha val="0"/>
                    </a:schemeClr>
                  </a:solidFill>
                  <a:ln/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sr-Latn-RS" sz="600" b="1" dirty="0" smtClean="0">
                        <a:solidFill>
                          <a:srgbClr val="292934"/>
                        </a:solidFill>
                        <a:latin typeface="Corbel" pitchFamily="34" charset="0"/>
                      </a:rPr>
                      <a:t>Lokalna samouprava</a:t>
                    </a:r>
                    <a:endParaRPr lang="en-US" sz="600" b="1" dirty="0">
                      <a:solidFill>
                        <a:srgbClr val="292934"/>
                      </a:solidFill>
                      <a:latin typeface="Corbel" pitchFamily="34" charset="0"/>
                    </a:endParaRPr>
                  </a:p>
                </p:txBody>
              </p:sp>
              <p:grpSp>
                <p:nvGrpSpPr>
                  <p:cNvPr id="103" name="Group 102"/>
                  <p:cNvGrpSpPr/>
                  <p:nvPr/>
                </p:nvGrpSpPr>
                <p:grpSpPr>
                  <a:xfrm>
                    <a:off x="2590800" y="4856670"/>
                    <a:ext cx="990600" cy="506381"/>
                    <a:chOff x="2590800" y="4784883"/>
                    <a:chExt cx="990600" cy="578173"/>
                  </a:xfrm>
                </p:grpSpPr>
                <p:sp>
                  <p:nvSpPr>
                    <p:cNvPr id="108" name="Flowchart: Process 107"/>
                    <p:cNvSpPr/>
                    <p:nvPr/>
                  </p:nvSpPr>
                  <p:spPr>
                    <a:xfrm>
                      <a:off x="2590800" y="4784883"/>
                      <a:ext cx="990600" cy="578173"/>
                    </a:xfrm>
                    <a:prstGeom prst="flowChartProcess">
                      <a:avLst/>
                    </a:prstGeom>
                    <a:solidFill>
                      <a:schemeClr val="accent1">
                        <a:alpha val="0"/>
                      </a:schemeClr>
                    </a:solidFill>
                    <a:ln/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b="1" dirty="0">
                        <a:solidFill>
                          <a:srgbClr val="292934"/>
                        </a:solidFill>
                        <a:latin typeface="Corbel" pitchFamily="34" charset="0"/>
                      </a:endParaRPr>
                    </a:p>
                  </p:txBody>
                </p:sp>
                <p:pic>
                  <p:nvPicPr>
                    <p:cNvPr id="109" name="Picture 2" descr="http://upload.wikimedia.org/wikipedia/sr/thumb/a/a1/Gradoviop%C5%A1tine.pdf/page1-250px-Gradoviop%C5%A1tine.pdf.jp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1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9774" t="5534" r="2509" b="3699"/>
                    <a:stretch/>
                  </p:blipFill>
                  <p:spPr bwMode="auto">
                    <a:xfrm>
                      <a:off x="2961825" y="4891540"/>
                      <a:ext cx="248550" cy="402352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</p:grpSp>
          </p:grpSp>
          <p:grpSp>
            <p:nvGrpSpPr>
              <p:cNvPr id="127" name="Group 126"/>
              <p:cNvGrpSpPr/>
              <p:nvPr/>
            </p:nvGrpSpPr>
            <p:grpSpPr>
              <a:xfrm>
                <a:off x="35496" y="5387714"/>
                <a:ext cx="1369212" cy="1235482"/>
                <a:chOff x="307779" y="5627147"/>
                <a:chExt cx="1796361" cy="1504368"/>
              </a:xfrm>
            </p:grpSpPr>
            <p:grpSp>
              <p:nvGrpSpPr>
                <p:cNvPr id="128" name="Group 127"/>
                <p:cNvGrpSpPr/>
                <p:nvPr/>
              </p:nvGrpSpPr>
              <p:grpSpPr>
                <a:xfrm>
                  <a:off x="307779" y="5627147"/>
                  <a:ext cx="1796361" cy="1504368"/>
                  <a:chOff x="5481240" y="4813441"/>
                  <a:chExt cx="1796361" cy="1504368"/>
                </a:xfrm>
              </p:grpSpPr>
              <p:grpSp>
                <p:nvGrpSpPr>
                  <p:cNvPr id="130" name="Group 129"/>
                  <p:cNvGrpSpPr/>
                  <p:nvPr/>
                </p:nvGrpSpPr>
                <p:grpSpPr>
                  <a:xfrm>
                    <a:off x="6004862" y="4813441"/>
                    <a:ext cx="749118" cy="697895"/>
                    <a:chOff x="-421508" y="1902591"/>
                    <a:chExt cx="1673225" cy="2288408"/>
                  </a:xfrm>
                </p:grpSpPr>
                <p:sp>
                  <p:nvSpPr>
                    <p:cNvPr id="132" name="Flowchart: Process 131"/>
                    <p:cNvSpPr/>
                    <p:nvPr/>
                  </p:nvSpPr>
                  <p:spPr>
                    <a:xfrm>
                      <a:off x="-421508" y="2530563"/>
                      <a:ext cx="1673225" cy="1660436"/>
                    </a:xfrm>
                    <a:prstGeom prst="flowChartProcess">
                      <a:avLst/>
                    </a:prstGeom>
                    <a:solidFill>
                      <a:schemeClr val="accent1">
                        <a:alpha val="0"/>
                      </a:schemeClr>
                    </a:solidFill>
                    <a:ln/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b="1" dirty="0">
                        <a:solidFill>
                          <a:srgbClr val="292934"/>
                        </a:solidFill>
                        <a:latin typeface="Corbel" pitchFamily="34" charset="0"/>
                      </a:endParaRPr>
                    </a:p>
                  </p:txBody>
                </p:sp>
                <p:sp>
                  <p:nvSpPr>
                    <p:cNvPr id="133" name="Flowchart: Process 132"/>
                    <p:cNvSpPr/>
                    <p:nvPr/>
                  </p:nvSpPr>
                  <p:spPr>
                    <a:xfrm>
                      <a:off x="-421508" y="1902591"/>
                      <a:ext cx="1673225" cy="470977"/>
                    </a:xfrm>
                    <a:prstGeom prst="flowChartProcess">
                      <a:avLst/>
                    </a:prstGeom>
                    <a:solidFill>
                      <a:schemeClr val="accent1">
                        <a:alpha val="0"/>
                      </a:schemeClr>
                    </a:solidFill>
                    <a:ln/>
                  </p:spPr>
                  <p:style>
                    <a:lnRef idx="2">
                      <a:schemeClr val="accent2"/>
                    </a:lnRef>
                    <a:fillRef idx="1">
                      <a:schemeClr val="lt1"/>
                    </a:fillRef>
                    <a:effectRef idx="0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sr-Latn-RS" sz="900" b="1" dirty="0">
                          <a:solidFill>
                            <a:srgbClr val="292934"/>
                          </a:solidFill>
                          <a:latin typeface="Corbel" pitchFamily="34" charset="0"/>
                        </a:rPr>
                        <a:t>POŠTA</a:t>
                      </a:r>
                      <a:endParaRPr lang="en-US" sz="900" b="1" dirty="0">
                        <a:solidFill>
                          <a:srgbClr val="292934"/>
                        </a:solidFill>
                        <a:latin typeface="Corbel" pitchFamily="34" charset="0"/>
                      </a:endParaRPr>
                    </a:p>
                  </p:txBody>
                </p:sp>
              </p:grpSp>
              <p:sp>
                <p:nvSpPr>
                  <p:cNvPr id="131" name="TextBox 130"/>
                  <p:cNvSpPr txBox="1"/>
                  <p:nvPr/>
                </p:nvSpPr>
                <p:spPr>
                  <a:xfrm>
                    <a:off x="5481240" y="5643241"/>
                    <a:ext cx="1796361" cy="6745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sr-Latn-RS" sz="1000" b="1" dirty="0">
                        <a:solidFill>
                          <a:srgbClr val="C00000"/>
                        </a:solidFill>
                        <a:latin typeface="Corbel" pitchFamily="34" charset="0"/>
                      </a:rPr>
                      <a:t>Vlasnik podataka o poštanskim adresama</a:t>
                    </a:r>
                    <a:endParaRPr lang="en-US" sz="1000" b="1" dirty="0">
                      <a:solidFill>
                        <a:srgbClr val="C00000"/>
                      </a:solidFill>
                      <a:latin typeface="Corbel" pitchFamily="34" charset="0"/>
                    </a:endParaRPr>
                  </a:p>
                </p:txBody>
              </p:sp>
            </p:grpSp>
            <p:pic>
              <p:nvPicPr>
                <p:cNvPr id="129" name="Picture 15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69084" y="6019799"/>
                  <a:ext cx="528690" cy="1075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34" name="Group 133"/>
              <p:cNvGrpSpPr/>
              <p:nvPr/>
            </p:nvGrpSpPr>
            <p:grpSpPr>
              <a:xfrm>
                <a:off x="2195736" y="5398664"/>
                <a:ext cx="1731208" cy="1070642"/>
                <a:chOff x="2824812" y="5798687"/>
                <a:chExt cx="2386926" cy="1303654"/>
              </a:xfrm>
            </p:grpSpPr>
            <p:grpSp>
              <p:nvGrpSpPr>
                <p:cNvPr id="135" name="Group 134"/>
                <p:cNvGrpSpPr/>
                <p:nvPr/>
              </p:nvGrpSpPr>
              <p:grpSpPr>
                <a:xfrm>
                  <a:off x="2824812" y="5798687"/>
                  <a:ext cx="2386926" cy="1303654"/>
                  <a:chOff x="6157898" y="4813441"/>
                  <a:chExt cx="2386926" cy="1303654"/>
                </a:xfrm>
              </p:grpSpPr>
              <p:grpSp>
                <p:nvGrpSpPr>
                  <p:cNvPr id="137" name="Group 136"/>
                  <p:cNvGrpSpPr/>
                  <p:nvPr/>
                </p:nvGrpSpPr>
                <p:grpSpPr>
                  <a:xfrm>
                    <a:off x="6935203" y="4813441"/>
                    <a:ext cx="790718" cy="702170"/>
                    <a:chOff x="1656496" y="1902591"/>
                    <a:chExt cx="1766143" cy="2302426"/>
                  </a:xfrm>
                </p:grpSpPr>
                <p:sp>
                  <p:nvSpPr>
                    <p:cNvPr id="139" name="Flowchart: Process 138"/>
                    <p:cNvSpPr/>
                    <p:nvPr/>
                  </p:nvSpPr>
                  <p:spPr>
                    <a:xfrm>
                      <a:off x="1656496" y="2530563"/>
                      <a:ext cx="1766143" cy="1674454"/>
                    </a:xfrm>
                    <a:prstGeom prst="flowChartProcess">
                      <a:avLst/>
                    </a:prstGeom>
                    <a:solidFill>
                      <a:schemeClr val="accent1">
                        <a:alpha val="0"/>
                      </a:schemeClr>
                    </a:solidFill>
                    <a:ln/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 b="1" dirty="0">
                        <a:solidFill>
                          <a:srgbClr val="292934"/>
                        </a:solidFill>
                        <a:latin typeface="Corbel" pitchFamily="34" charset="0"/>
                      </a:endParaRPr>
                    </a:p>
                  </p:txBody>
                </p:sp>
                <p:sp>
                  <p:nvSpPr>
                    <p:cNvPr id="140" name="Flowchart: Process 139"/>
                    <p:cNvSpPr/>
                    <p:nvPr/>
                  </p:nvSpPr>
                  <p:spPr>
                    <a:xfrm>
                      <a:off x="1656496" y="1902591"/>
                      <a:ext cx="1766143" cy="474954"/>
                    </a:xfrm>
                    <a:prstGeom prst="flowChartProcess">
                      <a:avLst/>
                    </a:prstGeom>
                    <a:solidFill>
                      <a:schemeClr val="accent1">
                        <a:alpha val="0"/>
                      </a:schemeClr>
                    </a:solidFill>
                    <a:ln/>
                  </p:spPr>
                  <p:style>
                    <a:lnRef idx="2">
                      <a:schemeClr val="accent2"/>
                    </a:lnRef>
                    <a:fillRef idx="1">
                      <a:schemeClr val="lt1"/>
                    </a:fillRef>
                    <a:effectRef idx="0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rgbClr val="292934"/>
                          </a:solidFill>
                          <a:latin typeface="Corbel" pitchFamily="34" charset="0"/>
                        </a:rPr>
                        <a:t>RZS</a:t>
                      </a:r>
                      <a:endParaRPr lang="en-US" sz="900" b="1" dirty="0">
                        <a:solidFill>
                          <a:srgbClr val="292934"/>
                        </a:solidFill>
                        <a:latin typeface="Corbel" pitchFamily="34" charset="0"/>
                      </a:endParaRPr>
                    </a:p>
                  </p:txBody>
                </p:sp>
              </p:grpSp>
              <p:sp>
                <p:nvSpPr>
                  <p:cNvPr id="138" name="TextBox 137"/>
                  <p:cNvSpPr txBox="1"/>
                  <p:nvPr/>
                </p:nvSpPr>
                <p:spPr>
                  <a:xfrm>
                    <a:off x="6157898" y="5629906"/>
                    <a:ext cx="2386926" cy="4871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sr-Latn-RS" sz="1000" b="1" dirty="0">
                        <a:solidFill>
                          <a:srgbClr val="C00000"/>
                        </a:solidFill>
                        <a:latin typeface="Corbel" pitchFamily="34" charset="0"/>
                      </a:rPr>
                      <a:t>Vlasnik podataka o š</a:t>
                    </a:r>
                    <a:r>
                      <a:rPr lang="en-US" sz="1000" b="1" dirty="0" err="1" smtClean="0">
                        <a:solidFill>
                          <a:srgbClr val="C00000"/>
                        </a:solidFill>
                        <a:latin typeface="Corbel" pitchFamily="34" charset="0"/>
                      </a:rPr>
                      <a:t>ifarnicima</a:t>
                    </a:r>
                    <a:endParaRPr lang="en-US" sz="1000" b="1" dirty="0">
                      <a:solidFill>
                        <a:srgbClr val="C00000"/>
                      </a:solidFill>
                      <a:latin typeface="Corbel" pitchFamily="34" charset="0"/>
                    </a:endParaRPr>
                  </a:p>
                </p:txBody>
              </p:sp>
            </p:grpSp>
            <p:pic>
              <p:nvPicPr>
                <p:cNvPr id="136" name="Picture 2" descr="Почетна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69017" y="6171406"/>
                  <a:ext cx="545025" cy="14396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93" name="Group 92"/>
            <p:cNvGrpSpPr/>
            <p:nvPr/>
          </p:nvGrpSpPr>
          <p:grpSpPr>
            <a:xfrm>
              <a:off x="858677" y="5387714"/>
              <a:ext cx="1985131" cy="1097239"/>
              <a:chOff x="2348985" y="5808405"/>
              <a:chExt cx="1985131" cy="1097239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2348985" y="5808405"/>
                <a:ext cx="1985131" cy="1097239"/>
                <a:chOff x="5546546" y="4813441"/>
                <a:chExt cx="2604426" cy="1336039"/>
              </a:xfrm>
            </p:grpSpPr>
            <p:grpSp>
              <p:nvGrpSpPr>
                <p:cNvPr id="96" name="Group 95"/>
                <p:cNvGrpSpPr/>
                <p:nvPr/>
              </p:nvGrpSpPr>
              <p:grpSpPr>
                <a:xfrm>
                  <a:off x="6467919" y="4813441"/>
                  <a:ext cx="749118" cy="697895"/>
                  <a:chOff x="612773" y="1902591"/>
                  <a:chExt cx="1673225" cy="2288408"/>
                </a:xfrm>
              </p:grpSpPr>
              <p:sp>
                <p:nvSpPr>
                  <p:cNvPr id="110" name="Flowchart: Process 109"/>
                  <p:cNvSpPr/>
                  <p:nvPr/>
                </p:nvSpPr>
                <p:spPr>
                  <a:xfrm>
                    <a:off x="612773" y="2530564"/>
                    <a:ext cx="1673225" cy="1660435"/>
                  </a:xfrm>
                  <a:prstGeom prst="flowChartProcess">
                    <a:avLst/>
                  </a:prstGeom>
                  <a:solidFill>
                    <a:schemeClr val="accent1">
                      <a:alpha val="0"/>
                    </a:schemeClr>
                  </a:solidFill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 dirty="0">
                      <a:solidFill>
                        <a:srgbClr val="292934"/>
                      </a:solidFill>
                      <a:latin typeface="Corbel" pitchFamily="34" charset="0"/>
                    </a:endParaRPr>
                  </a:p>
                </p:txBody>
              </p:sp>
              <p:sp>
                <p:nvSpPr>
                  <p:cNvPr id="114" name="Flowchart: Process 113"/>
                  <p:cNvSpPr/>
                  <p:nvPr/>
                </p:nvSpPr>
                <p:spPr>
                  <a:xfrm>
                    <a:off x="612773" y="1902591"/>
                    <a:ext cx="1673225" cy="470977"/>
                  </a:xfrm>
                  <a:prstGeom prst="flowChartProcess">
                    <a:avLst/>
                  </a:prstGeom>
                  <a:solidFill>
                    <a:schemeClr val="accent1">
                      <a:alpha val="0"/>
                    </a:schemeClr>
                  </a:solidFill>
                  <a:ln/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800" b="1" dirty="0" smtClean="0">
                        <a:solidFill>
                          <a:srgbClr val="292934"/>
                        </a:solidFill>
                        <a:latin typeface="Corbel" pitchFamily="34" charset="0"/>
                      </a:rPr>
                      <a:t>TREZOR</a:t>
                    </a:r>
                    <a:endParaRPr lang="en-US" sz="800" b="1" dirty="0">
                      <a:solidFill>
                        <a:srgbClr val="292934"/>
                      </a:solidFill>
                      <a:latin typeface="Corbel" pitchFamily="34" charset="0"/>
                    </a:endParaRPr>
                  </a:p>
                </p:txBody>
              </p:sp>
            </p:grpSp>
            <p:sp>
              <p:nvSpPr>
                <p:cNvPr id="107" name="TextBox 106"/>
                <p:cNvSpPr txBox="1"/>
                <p:nvPr/>
              </p:nvSpPr>
              <p:spPr>
                <a:xfrm>
                  <a:off x="5546546" y="5662291"/>
                  <a:ext cx="2604426" cy="4871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RS" sz="1000" b="1" dirty="0">
                      <a:solidFill>
                        <a:srgbClr val="C00000"/>
                      </a:solidFill>
                      <a:latin typeface="Corbel" pitchFamily="34" charset="0"/>
                    </a:rPr>
                    <a:t>Vlasnik </a:t>
                  </a:r>
                  <a:r>
                    <a:rPr lang="sr-Latn-RS" sz="1000" b="1" dirty="0" smtClean="0">
                      <a:solidFill>
                        <a:srgbClr val="C00000"/>
                      </a:solidFill>
                      <a:latin typeface="Corbel" pitchFamily="34" charset="0"/>
                    </a:rPr>
                    <a:t>podataka</a:t>
                  </a:r>
                  <a:br>
                    <a:rPr lang="sr-Latn-RS" sz="1000" b="1" dirty="0" smtClean="0">
                      <a:solidFill>
                        <a:srgbClr val="C00000"/>
                      </a:solidFill>
                      <a:latin typeface="Corbel" pitchFamily="34" charset="0"/>
                    </a:rPr>
                  </a:br>
                  <a:r>
                    <a:rPr lang="sr-Latn-RS" sz="1000" b="1" dirty="0" smtClean="0">
                      <a:solidFill>
                        <a:srgbClr val="C00000"/>
                      </a:solidFill>
                      <a:latin typeface="Corbel" pitchFamily="34" charset="0"/>
                    </a:rPr>
                    <a:t> </a:t>
                  </a:r>
                  <a:r>
                    <a:rPr lang="sr-Latn-RS" sz="1000" b="1" dirty="0">
                      <a:solidFill>
                        <a:srgbClr val="C00000"/>
                      </a:solidFill>
                      <a:latin typeface="Corbel" pitchFamily="34" charset="0"/>
                    </a:rPr>
                    <a:t>o </a:t>
                  </a:r>
                  <a:r>
                    <a:rPr lang="en-US" sz="1000" b="1" dirty="0" err="1" smtClean="0">
                      <a:solidFill>
                        <a:srgbClr val="C00000"/>
                      </a:solidFill>
                      <a:latin typeface="Corbel" pitchFamily="34" charset="0"/>
                    </a:rPr>
                    <a:t>uplatama</a:t>
                  </a:r>
                  <a:endParaRPr lang="en-US" sz="1000" b="1" dirty="0">
                    <a:solidFill>
                      <a:srgbClr val="C00000"/>
                    </a:solidFill>
                    <a:latin typeface="Corbel" pitchFamily="34" charset="0"/>
                  </a:endParaRPr>
                </a:p>
              </p:txBody>
            </p:sp>
          </p:grpSp>
          <p:pic>
            <p:nvPicPr>
              <p:cNvPr id="95" name="Picture 2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8985" y="6038525"/>
                <a:ext cx="375554" cy="2750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38" name="Group 37"/>
          <p:cNvGrpSpPr/>
          <p:nvPr/>
        </p:nvGrpSpPr>
        <p:grpSpPr>
          <a:xfrm>
            <a:off x="7735456" y="4358156"/>
            <a:ext cx="967190" cy="950918"/>
            <a:chOff x="612773" y="1902591"/>
            <a:chExt cx="1673225" cy="2288408"/>
          </a:xfrm>
        </p:grpSpPr>
        <p:sp>
          <p:nvSpPr>
            <p:cNvPr id="40" name="Flowchart: Process 39"/>
            <p:cNvSpPr/>
            <p:nvPr/>
          </p:nvSpPr>
          <p:spPr>
            <a:xfrm>
              <a:off x="612773" y="2530564"/>
              <a:ext cx="1673225" cy="1660435"/>
            </a:xfrm>
            <a:prstGeom prst="flowChartProcess">
              <a:avLst/>
            </a:prstGeom>
            <a:solidFill>
              <a:schemeClr val="accent1">
                <a:alpha val="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92934"/>
                </a:solidFill>
                <a:latin typeface="Corbel" pitchFamily="34" charset="0"/>
              </a:endParaRPr>
            </a:p>
          </p:txBody>
        </p:sp>
        <p:sp>
          <p:nvSpPr>
            <p:cNvPr id="41" name="Flowchart: Process 40"/>
            <p:cNvSpPr/>
            <p:nvPr/>
          </p:nvSpPr>
          <p:spPr>
            <a:xfrm>
              <a:off x="612773" y="1902591"/>
              <a:ext cx="1673225" cy="470979"/>
            </a:xfrm>
            <a:prstGeom prst="flowChartProcess">
              <a:avLst/>
            </a:prstGeom>
            <a:solidFill>
              <a:schemeClr val="accent1">
                <a:alpha val="0"/>
              </a:schemeClr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r-Latn-RS" sz="1100" b="1" dirty="0">
                  <a:solidFill>
                    <a:srgbClr val="292934"/>
                  </a:solidFill>
                  <a:latin typeface="Corbel" pitchFamily="34" charset="0"/>
                </a:rPr>
                <a:t>NSZ</a:t>
              </a:r>
              <a:endParaRPr lang="en-US" sz="1100" b="1" dirty="0">
                <a:solidFill>
                  <a:srgbClr val="292934"/>
                </a:solidFill>
                <a:latin typeface="Corbel" pitchFamily="34" charset="0"/>
              </a:endParaRPr>
            </a:p>
          </p:txBody>
        </p:sp>
      </p:grpSp>
      <p:sp>
        <p:nvSpPr>
          <p:cNvPr id="58" name="Flowchart: Process 57"/>
          <p:cNvSpPr/>
          <p:nvPr/>
        </p:nvSpPr>
        <p:spPr>
          <a:xfrm>
            <a:off x="6645654" y="4358156"/>
            <a:ext cx="967190" cy="195709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1100" b="1" dirty="0">
                <a:solidFill>
                  <a:srgbClr val="292934"/>
                </a:solidFill>
                <a:latin typeface="Corbel" pitchFamily="34" charset="0"/>
              </a:rPr>
              <a:t>RFZO</a:t>
            </a:r>
            <a:endParaRPr lang="en-US" sz="1100" b="1" dirty="0">
              <a:solidFill>
                <a:srgbClr val="292934"/>
              </a:solidFill>
              <a:latin typeface="Corbel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5537500" y="4358156"/>
            <a:ext cx="967189" cy="950918"/>
            <a:chOff x="612773" y="1902591"/>
            <a:chExt cx="1673225" cy="2288408"/>
          </a:xfrm>
        </p:grpSpPr>
        <p:sp>
          <p:nvSpPr>
            <p:cNvPr id="62" name="Flowchart: Process 61"/>
            <p:cNvSpPr/>
            <p:nvPr/>
          </p:nvSpPr>
          <p:spPr>
            <a:xfrm>
              <a:off x="612773" y="2530564"/>
              <a:ext cx="1673223" cy="1660435"/>
            </a:xfrm>
            <a:prstGeom prst="flowChartProcess">
              <a:avLst/>
            </a:prstGeom>
            <a:solidFill>
              <a:schemeClr val="accent1">
                <a:alpha val="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92934"/>
                </a:solidFill>
                <a:latin typeface="Corbel" pitchFamily="34" charset="0"/>
              </a:endParaRPr>
            </a:p>
          </p:txBody>
        </p:sp>
        <p:sp>
          <p:nvSpPr>
            <p:cNvPr id="63" name="Flowchart: Process 62"/>
            <p:cNvSpPr/>
            <p:nvPr/>
          </p:nvSpPr>
          <p:spPr>
            <a:xfrm>
              <a:off x="612773" y="1902591"/>
              <a:ext cx="1673225" cy="470979"/>
            </a:xfrm>
            <a:prstGeom prst="flowChartProcess">
              <a:avLst/>
            </a:prstGeom>
            <a:solidFill>
              <a:schemeClr val="accent1">
                <a:alpha val="0"/>
              </a:schemeClr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r-Latn-RS" sz="1100" b="1" dirty="0">
                  <a:solidFill>
                    <a:srgbClr val="292934"/>
                  </a:solidFill>
                  <a:latin typeface="Corbel" pitchFamily="34" charset="0"/>
                </a:rPr>
                <a:t>RFPIO</a:t>
              </a:r>
              <a:endParaRPr lang="en-US" sz="1100" b="1" dirty="0">
                <a:solidFill>
                  <a:srgbClr val="292934"/>
                </a:solidFill>
                <a:latin typeface="Corbel" pitchFamily="34" charset="0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5414749" y="5384249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rgbClr val="C00000"/>
                </a:solidFill>
                <a:latin typeface="Corbel" pitchFamily="34" charset="0"/>
              </a:rPr>
              <a:t>Organizacije</a:t>
            </a:r>
            <a:r>
              <a:rPr lang="en-US" sz="1200" b="1" dirty="0" smtClean="0">
                <a:solidFill>
                  <a:srgbClr val="C00000"/>
                </a:solidFill>
                <a:latin typeface="Corbel" pitchFamily="34" charset="0"/>
              </a:rPr>
              <a:t> </a:t>
            </a:r>
            <a:r>
              <a:rPr lang="sr-Latn-RS" sz="1200" b="1" dirty="0" smtClean="0">
                <a:solidFill>
                  <a:srgbClr val="C00000"/>
                </a:solidFill>
                <a:latin typeface="Corbel" pitchFamily="34" charset="0"/>
              </a:rPr>
              <a:t>obaveznog </a:t>
            </a:r>
            <a:r>
              <a:rPr lang="sr-Latn-RS" sz="1200" b="1" dirty="0">
                <a:solidFill>
                  <a:srgbClr val="C00000"/>
                </a:solidFill>
                <a:latin typeface="Corbel" pitchFamily="34" charset="0"/>
              </a:rPr>
              <a:t>socijalnog osiguranja</a:t>
            </a:r>
            <a:endParaRPr lang="en-US" sz="1200" b="1" dirty="0">
              <a:solidFill>
                <a:srgbClr val="C00000"/>
              </a:solidFill>
              <a:latin typeface="Corbel" pitchFamily="34" charset="0"/>
            </a:endParaRPr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894852"/>
            <a:ext cx="2205288" cy="789986"/>
          </a:xfrm>
          <a:prstGeom prst="rect">
            <a:avLst/>
          </a:prstGeom>
        </p:spPr>
      </p:pic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249" y="6062877"/>
            <a:ext cx="1789045" cy="65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45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C 0.00208 0.00834 0.00486 0.01574 0.00695 0.02408 C 0.00747 0.02593 0.00833 0.02963 0.00833 0.02963 L 0.08333 0.02963 " pathEditMode="relative" ptsTypes="ffAA">
                                      <p:cBhvr>
                                        <p:cTn id="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L 0.01007 0.1588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794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-0.09652 0.18681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6" y="9329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-0.20955 0.20903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86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30" grpId="0" animBg="1"/>
      <p:bldP spid="87" grpId="0"/>
      <p:bldP spid="88" grpId="0" animBg="1"/>
      <p:bldP spid="89" grpId="0" animBg="1"/>
      <p:bldP spid="89" grpId="1" animBg="1"/>
      <p:bldP spid="89" grpId="2" animBg="1"/>
      <p:bldP spid="102" grpId="0" animBg="1"/>
      <p:bldP spid="36" grpId="0" animBg="1"/>
      <p:bldP spid="36" grpId="1" animBg="1"/>
      <p:bldP spid="36" grpId="2" animBg="1"/>
      <p:bldP spid="36" grpId="3" animBg="1"/>
      <p:bldP spid="36" grpId="4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27584" y="4509120"/>
            <a:ext cx="7272808" cy="1752600"/>
          </a:xfrm>
        </p:spPr>
        <p:txBody>
          <a:bodyPr>
            <a:normAutofit fontScale="85000" lnSpcReduction="10000"/>
          </a:bodyPr>
          <a:lstStyle/>
          <a:p>
            <a:r>
              <a:rPr lang="sr-Latn-RS" sz="6000" dirty="0" smtClean="0"/>
              <a:t>Jedinstveni broj – CR broj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79752"/>
            <a:ext cx="4392488" cy="158129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249" y="6062877"/>
            <a:ext cx="1789045" cy="65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09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8884"/>
            <a:ext cx="5832648" cy="1143000"/>
          </a:xfrm>
        </p:spPr>
        <p:txBody>
          <a:bodyPr>
            <a:normAutofit/>
          </a:bodyPr>
          <a:lstStyle/>
          <a:p>
            <a:r>
              <a:rPr lang="sr-Latn-RS" dirty="0" smtClean="0"/>
              <a:t>CR broj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20" y="1628800"/>
            <a:ext cx="8435280" cy="4497363"/>
          </a:xfrm>
        </p:spPr>
        <p:txBody>
          <a:bodyPr>
            <a:normAutofit/>
          </a:bodyPr>
          <a:lstStyle/>
          <a:p>
            <a:pPr algn="just"/>
            <a:r>
              <a:rPr lang="sr-Latn-RS" sz="2400" dirty="0"/>
              <a:t>Jedinstveni broj (CR broj) kao odlična zemena kompromitovanom JMBG broju</a:t>
            </a:r>
          </a:p>
          <a:p>
            <a:pPr algn="just"/>
            <a:r>
              <a:rPr lang="sr-Latn-RS" sz="2400" dirty="0"/>
              <a:t>Negovoreći broj, dovoljne dužine, u skladu sa relevantnim propisima EU</a:t>
            </a:r>
          </a:p>
          <a:p>
            <a:pPr algn="just"/>
            <a:r>
              <a:rPr lang="sr-Latn-RS" sz="2400" dirty="0"/>
              <a:t>Dodeljuje se i pravnim i fizičkim licima</a:t>
            </a:r>
          </a:p>
          <a:p>
            <a:pPr algn="just"/>
            <a:r>
              <a:rPr lang="sr-Latn-RS" sz="2400" dirty="0"/>
              <a:t>Potecijalni srpski Social security number</a:t>
            </a:r>
          </a:p>
          <a:p>
            <a:pPr algn="just"/>
            <a:r>
              <a:rPr lang="sr-Latn-RS" sz="2400" dirty="0"/>
              <a:t>Oko 97% stanovništva već ima dodeljen ovaj broj</a:t>
            </a:r>
          </a:p>
          <a:p>
            <a:pPr algn="just"/>
            <a:r>
              <a:rPr lang="sr-Latn-RS" sz="2400" dirty="0"/>
              <a:t>Ovaj broj već koristi značajan broj institucija (MUP, APR, OSO...)</a:t>
            </a:r>
          </a:p>
          <a:p>
            <a:pPr marL="0" indent="0">
              <a:buNone/>
            </a:pPr>
            <a:endParaRPr lang="en-US" dirty="0">
              <a:latin typeface="Corbe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980728"/>
            <a:ext cx="2127342" cy="76584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827" y="6021288"/>
            <a:ext cx="1858360" cy="58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99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8884"/>
            <a:ext cx="5832648" cy="1143000"/>
          </a:xfrm>
        </p:spPr>
        <p:txBody>
          <a:bodyPr>
            <a:normAutofit/>
          </a:bodyPr>
          <a:lstStyle/>
          <a:p>
            <a:r>
              <a:rPr lang="sr-Latn-RS" dirty="0" smtClean="0"/>
              <a:t>CR broj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20" y="1628800"/>
            <a:ext cx="8435280" cy="4497363"/>
          </a:xfrm>
        </p:spPr>
        <p:txBody>
          <a:bodyPr>
            <a:normAutofit/>
          </a:bodyPr>
          <a:lstStyle/>
          <a:p>
            <a:pPr algn="just"/>
            <a:r>
              <a:rPr lang="sr-Latn-RS" sz="2200" dirty="0"/>
              <a:t>Pravilnik o sadržini, načinu određivanja i dodeljivanja jedinstvenog broja za potrebe socijalnog osiguranja (Sl. Glasnik RS br.60/12)</a:t>
            </a:r>
          </a:p>
          <a:p>
            <a:pPr algn="just"/>
            <a:r>
              <a:rPr lang="en-US" sz="2200" dirty="0" err="1"/>
              <a:t>Jedinstveni</a:t>
            </a:r>
            <a:r>
              <a:rPr lang="en-US" sz="2200" dirty="0"/>
              <a:t> </a:t>
            </a:r>
            <a:r>
              <a:rPr lang="en-US" sz="2200" dirty="0" err="1"/>
              <a:t>broj</a:t>
            </a:r>
            <a:r>
              <a:rPr lang="en-US" sz="2200" dirty="0"/>
              <a:t>, </a:t>
            </a:r>
            <a:r>
              <a:rPr lang="en-US" sz="2200" dirty="0" err="1"/>
              <a:t>saglasno</a:t>
            </a:r>
            <a:r>
              <a:rPr lang="en-US" sz="2200" dirty="0"/>
              <a:t> </a:t>
            </a:r>
            <a:r>
              <a:rPr lang="en-US" sz="2200" dirty="0" err="1"/>
              <a:t>Zakonu</a:t>
            </a:r>
            <a:r>
              <a:rPr lang="en-US" sz="2200" dirty="0"/>
              <a:t>, </a:t>
            </a:r>
            <a:r>
              <a:rPr lang="en-US" sz="2200" dirty="0" err="1"/>
              <a:t>jeste</a:t>
            </a:r>
            <a:r>
              <a:rPr lang="en-US" sz="2200" dirty="0"/>
              <a:t> </a:t>
            </a:r>
            <a:r>
              <a:rPr lang="en-US" sz="2200" dirty="0" err="1"/>
              <a:t>jedinstveni</a:t>
            </a:r>
            <a:r>
              <a:rPr lang="en-US" sz="2200" dirty="0"/>
              <a:t>, </a:t>
            </a:r>
            <a:r>
              <a:rPr lang="en-US" sz="2200" dirty="0" err="1"/>
              <a:t>slučajno</a:t>
            </a:r>
            <a:r>
              <a:rPr lang="en-US" sz="2200" dirty="0"/>
              <a:t> </a:t>
            </a:r>
            <a:r>
              <a:rPr lang="en-US" sz="2200" dirty="0" err="1"/>
              <a:t>izabrani</a:t>
            </a:r>
            <a:r>
              <a:rPr lang="en-US" sz="2200" dirty="0"/>
              <a:t> </a:t>
            </a:r>
            <a:r>
              <a:rPr lang="en-US" sz="2200" dirty="0" err="1"/>
              <a:t>broj</a:t>
            </a:r>
            <a:r>
              <a:rPr lang="en-US" sz="2200" dirty="0"/>
              <a:t> </a:t>
            </a:r>
            <a:r>
              <a:rPr lang="en-US" sz="2200" dirty="0" err="1"/>
              <a:t>koji</a:t>
            </a:r>
            <a:r>
              <a:rPr lang="en-US" sz="2200" dirty="0"/>
              <a:t> </a:t>
            </a:r>
            <a:r>
              <a:rPr lang="en-US" sz="2200" dirty="0" err="1"/>
              <a:t>dodeljuje</a:t>
            </a:r>
            <a:r>
              <a:rPr lang="en-US" sz="2200" dirty="0"/>
              <a:t> </a:t>
            </a:r>
            <a:r>
              <a:rPr lang="en-US" sz="2200" dirty="0" err="1"/>
              <a:t>Centralni</a:t>
            </a:r>
            <a:r>
              <a:rPr lang="en-US" sz="2200" dirty="0"/>
              <a:t> </a:t>
            </a:r>
            <a:r>
              <a:rPr lang="en-US" sz="2200" dirty="0" err="1"/>
              <a:t>registar</a:t>
            </a:r>
            <a:r>
              <a:rPr lang="en-US" sz="2200" dirty="0"/>
              <a:t> za </a:t>
            </a:r>
            <a:r>
              <a:rPr lang="en-US" sz="2200" dirty="0" err="1"/>
              <a:t>potrebe</a:t>
            </a:r>
            <a:r>
              <a:rPr lang="en-US" sz="2200" dirty="0"/>
              <a:t> </a:t>
            </a:r>
            <a:r>
              <a:rPr lang="en-US" sz="2200" dirty="0" err="1"/>
              <a:t>obaveznog</a:t>
            </a:r>
            <a:r>
              <a:rPr lang="en-US" sz="2200" dirty="0"/>
              <a:t> </a:t>
            </a:r>
            <a:r>
              <a:rPr lang="en-US" sz="2200" dirty="0" err="1"/>
              <a:t>socijalnog</a:t>
            </a:r>
            <a:r>
              <a:rPr lang="en-US" sz="2200" dirty="0"/>
              <a:t> </a:t>
            </a:r>
            <a:r>
              <a:rPr lang="en-US" sz="2200" dirty="0" err="1"/>
              <a:t>osiguranja</a:t>
            </a:r>
            <a:r>
              <a:rPr lang="en-US" sz="2200" dirty="0"/>
              <a:t> </a:t>
            </a:r>
            <a:r>
              <a:rPr lang="en-US" sz="2200" dirty="0" err="1"/>
              <a:t>obveznicima</a:t>
            </a:r>
            <a:r>
              <a:rPr lang="en-US" sz="2200" dirty="0"/>
              <a:t> </a:t>
            </a:r>
            <a:r>
              <a:rPr lang="en-US" sz="2200" dirty="0" err="1"/>
              <a:t>doprinosa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osiguranim</a:t>
            </a:r>
            <a:r>
              <a:rPr lang="en-US" sz="2200" dirty="0"/>
              <a:t> </a:t>
            </a:r>
            <a:r>
              <a:rPr lang="en-US" sz="2200" dirty="0" err="1"/>
              <a:t>licima</a:t>
            </a:r>
            <a:endParaRPr lang="en-US" sz="2200" dirty="0"/>
          </a:p>
          <a:p>
            <a:pPr algn="just"/>
            <a:r>
              <a:rPr lang="en-US" sz="2200" dirty="0" err="1"/>
              <a:t>Jedinstveni</a:t>
            </a:r>
            <a:r>
              <a:rPr lang="en-US" sz="2200" dirty="0"/>
              <a:t> </a:t>
            </a:r>
            <a:r>
              <a:rPr lang="en-US" sz="2200" dirty="0" err="1"/>
              <a:t>broj</a:t>
            </a:r>
            <a:r>
              <a:rPr lang="en-US" sz="2200" dirty="0"/>
              <a:t> se </a:t>
            </a:r>
            <a:r>
              <a:rPr lang="en-US" sz="2200" dirty="0" err="1"/>
              <a:t>koristi</a:t>
            </a:r>
            <a:r>
              <a:rPr lang="en-US" sz="2200" dirty="0"/>
              <a:t> u </a:t>
            </a:r>
            <a:r>
              <a:rPr lang="en-US" sz="2200" dirty="0" err="1"/>
              <a:t>razmeni</a:t>
            </a:r>
            <a:r>
              <a:rPr lang="en-US" sz="2200" dirty="0"/>
              <a:t> </a:t>
            </a:r>
            <a:r>
              <a:rPr lang="en-US" sz="2200" dirty="0" err="1"/>
              <a:t>podataka</a:t>
            </a:r>
            <a:r>
              <a:rPr lang="en-US" sz="2200" dirty="0"/>
              <a:t> </a:t>
            </a:r>
            <a:r>
              <a:rPr lang="en-US" sz="2200" dirty="0" err="1"/>
              <a:t>između</a:t>
            </a:r>
            <a:r>
              <a:rPr lang="en-US" sz="2200" dirty="0"/>
              <a:t> </a:t>
            </a:r>
            <a:r>
              <a:rPr lang="en-US" sz="2200" dirty="0" err="1"/>
              <a:t>Centralnog</a:t>
            </a:r>
            <a:r>
              <a:rPr lang="en-US" sz="2200" dirty="0"/>
              <a:t> </a:t>
            </a:r>
            <a:r>
              <a:rPr lang="en-US" sz="2200" dirty="0" err="1"/>
              <a:t>registra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korisnika</a:t>
            </a:r>
            <a:r>
              <a:rPr lang="en-US" sz="2200" dirty="0"/>
              <a:t> </a:t>
            </a:r>
            <a:r>
              <a:rPr lang="en-US" sz="2200" dirty="0" err="1"/>
              <a:t>podataka</a:t>
            </a:r>
            <a:endParaRPr lang="en-US" sz="2200" dirty="0"/>
          </a:p>
          <a:p>
            <a:pPr algn="just"/>
            <a:r>
              <a:rPr lang="en-US" sz="2200" dirty="0" err="1"/>
              <a:t>Jedinstveni</a:t>
            </a:r>
            <a:r>
              <a:rPr lang="en-US" sz="2200" dirty="0"/>
              <a:t> </a:t>
            </a:r>
            <a:r>
              <a:rPr lang="en-US" sz="2200" dirty="0" err="1"/>
              <a:t>broj</a:t>
            </a:r>
            <a:r>
              <a:rPr lang="en-US" sz="2200" dirty="0"/>
              <a:t> </a:t>
            </a:r>
            <a:r>
              <a:rPr lang="en-US" sz="2200" dirty="0" err="1"/>
              <a:t>koji</a:t>
            </a:r>
            <a:r>
              <a:rPr lang="en-US" sz="2200" dirty="0"/>
              <a:t> je </a:t>
            </a:r>
            <a:r>
              <a:rPr lang="en-US" sz="2200" dirty="0" err="1"/>
              <a:t>dodeljen</a:t>
            </a:r>
            <a:r>
              <a:rPr lang="en-US" sz="2200" dirty="0"/>
              <a:t> ne </a:t>
            </a:r>
            <a:r>
              <a:rPr lang="en-US" sz="2200" dirty="0" err="1"/>
              <a:t>može</a:t>
            </a:r>
            <a:r>
              <a:rPr lang="en-US" sz="2200" dirty="0"/>
              <a:t> se </a:t>
            </a:r>
            <a:r>
              <a:rPr lang="en-US" sz="2200" dirty="0" err="1"/>
              <a:t>menjati</a:t>
            </a:r>
            <a:r>
              <a:rPr lang="en-US" sz="2200" dirty="0"/>
              <a:t>, bez </a:t>
            </a:r>
            <a:r>
              <a:rPr lang="en-US" sz="2200" dirty="0" err="1"/>
              <a:t>obzira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promene</a:t>
            </a:r>
            <a:r>
              <a:rPr lang="en-US" sz="2200" dirty="0"/>
              <a:t> </a:t>
            </a:r>
            <a:r>
              <a:rPr lang="en-US" sz="2200" dirty="0" err="1"/>
              <a:t>koje</a:t>
            </a:r>
            <a:r>
              <a:rPr lang="en-US" sz="2200" dirty="0"/>
              <a:t> prate </a:t>
            </a:r>
            <a:r>
              <a:rPr lang="en-US" sz="2200" dirty="0" err="1"/>
              <a:t>nosioca</a:t>
            </a:r>
            <a:r>
              <a:rPr lang="en-US" sz="2200" dirty="0"/>
              <a:t> </a:t>
            </a:r>
            <a:r>
              <a:rPr lang="en-US" sz="2200" dirty="0" err="1"/>
              <a:t>jedinstvenog</a:t>
            </a:r>
            <a:r>
              <a:rPr lang="en-US" sz="2200" dirty="0"/>
              <a:t> </a:t>
            </a:r>
            <a:r>
              <a:rPr lang="en-US" sz="2200" dirty="0" err="1"/>
              <a:t>broja</a:t>
            </a:r>
            <a:r>
              <a:rPr lang="en-US" sz="2200" dirty="0"/>
              <a:t>, a </a:t>
            </a:r>
            <a:r>
              <a:rPr lang="en-US" sz="2200" dirty="0" err="1"/>
              <a:t>jednom</a:t>
            </a:r>
            <a:r>
              <a:rPr lang="en-US" sz="2200" dirty="0"/>
              <a:t> </a:t>
            </a:r>
            <a:r>
              <a:rPr lang="en-US" sz="2200" dirty="0" err="1"/>
              <a:t>određen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dodeljen</a:t>
            </a:r>
            <a:r>
              <a:rPr lang="en-US" sz="2200" dirty="0"/>
              <a:t> </a:t>
            </a:r>
            <a:r>
              <a:rPr lang="en-US" sz="2200" dirty="0" err="1"/>
              <a:t>broj</a:t>
            </a:r>
            <a:r>
              <a:rPr lang="en-US" sz="2200" dirty="0"/>
              <a:t> </a:t>
            </a:r>
            <a:r>
              <a:rPr lang="en-US" sz="2200" dirty="0" err="1"/>
              <a:t>nije</a:t>
            </a:r>
            <a:r>
              <a:rPr lang="en-US" sz="2200" dirty="0"/>
              <a:t> </a:t>
            </a:r>
            <a:r>
              <a:rPr lang="en-US" sz="2200" dirty="0" err="1"/>
              <a:t>moguće</a:t>
            </a:r>
            <a:r>
              <a:rPr lang="en-US" sz="2200" dirty="0"/>
              <a:t> </a:t>
            </a:r>
            <a:r>
              <a:rPr lang="en-US" sz="2200" dirty="0" err="1"/>
              <a:t>ponovo</a:t>
            </a:r>
            <a:r>
              <a:rPr lang="en-US" sz="2200" dirty="0"/>
              <a:t> </a:t>
            </a:r>
            <a:r>
              <a:rPr lang="en-US" sz="2200" dirty="0" err="1"/>
              <a:t>dodeljivati</a:t>
            </a:r>
            <a:endParaRPr lang="en-US" sz="2200" dirty="0"/>
          </a:p>
          <a:p>
            <a:pPr marL="0" indent="0">
              <a:buNone/>
            </a:pPr>
            <a:endParaRPr lang="en-US" dirty="0">
              <a:latin typeface="Corbe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980728"/>
            <a:ext cx="2127342" cy="76584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827" y="6021288"/>
            <a:ext cx="1858360" cy="58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50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8884"/>
            <a:ext cx="5832648" cy="1143000"/>
          </a:xfrm>
        </p:spPr>
        <p:txBody>
          <a:bodyPr>
            <a:normAutofit/>
          </a:bodyPr>
          <a:lstStyle/>
          <a:p>
            <a:r>
              <a:rPr lang="sr-Latn-RS" dirty="0" smtClean="0"/>
              <a:t>CR broj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20" y="1628800"/>
            <a:ext cx="8435280" cy="44973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 err="1"/>
              <a:t>Jedinstveni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sastoji</a:t>
            </a:r>
            <a:r>
              <a:rPr lang="en-US" dirty="0"/>
              <a:t> se od tri </a:t>
            </a:r>
            <a:r>
              <a:rPr lang="en-US" dirty="0" err="1"/>
              <a:t>polja</a:t>
            </a:r>
            <a:r>
              <a:rPr lang="en-US" dirty="0"/>
              <a:t>, </a:t>
            </a:r>
            <a:r>
              <a:rPr lang="en-US" dirty="0" err="1"/>
              <a:t>ima</a:t>
            </a:r>
            <a:r>
              <a:rPr lang="en-US" dirty="0"/>
              <a:t> 12 </a:t>
            </a:r>
            <a:r>
              <a:rPr lang="en-US" dirty="0" err="1"/>
              <a:t>oznaka</a:t>
            </a:r>
            <a:r>
              <a:rPr lang="en-US" dirty="0"/>
              <a:t> od </a:t>
            </a:r>
            <a:r>
              <a:rPr lang="en-US" dirty="0" err="1"/>
              <a:t>čega</a:t>
            </a:r>
            <a:r>
              <a:rPr lang="en-US" dirty="0"/>
              <a:t> u </a:t>
            </a:r>
            <a:r>
              <a:rPr lang="en-US" dirty="0" err="1"/>
              <a:t>prvom</a:t>
            </a:r>
            <a:r>
              <a:rPr lang="en-US" dirty="0"/>
              <a:t> </a:t>
            </a:r>
            <a:r>
              <a:rPr lang="en-US" dirty="0" err="1"/>
              <a:t>polju</a:t>
            </a:r>
            <a:r>
              <a:rPr lang="en-US" dirty="0"/>
              <a:t> </a:t>
            </a:r>
            <a:r>
              <a:rPr lang="en-US" dirty="0" err="1"/>
              <a:t>dve</a:t>
            </a:r>
            <a:r>
              <a:rPr lang="en-US" dirty="0"/>
              <a:t> </a:t>
            </a:r>
            <a:r>
              <a:rPr lang="en-US" dirty="0" err="1"/>
              <a:t>slovne</a:t>
            </a:r>
            <a:r>
              <a:rPr lang="en-US" dirty="0"/>
              <a:t>, u </a:t>
            </a:r>
            <a:r>
              <a:rPr lang="en-US" dirty="0" err="1"/>
              <a:t>drugom</a:t>
            </a:r>
            <a:r>
              <a:rPr lang="en-US" dirty="0"/>
              <a:t> </a:t>
            </a:r>
            <a:r>
              <a:rPr lang="en-US" dirty="0" err="1"/>
              <a:t>polju</a:t>
            </a:r>
            <a:r>
              <a:rPr lang="en-US" dirty="0"/>
              <a:t> </a:t>
            </a:r>
            <a:r>
              <a:rPr lang="en-US" dirty="0" err="1"/>
              <a:t>osam</a:t>
            </a:r>
            <a:r>
              <a:rPr lang="en-US" dirty="0"/>
              <a:t> </a:t>
            </a:r>
            <a:r>
              <a:rPr lang="en-US" dirty="0" err="1"/>
              <a:t>brojčanih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trećem</a:t>
            </a:r>
            <a:r>
              <a:rPr lang="en-US" dirty="0"/>
              <a:t> </a:t>
            </a:r>
            <a:r>
              <a:rPr lang="en-US" dirty="0" err="1"/>
              <a:t>polju</a:t>
            </a:r>
            <a:r>
              <a:rPr lang="en-US" dirty="0"/>
              <a:t> </a:t>
            </a:r>
            <a:r>
              <a:rPr lang="en-US" dirty="0" err="1"/>
              <a:t>dve</a:t>
            </a:r>
            <a:r>
              <a:rPr lang="en-US" dirty="0"/>
              <a:t> </a:t>
            </a:r>
            <a:r>
              <a:rPr lang="en-US" dirty="0" err="1"/>
              <a:t>brojčane</a:t>
            </a:r>
            <a:r>
              <a:rPr lang="en-US" dirty="0"/>
              <a:t> </a:t>
            </a:r>
            <a:r>
              <a:rPr lang="en-US" dirty="0" err="1"/>
              <a:t>oznake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predstavljaju</a:t>
            </a:r>
            <a:r>
              <a:rPr lang="en-US" dirty="0"/>
              <a:t> </a:t>
            </a:r>
            <a:r>
              <a:rPr lang="en-US" dirty="0" err="1"/>
              <a:t>kontrolne</a:t>
            </a:r>
            <a:r>
              <a:rPr lang="en-US" dirty="0"/>
              <a:t> </a:t>
            </a:r>
            <a:r>
              <a:rPr lang="en-US" dirty="0" err="1"/>
              <a:t>cifre</a:t>
            </a:r>
            <a:endParaRPr lang="en-US" dirty="0"/>
          </a:p>
          <a:p>
            <a:pPr algn="just"/>
            <a:r>
              <a:rPr lang="en-US" dirty="0" err="1"/>
              <a:t>Jedinstveni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sledeću</a:t>
            </a:r>
            <a:r>
              <a:rPr lang="en-US" dirty="0"/>
              <a:t> </a:t>
            </a:r>
            <a:r>
              <a:rPr lang="en-US" dirty="0" err="1"/>
              <a:t>strukturu</a:t>
            </a:r>
            <a:r>
              <a:rPr lang="en-US" dirty="0"/>
              <a:t>: AA XXXXXXXX YY</a:t>
            </a:r>
          </a:p>
          <a:p>
            <a:pPr algn="just"/>
            <a:r>
              <a:rPr lang="en-US" dirty="0" err="1"/>
              <a:t>Slovna</a:t>
            </a:r>
            <a:r>
              <a:rPr lang="en-US" dirty="0"/>
              <a:t> </a:t>
            </a:r>
            <a:r>
              <a:rPr lang="en-US" dirty="0" err="1"/>
              <a:t>oznaka</a:t>
            </a:r>
            <a:r>
              <a:rPr lang="en-US" dirty="0"/>
              <a:t>: "AA"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oznaku</a:t>
            </a:r>
            <a:r>
              <a:rPr lang="en-US" dirty="0"/>
              <a:t> </a:t>
            </a:r>
            <a:r>
              <a:rPr lang="en-US" dirty="0" err="1"/>
              <a:t>lica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, u </a:t>
            </a:r>
            <a:r>
              <a:rPr lang="en-US" dirty="0" err="1"/>
              <a:t>zavisnosti</a:t>
            </a:r>
            <a:r>
              <a:rPr lang="en-US" dirty="0"/>
              <a:t> od toga da li se </a:t>
            </a:r>
            <a:r>
              <a:rPr lang="en-US" dirty="0" err="1"/>
              <a:t>radi</a:t>
            </a:r>
            <a:r>
              <a:rPr lang="en-US" dirty="0"/>
              <a:t> o </a:t>
            </a:r>
            <a:r>
              <a:rPr lang="en-US" dirty="0" err="1"/>
              <a:t>pravnom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o </a:t>
            </a:r>
            <a:r>
              <a:rPr lang="en-US" dirty="0" err="1"/>
              <a:t>fizičkom</a:t>
            </a:r>
            <a:r>
              <a:rPr lang="en-US" dirty="0"/>
              <a:t> </a:t>
            </a:r>
            <a:r>
              <a:rPr lang="en-US" dirty="0" err="1"/>
              <a:t>licu</a:t>
            </a:r>
            <a:r>
              <a:rPr lang="en-US" dirty="0"/>
              <a:t>, </a:t>
            </a:r>
            <a:r>
              <a:rPr lang="en-US" dirty="0" err="1"/>
              <a:t>definisana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tipa</a:t>
            </a:r>
            <a:r>
              <a:rPr lang="en-US" dirty="0"/>
              <a:t> </a:t>
            </a:r>
            <a:r>
              <a:rPr lang="en-US" dirty="0" err="1"/>
              <a:t>oznake</a:t>
            </a:r>
            <a:r>
              <a:rPr lang="en-US" dirty="0"/>
              <a:t>:</a:t>
            </a:r>
          </a:p>
          <a:p>
            <a:pPr algn="just"/>
            <a:r>
              <a:rPr lang="en-US" dirty="0"/>
              <a:t>FL- </a:t>
            </a:r>
            <a:r>
              <a:rPr lang="en-US" dirty="0" err="1"/>
              <a:t>oznaka</a:t>
            </a:r>
            <a:r>
              <a:rPr lang="en-US" dirty="0"/>
              <a:t> za </a:t>
            </a:r>
            <a:r>
              <a:rPr lang="en-US" dirty="0" err="1"/>
              <a:t>fizička</a:t>
            </a:r>
            <a:r>
              <a:rPr lang="en-US" dirty="0"/>
              <a:t> </a:t>
            </a:r>
            <a:r>
              <a:rPr lang="en-US" dirty="0" err="1"/>
              <a:t>lica</a:t>
            </a:r>
            <a:endParaRPr lang="en-US" dirty="0"/>
          </a:p>
          <a:p>
            <a:pPr algn="just"/>
            <a:r>
              <a:rPr lang="en-US" dirty="0"/>
              <a:t>RS- </a:t>
            </a:r>
            <a:r>
              <a:rPr lang="en-US" dirty="0" err="1"/>
              <a:t>oznaka</a:t>
            </a:r>
            <a:r>
              <a:rPr lang="en-US" dirty="0"/>
              <a:t> za </a:t>
            </a:r>
            <a:r>
              <a:rPr lang="en-US" dirty="0" err="1"/>
              <a:t>pravna</a:t>
            </a:r>
            <a:r>
              <a:rPr lang="en-US" dirty="0"/>
              <a:t> </a:t>
            </a:r>
            <a:r>
              <a:rPr lang="en-US" dirty="0" err="1"/>
              <a:t>lica</a:t>
            </a:r>
            <a:endParaRPr lang="en-US" dirty="0"/>
          </a:p>
          <a:p>
            <a:pPr algn="just"/>
            <a:r>
              <a:rPr lang="en-US" dirty="0" err="1"/>
              <a:t>Brojčana</a:t>
            </a:r>
            <a:r>
              <a:rPr lang="en-US" dirty="0"/>
              <a:t> </a:t>
            </a:r>
            <a:r>
              <a:rPr lang="en-US" dirty="0" err="1"/>
              <a:t>oznaka</a:t>
            </a:r>
            <a:r>
              <a:rPr lang="en-US" dirty="0"/>
              <a:t>:</a:t>
            </a:r>
            <a:r>
              <a:rPr lang="sr-Latn-RS" dirty="0"/>
              <a:t> </a:t>
            </a:r>
            <a:r>
              <a:rPr lang="en-US" dirty="0"/>
              <a:t>"XXXXXXXX„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slučajan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od </a:t>
            </a:r>
            <a:r>
              <a:rPr lang="en-US" dirty="0" err="1"/>
              <a:t>osam</a:t>
            </a:r>
            <a:r>
              <a:rPr lang="en-US" dirty="0"/>
              <a:t> </a:t>
            </a:r>
            <a:r>
              <a:rPr lang="en-US" dirty="0" err="1"/>
              <a:t>dekadnih</a:t>
            </a:r>
            <a:r>
              <a:rPr lang="en-US" dirty="0"/>
              <a:t> </a:t>
            </a:r>
            <a:r>
              <a:rPr lang="en-US" dirty="0" err="1"/>
              <a:t>cifara</a:t>
            </a:r>
            <a:r>
              <a:rPr lang="en-US" dirty="0"/>
              <a:t> za </a:t>
            </a:r>
            <a:r>
              <a:rPr lang="en-US" dirty="0" err="1"/>
              <a:t>koga</a:t>
            </a:r>
            <a:r>
              <a:rPr lang="en-US" dirty="0"/>
              <a:t> je </a:t>
            </a:r>
            <a:r>
              <a:rPr lang="en-US" dirty="0" err="1"/>
              <a:t>neophodno</a:t>
            </a:r>
            <a:r>
              <a:rPr lang="en-US" dirty="0"/>
              <a:t> da se </a:t>
            </a:r>
            <a:r>
              <a:rPr lang="en-US" dirty="0" err="1"/>
              <a:t>obezbedi</a:t>
            </a:r>
            <a:r>
              <a:rPr lang="en-US" dirty="0"/>
              <a:t> da je </a:t>
            </a:r>
            <a:r>
              <a:rPr lang="en-US" dirty="0" err="1"/>
              <a:t>jedinstven</a:t>
            </a:r>
            <a:r>
              <a:rPr lang="en-US" dirty="0"/>
              <a:t> (da se ne </a:t>
            </a:r>
            <a:r>
              <a:rPr lang="en-US" dirty="0" err="1"/>
              <a:t>ponavlja</a:t>
            </a:r>
            <a:r>
              <a:rPr lang="en-US" dirty="0"/>
              <a:t>)</a:t>
            </a:r>
          </a:p>
          <a:p>
            <a:pPr algn="just"/>
            <a:r>
              <a:rPr lang="en-US" dirty="0" err="1"/>
              <a:t>Brojčana</a:t>
            </a:r>
            <a:r>
              <a:rPr lang="en-US" dirty="0"/>
              <a:t> </a:t>
            </a:r>
            <a:r>
              <a:rPr lang="en-US" dirty="0" err="1"/>
              <a:t>oznaka</a:t>
            </a:r>
            <a:r>
              <a:rPr lang="en-US" dirty="0"/>
              <a:t>:</a:t>
            </a:r>
            <a:r>
              <a:rPr lang="sr-Latn-RS" dirty="0"/>
              <a:t> </a:t>
            </a:r>
            <a:r>
              <a:rPr lang="en-US" dirty="0"/>
              <a:t>"YY"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dve</a:t>
            </a:r>
            <a:r>
              <a:rPr lang="en-US" dirty="0"/>
              <a:t> </a:t>
            </a:r>
            <a:r>
              <a:rPr lang="en-US" dirty="0" err="1"/>
              <a:t>kontrolne</a:t>
            </a:r>
            <a:r>
              <a:rPr lang="en-US" dirty="0"/>
              <a:t> </a:t>
            </a:r>
            <a:r>
              <a:rPr lang="en-US" dirty="0" err="1"/>
              <a:t>cifre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računaju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dela</a:t>
            </a:r>
            <a:r>
              <a:rPr lang="en-US" dirty="0"/>
              <a:t> </a:t>
            </a:r>
            <a:r>
              <a:rPr lang="en-US" dirty="0" err="1"/>
              <a:t>broja</a:t>
            </a:r>
            <a:r>
              <a:rPr lang="sr-Latn-RS" dirty="0"/>
              <a:t> </a:t>
            </a:r>
            <a:r>
              <a:rPr lang="en-US" dirty="0"/>
              <a:t>AAXXXXXXXX</a:t>
            </a:r>
            <a:r>
              <a:rPr lang="sr-Latn-RS" dirty="0"/>
              <a:t>,</a:t>
            </a:r>
            <a:r>
              <a:rPr lang="en-US" dirty="0"/>
              <a:t> a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utvrđenom</a:t>
            </a:r>
            <a:r>
              <a:rPr lang="en-US" dirty="0"/>
              <a:t> </a:t>
            </a:r>
            <a:r>
              <a:rPr lang="en-US" dirty="0" err="1"/>
              <a:t>algoritmu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tajnu</a:t>
            </a:r>
            <a:endParaRPr lang="en-US" dirty="0"/>
          </a:p>
          <a:p>
            <a:pPr marL="0" indent="0">
              <a:buNone/>
            </a:pPr>
            <a:endParaRPr lang="en-US" dirty="0">
              <a:latin typeface="Corbe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980728"/>
            <a:ext cx="2127342" cy="76584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827" y="6021288"/>
            <a:ext cx="1858360" cy="58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64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8884"/>
            <a:ext cx="5832648" cy="1143000"/>
          </a:xfrm>
        </p:spPr>
        <p:txBody>
          <a:bodyPr>
            <a:normAutofit/>
          </a:bodyPr>
          <a:lstStyle/>
          <a:p>
            <a:r>
              <a:rPr lang="sr-Latn-RS" dirty="0"/>
              <a:t>Saradnja CROSO i RZS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20" y="1628800"/>
            <a:ext cx="8435280" cy="4980454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sr-Latn-RS" dirty="0" smtClean="0"/>
              <a:t>Podaci uneti u Jedinstvenu bazu dnevno se elektronski obrađuju, objedinjuju, selektuju, ažuriraju, čuvaju i dostupni su korisnicima podataka.</a:t>
            </a:r>
            <a:endParaRPr lang="en-GB" dirty="0" smtClean="0"/>
          </a:p>
          <a:p>
            <a:pPr lvl="0" algn="just"/>
            <a:r>
              <a:rPr lang="sr-Latn-RS" dirty="0" smtClean="0"/>
              <a:t>Podaci </a:t>
            </a:r>
            <a:r>
              <a:rPr lang="sr-Latn-RS" dirty="0"/>
              <a:t>iz Jedinstvene baze mogu se koristiti u statističke svrhe, na način propisan zakonom koji uređuje oblast statistike</a:t>
            </a:r>
            <a:r>
              <a:rPr lang="sr-Latn-RS" dirty="0" smtClean="0"/>
              <a:t>.</a:t>
            </a:r>
          </a:p>
          <a:p>
            <a:pPr algn="just"/>
            <a:r>
              <a:rPr lang="en-US" dirty="0" smtClean="0"/>
              <a:t>K</a:t>
            </a:r>
            <a:r>
              <a:rPr lang="sr-Cyrl-RS" dirty="0" smtClean="0"/>
              <a:t>orisnicima</a:t>
            </a:r>
            <a:r>
              <a:rPr lang="en-US" dirty="0" smtClean="0"/>
              <a:t> </a:t>
            </a:r>
            <a:r>
              <a:rPr lang="en-US" dirty="0" err="1" smtClean="0"/>
              <a:t>podataka</a:t>
            </a:r>
            <a:r>
              <a:rPr lang="en-US" dirty="0" smtClean="0"/>
              <a:t> </a:t>
            </a:r>
            <a:r>
              <a:rPr lang="sr-Latn-RS" dirty="0" smtClean="0"/>
              <a:t>u smislu Zakona o CROSO </a:t>
            </a:r>
            <a:r>
              <a:rPr lang="en-US" dirty="0" err="1" smtClean="0"/>
              <a:t>smatraju</a:t>
            </a:r>
            <a:r>
              <a:rPr lang="en-US" dirty="0" smtClean="0"/>
              <a:t> se </a:t>
            </a:r>
            <a:r>
              <a:rPr lang="en-US" dirty="0" err="1" smtClean="0"/>
              <a:t>organizacije</a:t>
            </a:r>
            <a:r>
              <a:rPr lang="en-US" dirty="0" smtClean="0"/>
              <a:t> </a:t>
            </a:r>
            <a:r>
              <a:rPr lang="en-US" dirty="0" err="1" smtClean="0"/>
              <a:t>obaveznog</a:t>
            </a:r>
            <a:r>
              <a:rPr lang="en-US" dirty="0" smtClean="0"/>
              <a:t> </a:t>
            </a:r>
            <a:r>
              <a:rPr lang="en-US" dirty="0" err="1" smtClean="0"/>
              <a:t>socijalnog</a:t>
            </a:r>
            <a:r>
              <a:rPr lang="en-US" dirty="0" smtClean="0"/>
              <a:t> </a:t>
            </a:r>
            <a:r>
              <a:rPr lang="en-US" dirty="0" err="1" smtClean="0"/>
              <a:t>osiguranja</a:t>
            </a:r>
            <a:r>
              <a:rPr lang="en-US" dirty="0" smtClean="0"/>
              <a:t>, organ </a:t>
            </a:r>
            <a:r>
              <a:rPr lang="en-US" dirty="0" err="1" smtClean="0"/>
              <a:t>nadležan</a:t>
            </a:r>
            <a:r>
              <a:rPr lang="en-US" dirty="0" smtClean="0"/>
              <a:t> za </a:t>
            </a:r>
            <a:r>
              <a:rPr lang="en-US" dirty="0" err="1" smtClean="0"/>
              <a:t>poslove</a:t>
            </a:r>
            <a:r>
              <a:rPr lang="en-US" dirty="0" smtClean="0"/>
              <a:t> </a:t>
            </a:r>
            <a:r>
              <a:rPr lang="en-US" dirty="0" err="1" smtClean="0"/>
              <a:t>javnih</a:t>
            </a:r>
            <a:r>
              <a:rPr lang="en-US" dirty="0" smtClean="0"/>
              <a:t> </a:t>
            </a:r>
            <a:r>
              <a:rPr lang="en-US" dirty="0" err="1" smtClean="0"/>
              <a:t>prihoda</a:t>
            </a:r>
            <a:r>
              <a:rPr lang="en-US" dirty="0" smtClean="0"/>
              <a:t>, </a:t>
            </a:r>
            <a:r>
              <a:rPr lang="en-US" b="1" i="1" dirty="0" err="1" smtClean="0"/>
              <a:t>Republički</a:t>
            </a:r>
            <a:r>
              <a:rPr lang="en-US" b="1" i="1" dirty="0" smtClean="0"/>
              <a:t> </a:t>
            </a:r>
            <a:r>
              <a:rPr lang="en-US" b="1" i="1" dirty="0" err="1" smtClean="0"/>
              <a:t>zavod</a:t>
            </a:r>
            <a:r>
              <a:rPr lang="en-US" b="1" i="1" dirty="0" smtClean="0"/>
              <a:t> za </a:t>
            </a:r>
            <a:r>
              <a:rPr lang="en-US" b="1" i="1" dirty="0" err="1" smtClean="0"/>
              <a:t>statistiku</a:t>
            </a:r>
            <a:r>
              <a:rPr lang="en-US" b="1" i="1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drugi</a:t>
            </a:r>
            <a:r>
              <a:rPr lang="en-US" dirty="0" smtClean="0"/>
              <a:t> </a:t>
            </a:r>
            <a:r>
              <a:rPr lang="en-US" dirty="0" err="1" smtClean="0"/>
              <a:t>organi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u tom </a:t>
            </a:r>
            <a:r>
              <a:rPr lang="en-US" dirty="0" err="1" smtClean="0"/>
              <a:t>svojstvu</a:t>
            </a:r>
            <a:r>
              <a:rPr lang="en-US" dirty="0" smtClean="0"/>
              <a:t> </a:t>
            </a:r>
            <a:r>
              <a:rPr lang="en-US" dirty="0" err="1" smtClean="0"/>
              <a:t>označeni</a:t>
            </a:r>
            <a:r>
              <a:rPr lang="en-US" dirty="0" smtClean="0"/>
              <a:t> </a:t>
            </a:r>
            <a:r>
              <a:rPr lang="en-US" dirty="0" err="1" smtClean="0"/>
              <a:t>ovim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posebnim</a:t>
            </a:r>
            <a:r>
              <a:rPr lang="en-US" dirty="0" smtClean="0"/>
              <a:t> </a:t>
            </a:r>
            <a:r>
              <a:rPr lang="en-US" dirty="0" err="1" smtClean="0"/>
              <a:t>zakonom</a:t>
            </a:r>
            <a:r>
              <a:rPr lang="en-US" dirty="0" smtClean="0"/>
              <a:t> </a:t>
            </a:r>
            <a:endParaRPr lang="sr-Latn-RS" dirty="0" smtClean="0"/>
          </a:p>
          <a:p>
            <a:pPr algn="just"/>
            <a:r>
              <a:rPr lang="sr-Latn-RS" dirty="0" smtClean="0"/>
              <a:t>RZS </a:t>
            </a:r>
            <a:r>
              <a:rPr lang="sr-Latn-RS" dirty="0"/>
              <a:t>je direktan korisnik podataka naše Jedinstvene baze</a:t>
            </a:r>
          </a:p>
          <a:p>
            <a:pPr algn="just"/>
            <a:r>
              <a:rPr lang="sr-Latn-RS" dirty="0"/>
              <a:t>Izuzetno uspešna, prijateljska </a:t>
            </a:r>
            <a:r>
              <a:rPr lang="sr-Latn-RS" dirty="0" smtClean="0"/>
              <a:t>saradnja</a:t>
            </a:r>
          </a:p>
          <a:p>
            <a:pPr algn="just"/>
            <a:r>
              <a:rPr lang="sr-Latn-RS" dirty="0" smtClean="0">
                <a:hlinkClick r:id="rId2"/>
              </a:rPr>
              <a:t>http</a:t>
            </a:r>
            <a:r>
              <a:rPr lang="sr-Latn-RS" dirty="0">
                <a:hlinkClick r:id="rId2"/>
              </a:rPr>
              <a:t>://</a:t>
            </a:r>
            <a:r>
              <a:rPr lang="sr-Latn-RS" dirty="0" smtClean="0">
                <a:hlinkClick r:id="rId2"/>
              </a:rPr>
              <a:t>www.croso.gov.rs/cir/index.php</a:t>
            </a:r>
            <a:endParaRPr lang="sr-Latn-RS" dirty="0" smtClean="0"/>
          </a:p>
          <a:p>
            <a:pPr algn="just"/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www.youtube.com/watch?v=58T0NlhNweA</a:t>
            </a:r>
            <a:endParaRPr lang="sr-Latn-RS" dirty="0" smtClean="0"/>
          </a:p>
          <a:p>
            <a:pPr algn="just"/>
            <a:endParaRPr lang="sr-Latn-RS" dirty="0" smtClean="0"/>
          </a:p>
          <a:p>
            <a:pPr marL="0" indent="0">
              <a:buNone/>
            </a:pPr>
            <a:endParaRPr lang="en-US" dirty="0">
              <a:latin typeface="Corbe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980728"/>
            <a:ext cx="2127342" cy="76584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827" y="6021288"/>
            <a:ext cx="1858360" cy="58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60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07604" y="3645024"/>
            <a:ext cx="6400800" cy="2160240"/>
          </a:xfrm>
        </p:spPr>
        <p:txBody>
          <a:bodyPr>
            <a:normAutofit fontScale="92500" lnSpcReduction="20000"/>
          </a:bodyPr>
          <a:lstStyle/>
          <a:p>
            <a:endParaRPr lang="en-GB" sz="5000" dirty="0" smtClean="0"/>
          </a:p>
          <a:p>
            <a:r>
              <a:rPr lang="sr-Latn-RS" sz="5000" dirty="0" smtClean="0"/>
              <a:t>HVALA RZS i </a:t>
            </a:r>
          </a:p>
          <a:p>
            <a:r>
              <a:rPr lang="sr-Latn-RS" sz="5000" dirty="0" smtClean="0"/>
              <a:t>HVALA NA PAŽNJI </a:t>
            </a:r>
            <a:endParaRPr lang="en-US" sz="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79752"/>
            <a:ext cx="4392488" cy="158129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093296"/>
            <a:ext cx="1858360" cy="58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55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204864"/>
            <a:ext cx="7423748" cy="1584176"/>
          </a:xfrm>
        </p:spPr>
        <p:txBody>
          <a:bodyPr>
            <a:normAutofit/>
          </a:bodyPr>
          <a:lstStyle/>
          <a:p>
            <a:pPr algn="ctr"/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sz="5300" dirty="0" smtClean="0"/>
              <a:t>Šta je CROSO?</a:t>
            </a:r>
            <a:endParaRPr lang="en-US" sz="53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Corbel" pitchFamily="34" charset="0"/>
            </a:endParaRPr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70" y="476672"/>
            <a:ext cx="2542683" cy="1008112"/>
          </a:xfrm>
          <a:prstGeom prst="rect">
            <a:avLst/>
          </a:prstGeom>
        </p:spPr>
      </p:pic>
      <p:pic>
        <p:nvPicPr>
          <p:cNvPr id="1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136" y="5895384"/>
            <a:ext cx="1858360" cy="58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68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67" y="692696"/>
            <a:ext cx="7112679" cy="1065236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Centralni registar obaveznog socijalnog osiguranja – CROSO</a:t>
            </a:r>
            <a:br>
              <a:rPr lang="sr-Latn-RS" dirty="0" smtClean="0"/>
            </a:b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Corbel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416868" y="2310789"/>
            <a:ext cx="1126741" cy="1570029"/>
            <a:chOff x="612773" y="1597791"/>
            <a:chExt cx="1673225" cy="2288408"/>
          </a:xfrm>
        </p:grpSpPr>
        <p:grpSp>
          <p:nvGrpSpPr>
            <p:cNvPr id="78" name="Group 77"/>
            <p:cNvGrpSpPr/>
            <p:nvPr/>
          </p:nvGrpSpPr>
          <p:grpSpPr>
            <a:xfrm>
              <a:off x="612773" y="1597791"/>
              <a:ext cx="1673225" cy="2288408"/>
              <a:chOff x="612773" y="1902591"/>
              <a:chExt cx="1673225" cy="2288408"/>
            </a:xfrm>
          </p:grpSpPr>
          <p:sp>
            <p:nvSpPr>
              <p:cNvPr id="81" name="Flowchart: Process 80"/>
              <p:cNvSpPr/>
              <p:nvPr/>
            </p:nvSpPr>
            <p:spPr>
              <a:xfrm>
                <a:off x="612773" y="2325184"/>
                <a:ext cx="1673225" cy="1865815"/>
              </a:xfrm>
              <a:prstGeom prst="flowChartProcess">
                <a:avLst/>
              </a:prstGeom>
              <a:solidFill>
                <a:schemeClr val="accent1">
                  <a:alpha val="0"/>
                </a:schemeClr>
              </a:solidFill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292934"/>
                  </a:solidFill>
                  <a:latin typeface="Corbel" pitchFamily="34" charset="0"/>
                </a:endParaRPr>
              </a:p>
            </p:txBody>
          </p:sp>
          <p:sp>
            <p:nvSpPr>
              <p:cNvPr id="82" name="Flowchart: Process 81"/>
              <p:cNvSpPr/>
              <p:nvPr/>
            </p:nvSpPr>
            <p:spPr>
              <a:xfrm>
                <a:off x="612773" y="1902591"/>
                <a:ext cx="1673225" cy="332788"/>
              </a:xfrm>
              <a:prstGeom prst="flowChartProcess">
                <a:avLst/>
              </a:prstGeom>
              <a:solidFill>
                <a:schemeClr val="accent1">
                  <a:alpha val="0"/>
                </a:schemeClr>
              </a:solidFill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sr-Latn-RS" sz="1000" b="1" dirty="0">
                    <a:solidFill>
                      <a:srgbClr val="292934"/>
                    </a:solidFill>
                    <a:latin typeface="Corbel" pitchFamily="34" charset="0"/>
                  </a:rPr>
                  <a:t>Korisnik</a:t>
                </a:r>
                <a:endParaRPr lang="en-US" sz="1000" b="1" dirty="0">
                  <a:solidFill>
                    <a:srgbClr val="292934"/>
                  </a:solidFill>
                  <a:latin typeface="Corbel" pitchFamily="34" charset="0"/>
                </a:endParaRPr>
              </a:p>
            </p:txBody>
          </p:sp>
        </p:grpSp>
        <p:pic>
          <p:nvPicPr>
            <p:cNvPr id="79" name="Picture 4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356" y="2363653"/>
              <a:ext cx="1066801" cy="1059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0" name="Flowchart: Process 89"/>
          <p:cNvSpPr/>
          <p:nvPr/>
        </p:nvSpPr>
        <p:spPr>
          <a:xfrm>
            <a:off x="1904014" y="2310790"/>
            <a:ext cx="2141026" cy="1694274"/>
          </a:xfrm>
          <a:prstGeom prst="flowChart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92934"/>
              </a:solidFill>
              <a:latin typeface="Corbel" pitchFamily="34" charset="0"/>
            </a:endParaRPr>
          </a:p>
        </p:txBody>
      </p:sp>
      <p:sp>
        <p:nvSpPr>
          <p:cNvPr id="89" name="Flowchart: Process 88"/>
          <p:cNvSpPr/>
          <p:nvPr/>
        </p:nvSpPr>
        <p:spPr>
          <a:xfrm>
            <a:off x="1904014" y="2310789"/>
            <a:ext cx="2141026" cy="204419"/>
          </a:xfrm>
          <a:prstGeom prst="flowChart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1000" b="1" dirty="0">
                <a:solidFill>
                  <a:srgbClr val="292934"/>
                </a:solidFill>
                <a:latin typeface="Corbel" pitchFamily="34" charset="0"/>
              </a:rPr>
              <a:t>Portal</a:t>
            </a:r>
            <a:endParaRPr lang="en-US" sz="1000" b="1" dirty="0">
              <a:solidFill>
                <a:srgbClr val="292934"/>
              </a:solidFill>
              <a:latin typeface="Corbe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96610" y="4581129"/>
            <a:ext cx="3039886" cy="1300171"/>
            <a:chOff x="5924602" y="4581129"/>
            <a:chExt cx="3039886" cy="1300171"/>
          </a:xfrm>
        </p:grpSpPr>
        <p:sp>
          <p:nvSpPr>
            <p:cNvPr id="160" name="Rounded Rectangle 159"/>
            <p:cNvSpPr/>
            <p:nvPr/>
          </p:nvSpPr>
          <p:spPr>
            <a:xfrm>
              <a:off x="5924602" y="4581129"/>
              <a:ext cx="3039886" cy="1041923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orbel" pitchFamily="34" charset="0"/>
              </a:endParaRP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5940152" y="4676229"/>
              <a:ext cx="3024336" cy="1205071"/>
              <a:chOff x="5615391" y="4724628"/>
              <a:chExt cx="3429000" cy="1343571"/>
            </a:xfrm>
          </p:grpSpPr>
          <p:grpSp>
            <p:nvGrpSpPr>
              <p:cNvPr id="110" name="Group 109"/>
              <p:cNvGrpSpPr/>
              <p:nvPr/>
            </p:nvGrpSpPr>
            <p:grpSpPr>
              <a:xfrm>
                <a:off x="7924800" y="4724628"/>
                <a:ext cx="967190" cy="950918"/>
                <a:chOff x="4356664" y="3962400"/>
                <a:chExt cx="1282135" cy="1371600"/>
              </a:xfrm>
            </p:grpSpPr>
            <p:grpSp>
              <p:nvGrpSpPr>
                <p:cNvPr id="122" name="Group 121"/>
                <p:cNvGrpSpPr/>
                <p:nvPr/>
              </p:nvGrpSpPr>
              <p:grpSpPr>
                <a:xfrm>
                  <a:off x="4356664" y="3962400"/>
                  <a:ext cx="1282135" cy="1371600"/>
                  <a:chOff x="612773" y="1902591"/>
                  <a:chExt cx="1673225" cy="2288408"/>
                </a:xfrm>
              </p:grpSpPr>
              <p:sp>
                <p:nvSpPr>
                  <p:cNvPr id="124" name="Flowchart: Process 123"/>
                  <p:cNvSpPr/>
                  <p:nvPr/>
                </p:nvSpPr>
                <p:spPr>
                  <a:xfrm>
                    <a:off x="612773" y="2530564"/>
                    <a:ext cx="1673225" cy="1660435"/>
                  </a:xfrm>
                  <a:prstGeom prst="flowChartProcess">
                    <a:avLst/>
                  </a:prstGeom>
                  <a:solidFill>
                    <a:schemeClr val="accent1">
                      <a:alpha val="0"/>
                    </a:schemeClr>
                  </a:solidFill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rgbClr val="292934"/>
                      </a:solidFill>
                      <a:latin typeface="Corbel" pitchFamily="34" charset="0"/>
                    </a:endParaRPr>
                  </a:p>
                </p:txBody>
              </p:sp>
              <p:sp>
                <p:nvSpPr>
                  <p:cNvPr id="125" name="Flowchart: Process 124"/>
                  <p:cNvSpPr/>
                  <p:nvPr/>
                </p:nvSpPr>
                <p:spPr>
                  <a:xfrm>
                    <a:off x="612773" y="1902591"/>
                    <a:ext cx="1673225" cy="470979"/>
                  </a:xfrm>
                  <a:prstGeom prst="flowChartProcess">
                    <a:avLst/>
                  </a:prstGeom>
                  <a:solidFill>
                    <a:schemeClr val="accent1">
                      <a:alpha val="0"/>
                    </a:schemeClr>
                  </a:solidFill>
                  <a:ln/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sr-Latn-RS" sz="1100" b="1" dirty="0">
                        <a:solidFill>
                          <a:srgbClr val="292934"/>
                        </a:solidFill>
                        <a:latin typeface="Corbel" pitchFamily="34" charset="0"/>
                      </a:rPr>
                      <a:t>NSZ</a:t>
                    </a:r>
                    <a:endParaRPr lang="en-US" sz="1100" b="1" dirty="0">
                      <a:solidFill>
                        <a:srgbClr val="292934"/>
                      </a:solidFill>
                      <a:latin typeface="Corbel" pitchFamily="34" charset="0"/>
                    </a:endParaRPr>
                  </a:p>
                </p:txBody>
              </p:sp>
            </p:grpSp>
            <p:pic>
              <p:nvPicPr>
                <p:cNvPr id="123" name="Picture 11" descr="https://encrypted-tbn2.gstatic.com/images?q=tbn:ANd9GcQyTJEA_oSgGb810geIZ_NKmjOwhphidUuqDRebqHBJbkQND1R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81357" y="4569785"/>
                  <a:ext cx="832748" cy="62375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1" name="Group 110"/>
              <p:cNvGrpSpPr/>
              <p:nvPr/>
            </p:nvGrpSpPr>
            <p:grpSpPr>
              <a:xfrm>
                <a:off x="6834998" y="4724628"/>
                <a:ext cx="967190" cy="950918"/>
                <a:chOff x="6897746" y="4724627"/>
                <a:chExt cx="1282135" cy="1230455"/>
              </a:xfrm>
            </p:grpSpPr>
            <p:grpSp>
              <p:nvGrpSpPr>
                <p:cNvPr id="118" name="Group 117"/>
                <p:cNvGrpSpPr/>
                <p:nvPr/>
              </p:nvGrpSpPr>
              <p:grpSpPr>
                <a:xfrm>
                  <a:off x="6897746" y="4724627"/>
                  <a:ext cx="1282135" cy="1230455"/>
                  <a:chOff x="612773" y="1902591"/>
                  <a:chExt cx="1673225" cy="2288408"/>
                </a:xfrm>
              </p:grpSpPr>
              <p:sp>
                <p:nvSpPr>
                  <p:cNvPr id="120" name="Flowchart: Process 119"/>
                  <p:cNvSpPr/>
                  <p:nvPr/>
                </p:nvSpPr>
                <p:spPr>
                  <a:xfrm>
                    <a:off x="612773" y="2530564"/>
                    <a:ext cx="1673225" cy="1660435"/>
                  </a:xfrm>
                  <a:prstGeom prst="flowChartProcess">
                    <a:avLst/>
                  </a:prstGeom>
                  <a:solidFill>
                    <a:schemeClr val="accent1">
                      <a:alpha val="0"/>
                    </a:schemeClr>
                  </a:solidFill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rgbClr val="292934"/>
                      </a:solidFill>
                      <a:latin typeface="Corbel" pitchFamily="34" charset="0"/>
                    </a:endParaRPr>
                  </a:p>
                </p:txBody>
              </p:sp>
              <p:sp>
                <p:nvSpPr>
                  <p:cNvPr id="121" name="Flowchart: Process 120"/>
                  <p:cNvSpPr/>
                  <p:nvPr/>
                </p:nvSpPr>
                <p:spPr>
                  <a:xfrm>
                    <a:off x="612773" y="1902591"/>
                    <a:ext cx="1673225" cy="470979"/>
                  </a:xfrm>
                  <a:prstGeom prst="flowChartProcess">
                    <a:avLst/>
                  </a:prstGeom>
                  <a:solidFill>
                    <a:schemeClr val="accent1">
                      <a:alpha val="0"/>
                    </a:schemeClr>
                  </a:solidFill>
                  <a:ln/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sr-Latn-RS" sz="1100" b="1" dirty="0">
                        <a:solidFill>
                          <a:srgbClr val="292934"/>
                        </a:solidFill>
                        <a:latin typeface="Corbel" pitchFamily="34" charset="0"/>
                      </a:rPr>
                      <a:t>RFZO</a:t>
                    </a:r>
                    <a:endParaRPr lang="en-US" sz="1100" b="1" dirty="0">
                      <a:solidFill>
                        <a:srgbClr val="292934"/>
                      </a:solidFill>
                      <a:latin typeface="Corbel" pitchFamily="34" charset="0"/>
                    </a:endParaRPr>
                  </a:p>
                </p:txBody>
              </p:sp>
            </p:grpSp>
            <p:pic>
              <p:nvPicPr>
                <p:cNvPr id="119" name="Picture 10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34771" y="5314556"/>
                  <a:ext cx="1206293" cy="4694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12" name="Group 111"/>
              <p:cNvGrpSpPr/>
              <p:nvPr/>
            </p:nvGrpSpPr>
            <p:grpSpPr>
              <a:xfrm>
                <a:off x="5726844" y="4724628"/>
                <a:ext cx="967190" cy="950918"/>
                <a:chOff x="5455753" y="4724627"/>
                <a:chExt cx="1282135" cy="1230455"/>
              </a:xfrm>
            </p:grpSpPr>
            <p:grpSp>
              <p:nvGrpSpPr>
                <p:cNvPr id="114" name="Group 113"/>
                <p:cNvGrpSpPr/>
                <p:nvPr/>
              </p:nvGrpSpPr>
              <p:grpSpPr>
                <a:xfrm>
                  <a:off x="5455753" y="4724627"/>
                  <a:ext cx="1282135" cy="1230455"/>
                  <a:chOff x="612773" y="1902591"/>
                  <a:chExt cx="1673225" cy="2288408"/>
                </a:xfrm>
              </p:grpSpPr>
              <p:sp>
                <p:nvSpPr>
                  <p:cNvPr id="116" name="Flowchart: Process 115"/>
                  <p:cNvSpPr/>
                  <p:nvPr/>
                </p:nvSpPr>
                <p:spPr>
                  <a:xfrm>
                    <a:off x="612773" y="2530564"/>
                    <a:ext cx="1673225" cy="1660435"/>
                  </a:xfrm>
                  <a:prstGeom prst="flowChartProcess">
                    <a:avLst/>
                  </a:prstGeom>
                  <a:solidFill>
                    <a:schemeClr val="accent1">
                      <a:alpha val="0"/>
                    </a:schemeClr>
                  </a:solidFill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rgbClr val="292934"/>
                      </a:solidFill>
                      <a:latin typeface="Corbel" pitchFamily="34" charset="0"/>
                    </a:endParaRPr>
                  </a:p>
                </p:txBody>
              </p:sp>
              <p:sp>
                <p:nvSpPr>
                  <p:cNvPr id="117" name="Flowchart: Process 116"/>
                  <p:cNvSpPr/>
                  <p:nvPr/>
                </p:nvSpPr>
                <p:spPr>
                  <a:xfrm>
                    <a:off x="612773" y="1902591"/>
                    <a:ext cx="1673225" cy="470979"/>
                  </a:xfrm>
                  <a:prstGeom prst="flowChartProcess">
                    <a:avLst/>
                  </a:prstGeom>
                  <a:solidFill>
                    <a:schemeClr val="accent1">
                      <a:alpha val="0"/>
                    </a:schemeClr>
                  </a:solidFill>
                  <a:ln/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sr-Latn-RS" sz="1100" b="1" dirty="0">
                        <a:solidFill>
                          <a:srgbClr val="292934"/>
                        </a:solidFill>
                        <a:latin typeface="Corbel" pitchFamily="34" charset="0"/>
                      </a:rPr>
                      <a:t>RFPIO</a:t>
                    </a:r>
                    <a:endParaRPr lang="en-US" sz="1100" b="1" dirty="0">
                      <a:solidFill>
                        <a:srgbClr val="292934"/>
                      </a:solidFill>
                      <a:latin typeface="Corbel" pitchFamily="34" charset="0"/>
                    </a:endParaRPr>
                  </a:p>
                </p:txBody>
              </p:sp>
            </p:grpSp>
            <p:pic>
              <p:nvPicPr>
                <p:cNvPr id="115" name="Picture 13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6608" b="8650"/>
                <a:stretch/>
              </p:blipFill>
              <p:spPr bwMode="auto">
                <a:xfrm>
                  <a:off x="5530899" y="5354770"/>
                  <a:ext cx="1131842" cy="3890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13" name="TextBox 112"/>
              <p:cNvSpPr txBox="1"/>
              <p:nvPr/>
            </p:nvSpPr>
            <p:spPr>
              <a:xfrm>
                <a:off x="5615391" y="5791200"/>
                <a:ext cx="3429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RS" sz="1200" b="1" dirty="0">
                    <a:solidFill>
                      <a:srgbClr val="C00000"/>
                    </a:solidFill>
                    <a:latin typeface="Corbel" pitchFamily="34" charset="0"/>
                  </a:rPr>
                  <a:t>Institucije obaveznog socijalnog osiguranja</a:t>
                </a:r>
                <a:endParaRPr lang="en-US" sz="1200" b="1" dirty="0">
                  <a:solidFill>
                    <a:srgbClr val="C00000"/>
                  </a:solidFill>
                  <a:latin typeface="Corbel" pitchFamily="34" charset="0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2380667" y="4659874"/>
            <a:ext cx="3462416" cy="1186201"/>
            <a:chOff x="1547664" y="4581128"/>
            <a:chExt cx="3787943" cy="1231790"/>
          </a:xfrm>
        </p:grpSpPr>
        <p:sp>
          <p:nvSpPr>
            <p:cNvPr id="5" name="Rounded Rectangle 4"/>
            <p:cNvSpPr/>
            <p:nvPr/>
          </p:nvSpPr>
          <p:spPr>
            <a:xfrm>
              <a:off x="1547664" y="4581128"/>
              <a:ext cx="3787943" cy="88275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orbel" pitchFamily="34" charset="0"/>
              </a:endParaRPr>
            </a:p>
          </p:txBody>
        </p:sp>
        <p:grpSp>
          <p:nvGrpSpPr>
            <p:cNvPr id="132" name="Group 131"/>
            <p:cNvGrpSpPr/>
            <p:nvPr/>
          </p:nvGrpSpPr>
          <p:grpSpPr>
            <a:xfrm>
              <a:off x="1547665" y="4676229"/>
              <a:ext cx="3787942" cy="1136689"/>
              <a:chOff x="1619673" y="4665157"/>
              <a:chExt cx="3787942" cy="1136689"/>
            </a:xfrm>
          </p:grpSpPr>
          <p:grpSp>
            <p:nvGrpSpPr>
              <p:cNvPr id="133" name="Group 132"/>
              <p:cNvGrpSpPr/>
              <p:nvPr/>
            </p:nvGrpSpPr>
            <p:grpSpPr>
              <a:xfrm>
                <a:off x="1619673" y="4665157"/>
                <a:ext cx="3787942" cy="1136689"/>
                <a:chOff x="6010312" y="4813441"/>
                <a:chExt cx="3787942" cy="1136689"/>
              </a:xfrm>
            </p:grpSpPr>
            <p:grpSp>
              <p:nvGrpSpPr>
                <p:cNvPr id="139" name="Group 138"/>
                <p:cNvGrpSpPr/>
                <p:nvPr/>
              </p:nvGrpSpPr>
              <p:grpSpPr>
                <a:xfrm>
                  <a:off x="8899321" y="4813441"/>
                  <a:ext cx="749118" cy="697895"/>
                  <a:chOff x="1458519" y="1902591"/>
                  <a:chExt cx="1673225" cy="2288408"/>
                </a:xfrm>
              </p:grpSpPr>
              <p:sp>
                <p:nvSpPr>
                  <p:cNvPr id="150" name="Flowchart: Process 149"/>
                  <p:cNvSpPr/>
                  <p:nvPr/>
                </p:nvSpPr>
                <p:spPr>
                  <a:xfrm>
                    <a:off x="1458519" y="2530565"/>
                    <a:ext cx="1673225" cy="1660434"/>
                  </a:xfrm>
                  <a:prstGeom prst="flowChartProcess">
                    <a:avLst/>
                  </a:prstGeom>
                  <a:solidFill>
                    <a:schemeClr val="accent1">
                      <a:alpha val="0"/>
                    </a:schemeClr>
                  </a:solidFill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 dirty="0">
                      <a:solidFill>
                        <a:srgbClr val="292934"/>
                      </a:solidFill>
                      <a:latin typeface="Corbel" pitchFamily="34" charset="0"/>
                    </a:endParaRPr>
                  </a:p>
                </p:txBody>
              </p:sp>
              <p:sp>
                <p:nvSpPr>
                  <p:cNvPr id="151" name="Flowchart: Process 150"/>
                  <p:cNvSpPr/>
                  <p:nvPr/>
                </p:nvSpPr>
                <p:spPr>
                  <a:xfrm>
                    <a:off x="1458519" y="1902591"/>
                    <a:ext cx="1673225" cy="470978"/>
                  </a:xfrm>
                  <a:prstGeom prst="flowChartProcess">
                    <a:avLst/>
                  </a:prstGeom>
                  <a:solidFill>
                    <a:schemeClr val="accent1">
                      <a:alpha val="0"/>
                    </a:schemeClr>
                  </a:solidFill>
                  <a:ln/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sr-Latn-RS" sz="900" b="1" dirty="0">
                        <a:solidFill>
                          <a:srgbClr val="292934"/>
                        </a:solidFill>
                        <a:latin typeface="Corbel" pitchFamily="34" charset="0"/>
                      </a:rPr>
                      <a:t>PU</a:t>
                    </a:r>
                    <a:endParaRPr lang="en-US" sz="900" b="1" dirty="0">
                      <a:solidFill>
                        <a:srgbClr val="292934"/>
                      </a:solidFill>
                      <a:latin typeface="Corbel" pitchFamily="34" charset="0"/>
                    </a:endParaRPr>
                  </a:p>
                </p:txBody>
              </p:sp>
            </p:grpSp>
            <p:grpSp>
              <p:nvGrpSpPr>
                <p:cNvPr id="140" name="Group 139"/>
                <p:cNvGrpSpPr/>
                <p:nvPr/>
              </p:nvGrpSpPr>
              <p:grpSpPr>
                <a:xfrm>
                  <a:off x="8061121" y="4813441"/>
                  <a:ext cx="749118" cy="697895"/>
                  <a:chOff x="1854344" y="1902591"/>
                  <a:chExt cx="1673225" cy="2288408"/>
                </a:xfrm>
              </p:grpSpPr>
              <p:sp>
                <p:nvSpPr>
                  <p:cNvPr id="148" name="Flowchart: Process 147"/>
                  <p:cNvSpPr/>
                  <p:nvPr/>
                </p:nvSpPr>
                <p:spPr>
                  <a:xfrm>
                    <a:off x="1854344" y="2530565"/>
                    <a:ext cx="1673225" cy="1660434"/>
                  </a:xfrm>
                  <a:prstGeom prst="flowChartProcess">
                    <a:avLst/>
                  </a:prstGeom>
                  <a:solidFill>
                    <a:schemeClr val="accent1">
                      <a:alpha val="0"/>
                    </a:schemeClr>
                  </a:solidFill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 dirty="0">
                      <a:solidFill>
                        <a:srgbClr val="292934"/>
                      </a:solidFill>
                      <a:latin typeface="Corbel" pitchFamily="34" charset="0"/>
                    </a:endParaRPr>
                  </a:p>
                </p:txBody>
              </p:sp>
              <p:sp>
                <p:nvSpPr>
                  <p:cNvPr id="149" name="Flowchart: Process 148"/>
                  <p:cNvSpPr/>
                  <p:nvPr/>
                </p:nvSpPr>
                <p:spPr>
                  <a:xfrm>
                    <a:off x="1854344" y="1902591"/>
                    <a:ext cx="1673225" cy="470978"/>
                  </a:xfrm>
                  <a:prstGeom prst="flowChartProcess">
                    <a:avLst/>
                  </a:prstGeom>
                  <a:solidFill>
                    <a:schemeClr val="accent1">
                      <a:alpha val="0"/>
                    </a:schemeClr>
                  </a:solidFill>
                  <a:ln/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sr-Latn-RS" sz="900" b="1" dirty="0">
                        <a:solidFill>
                          <a:srgbClr val="292934"/>
                        </a:solidFill>
                        <a:latin typeface="Corbel" pitchFamily="34" charset="0"/>
                      </a:rPr>
                      <a:t>APR</a:t>
                    </a:r>
                    <a:endParaRPr lang="en-US" sz="900" b="1" dirty="0">
                      <a:solidFill>
                        <a:srgbClr val="292934"/>
                      </a:solidFill>
                      <a:latin typeface="Corbel" pitchFamily="34" charset="0"/>
                    </a:endParaRPr>
                  </a:p>
                </p:txBody>
              </p:sp>
            </p:grpSp>
            <p:grpSp>
              <p:nvGrpSpPr>
                <p:cNvPr id="141" name="Group 140"/>
                <p:cNvGrpSpPr/>
                <p:nvPr/>
              </p:nvGrpSpPr>
              <p:grpSpPr>
                <a:xfrm>
                  <a:off x="6143239" y="4813441"/>
                  <a:ext cx="749118" cy="697895"/>
                  <a:chOff x="-112431" y="1902591"/>
                  <a:chExt cx="1673225" cy="2288408"/>
                </a:xfrm>
              </p:grpSpPr>
              <p:sp>
                <p:nvSpPr>
                  <p:cNvPr id="146" name="Flowchart: Process 145"/>
                  <p:cNvSpPr/>
                  <p:nvPr/>
                </p:nvSpPr>
                <p:spPr>
                  <a:xfrm>
                    <a:off x="-112431" y="2530565"/>
                    <a:ext cx="1673225" cy="1660434"/>
                  </a:xfrm>
                  <a:prstGeom prst="flowChartProcess">
                    <a:avLst/>
                  </a:prstGeom>
                  <a:solidFill>
                    <a:schemeClr val="accent1">
                      <a:alpha val="0"/>
                    </a:schemeClr>
                  </a:solidFill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 dirty="0">
                      <a:solidFill>
                        <a:srgbClr val="292934"/>
                      </a:solidFill>
                      <a:latin typeface="Corbel" pitchFamily="34" charset="0"/>
                    </a:endParaRPr>
                  </a:p>
                </p:txBody>
              </p:sp>
              <p:sp>
                <p:nvSpPr>
                  <p:cNvPr id="147" name="Flowchart: Process 146"/>
                  <p:cNvSpPr/>
                  <p:nvPr/>
                </p:nvSpPr>
                <p:spPr>
                  <a:xfrm>
                    <a:off x="-112431" y="1902591"/>
                    <a:ext cx="1673225" cy="470978"/>
                  </a:xfrm>
                  <a:prstGeom prst="flowChartProcess">
                    <a:avLst/>
                  </a:prstGeom>
                  <a:solidFill>
                    <a:schemeClr val="accent1">
                      <a:alpha val="0"/>
                    </a:schemeClr>
                  </a:solidFill>
                  <a:ln/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sr-Latn-RS" sz="900" b="1" dirty="0">
                        <a:solidFill>
                          <a:srgbClr val="292934"/>
                        </a:solidFill>
                        <a:latin typeface="Corbel" pitchFamily="34" charset="0"/>
                      </a:rPr>
                      <a:t>MUP</a:t>
                    </a:r>
                    <a:endParaRPr lang="en-US" sz="900" b="1" dirty="0">
                      <a:solidFill>
                        <a:srgbClr val="292934"/>
                      </a:solidFill>
                      <a:latin typeface="Corbel" pitchFamily="34" charset="0"/>
                    </a:endParaRPr>
                  </a:p>
                </p:txBody>
              </p:sp>
            </p:grpSp>
            <p:pic>
              <p:nvPicPr>
                <p:cNvPr id="142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81002" y="5079861"/>
                  <a:ext cx="273592" cy="3565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3" name="Picture 5" descr="https://encrypted-tbn1.gstatic.com/images?q=tbn:ANd9GcQoj8sT_uilehhjPe8SeVAQevSwvIVSXoYVidYU5yratD7VvsW4NVWIKw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46783" y="5073848"/>
                  <a:ext cx="377793" cy="3728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4" name="Picture 8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668" t="33918" r="10364" b="27654"/>
                <a:stretch/>
              </p:blipFill>
              <p:spPr bwMode="auto">
                <a:xfrm>
                  <a:off x="8962640" y="5150294"/>
                  <a:ext cx="560008" cy="1837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45" name="TextBox 144"/>
                <p:cNvSpPr txBox="1"/>
                <p:nvPr/>
              </p:nvSpPr>
              <p:spPr>
                <a:xfrm>
                  <a:off x="6010312" y="5662485"/>
                  <a:ext cx="3787942" cy="2876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RS" sz="1200" b="1" dirty="0">
                      <a:solidFill>
                        <a:srgbClr val="C00000"/>
                      </a:solidFill>
                      <a:latin typeface="Corbel" pitchFamily="34" charset="0"/>
                    </a:rPr>
                    <a:t>Vlasnici podataka o fizičkim i pravnim licima</a:t>
                  </a:r>
                  <a:endParaRPr lang="en-US" sz="1200" b="1" dirty="0">
                    <a:solidFill>
                      <a:srgbClr val="C00000"/>
                    </a:solidFill>
                    <a:latin typeface="Corbel" pitchFamily="34" charset="0"/>
                  </a:endParaRPr>
                </a:p>
              </p:txBody>
            </p:sp>
          </p:grpSp>
          <p:grpSp>
            <p:nvGrpSpPr>
              <p:cNvPr id="134" name="Group 133"/>
              <p:cNvGrpSpPr/>
              <p:nvPr/>
            </p:nvGrpSpPr>
            <p:grpSpPr>
              <a:xfrm>
                <a:off x="2590800" y="4665157"/>
                <a:ext cx="990600" cy="697894"/>
                <a:chOff x="2590800" y="4665157"/>
                <a:chExt cx="990600" cy="697894"/>
              </a:xfrm>
            </p:grpSpPr>
            <p:sp>
              <p:nvSpPr>
                <p:cNvPr id="135" name="Flowchart: Process 134"/>
                <p:cNvSpPr/>
                <p:nvPr/>
              </p:nvSpPr>
              <p:spPr>
                <a:xfrm>
                  <a:off x="2590800" y="4665157"/>
                  <a:ext cx="990600" cy="143634"/>
                </a:xfrm>
                <a:prstGeom prst="flowChartProcess">
                  <a:avLst/>
                </a:prstGeom>
                <a:solidFill>
                  <a:schemeClr val="accent1">
                    <a:alpha val="0"/>
                  </a:schemeClr>
                </a:solidFill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sr-Latn-RS" sz="600" b="1" dirty="0" smtClean="0">
                      <a:solidFill>
                        <a:srgbClr val="292934"/>
                      </a:solidFill>
                      <a:latin typeface="Corbel" pitchFamily="34" charset="0"/>
                    </a:rPr>
                    <a:t>Lokalna samouprava</a:t>
                  </a:r>
                  <a:endParaRPr lang="en-US" sz="600" b="1" dirty="0">
                    <a:solidFill>
                      <a:srgbClr val="292934"/>
                    </a:solidFill>
                    <a:latin typeface="Corbel" pitchFamily="34" charset="0"/>
                  </a:endParaRPr>
                </a:p>
              </p:txBody>
            </p:sp>
            <p:grpSp>
              <p:nvGrpSpPr>
                <p:cNvPr id="136" name="Group 135"/>
                <p:cNvGrpSpPr/>
                <p:nvPr/>
              </p:nvGrpSpPr>
              <p:grpSpPr>
                <a:xfrm>
                  <a:off x="2590800" y="4856670"/>
                  <a:ext cx="990600" cy="506381"/>
                  <a:chOff x="2590800" y="4784883"/>
                  <a:chExt cx="990600" cy="578173"/>
                </a:xfrm>
              </p:grpSpPr>
              <p:sp>
                <p:nvSpPr>
                  <p:cNvPr id="137" name="Flowchart: Process 136"/>
                  <p:cNvSpPr/>
                  <p:nvPr/>
                </p:nvSpPr>
                <p:spPr>
                  <a:xfrm>
                    <a:off x="2590800" y="4784883"/>
                    <a:ext cx="990600" cy="578173"/>
                  </a:xfrm>
                  <a:prstGeom prst="flowChartProcess">
                    <a:avLst/>
                  </a:prstGeom>
                  <a:solidFill>
                    <a:schemeClr val="accent1">
                      <a:alpha val="0"/>
                    </a:schemeClr>
                  </a:solidFill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 dirty="0">
                      <a:solidFill>
                        <a:srgbClr val="292934"/>
                      </a:solidFill>
                      <a:latin typeface="Corbel" pitchFamily="34" charset="0"/>
                    </a:endParaRPr>
                  </a:p>
                </p:txBody>
              </p:sp>
              <p:pic>
                <p:nvPicPr>
                  <p:cNvPr id="138" name="Picture 2" descr="http://upload.wikimedia.org/wikipedia/sr/thumb/a/a1/Gradoviop%C5%A1tine.pdf/page1-250px-Gradoviop%C5%A1tine.pdf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9774" t="5534" r="2509" b="3699"/>
                  <a:stretch/>
                </p:blipFill>
                <p:spPr bwMode="auto">
                  <a:xfrm>
                    <a:off x="2961825" y="4891540"/>
                    <a:ext cx="248550" cy="40235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</p:grpSp>
      <p:grpSp>
        <p:nvGrpSpPr>
          <p:cNvPr id="152" name="Group 151"/>
          <p:cNvGrpSpPr/>
          <p:nvPr/>
        </p:nvGrpSpPr>
        <p:grpSpPr>
          <a:xfrm>
            <a:off x="-108520" y="4365106"/>
            <a:ext cx="1369212" cy="1235482"/>
            <a:chOff x="770836" y="5627147"/>
            <a:chExt cx="1796361" cy="1504368"/>
          </a:xfrm>
        </p:grpSpPr>
        <p:grpSp>
          <p:nvGrpSpPr>
            <p:cNvPr id="153" name="Group 152"/>
            <p:cNvGrpSpPr/>
            <p:nvPr/>
          </p:nvGrpSpPr>
          <p:grpSpPr>
            <a:xfrm>
              <a:off x="770836" y="5627147"/>
              <a:ext cx="1796361" cy="1504368"/>
              <a:chOff x="5944297" y="4813441"/>
              <a:chExt cx="1796361" cy="1504368"/>
            </a:xfrm>
          </p:grpSpPr>
          <p:grpSp>
            <p:nvGrpSpPr>
              <p:cNvPr id="155" name="Group 154"/>
              <p:cNvGrpSpPr/>
              <p:nvPr/>
            </p:nvGrpSpPr>
            <p:grpSpPr>
              <a:xfrm>
                <a:off x="6467919" y="4813441"/>
                <a:ext cx="749118" cy="697895"/>
                <a:chOff x="612773" y="1902591"/>
                <a:chExt cx="1673225" cy="2288408"/>
              </a:xfrm>
            </p:grpSpPr>
            <p:sp>
              <p:nvSpPr>
                <p:cNvPr id="157" name="Flowchart: Process 156"/>
                <p:cNvSpPr/>
                <p:nvPr/>
              </p:nvSpPr>
              <p:spPr>
                <a:xfrm>
                  <a:off x="612773" y="2530564"/>
                  <a:ext cx="1673225" cy="1660435"/>
                </a:xfrm>
                <a:prstGeom prst="flowChartProcess">
                  <a:avLst/>
                </a:prstGeom>
                <a:solidFill>
                  <a:schemeClr val="accent1">
                    <a:alpha val="0"/>
                  </a:schemeClr>
                </a:solidFill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b="1" dirty="0">
                    <a:solidFill>
                      <a:srgbClr val="292934"/>
                    </a:solidFill>
                    <a:latin typeface="Corbel" pitchFamily="34" charset="0"/>
                  </a:endParaRPr>
                </a:p>
              </p:txBody>
            </p:sp>
            <p:sp>
              <p:nvSpPr>
                <p:cNvPr id="158" name="Flowchart: Process 157"/>
                <p:cNvSpPr/>
                <p:nvPr/>
              </p:nvSpPr>
              <p:spPr>
                <a:xfrm>
                  <a:off x="612773" y="1902591"/>
                  <a:ext cx="1673225" cy="470979"/>
                </a:xfrm>
                <a:prstGeom prst="flowChartProcess">
                  <a:avLst/>
                </a:prstGeom>
                <a:solidFill>
                  <a:schemeClr val="accent1">
                    <a:alpha val="0"/>
                  </a:schemeClr>
                </a:solidFill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sr-Latn-RS" sz="900" b="1" dirty="0">
                      <a:solidFill>
                        <a:srgbClr val="292934"/>
                      </a:solidFill>
                      <a:latin typeface="Corbel" pitchFamily="34" charset="0"/>
                    </a:rPr>
                    <a:t>POŠTA</a:t>
                  </a:r>
                  <a:endParaRPr lang="en-US" sz="900" b="1" dirty="0">
                    <a:solidFill>
                      <a:srgbClr val="292934"/>
                    </a:solidFill>
                    <a:latin typeface="Corbel" pitchFamily="34" charset="0"/>
                  </a:endParaRPr>
                </a:p>
              </p:txBody>
            </p:sp>
          </p:grpSp>
          <p:sp>
            <p:nvSpPr>
              <p:cNvPr id="156" name="TextBox 155"/>
              <p:cNvSpPr txBox="1"/>
              <p:nvPr/>
            </p:nvSpPr>
            <p:spPr>
              <a:xfrm>
                <a:off x="5944297" y="5643241"/>
                <a:ext cx="1796361" cy="674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RS" sz="1000" b="1" dirty="0">
                    <a:solidFill>
                      <a:srgbClr val="C00000"/>
                    </a:solidFill>
                    <a:latin typeface="Corbel" pitchFamily="34" charset="0"/>
                  </a:rPr>
                  <a:t>Vlasnik podataka o poštanskim adresama</a:t>
                </a:r>
                <a:endParaRPr lang="en-US" sz="1000" b="1" dirty="0">
                  <a:solidFill>
                    <a:srgbClr val="C00000"/>
                  </a:solidFill>
                  <a:latin typeface="Corbel" pitchFamily="34" charset="0"/>
                </a:endParaRPr>
              </a:p>
            </p:txBody>
          </p:sp>
        </p:grpSp>
        <p:pic>
          <p:nvPicPr>
            <p:cNvPr id="154" name="Picture 1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6019800"/>
              <a:ext cx="528690" cy="107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5" name="Group 44"/>
          <p:cNvGrpSpPr/>
          <p:nvPr/>
        </p:nvGrpSpPr>
        <p:grpSpPr>
          <a:xfrm>
            <a:off x="1904014" y="1871472"/>
            <a:ext cx="6782787" cy="2133592"/>
            <a:chOff x="1904014" y="1752608"/>
            <a:chExt cx="6782787" cy="2133592"/>
          </a:xfrm>
        </p:grpSpPr>
        <p:grpSp>
          <p:nvGrpSpPr>
            <p:cNvPr id="91" name="Group 90"/>
            <p:cNvGrpSpPr/>
            <p:nvPr/>
          </p:nvGrpSpPr>
          <p:grpSpPr>
            <a:xfrm>
              <a:off x="1904014" y="1752608"/>
              <a:ext cx="6782787" cy="2133592"/>
              <a:chOff x="1751614" y="1981208"/>
              <a:chExt cx="6782787" cy="2133592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1751614" y="1981208"/>
                <a:ext cx="6782787" cy="2133592"/>
                <a:chOff x="1751614" y="1981208"/>
                <a:chExt cx="6782787" cy="2133592"/>
              </a:xfrm>
            </p:grpSpPr>
            <p:grpSp>
              <p:nvGrpSpPr>
                <p:cNvPr id="94" name="Group 93"/>
                <p:cNvGrpSpPr/>
                <p:nvPr/>
              </p:nvGrpSpPr>
              <p:grpSpPr>
                <a:xfrm>
                  <a:off x="1751614" y="1981208"/>
                  <a:ext cx="6782787" cy="2133592"/>
                  <a:chOff x="1751614" y="1981208"/>
                  <a:chExt cx="6782787" cy="2133592"/>
                </a:xfrm>
              </p:grpSpPr>
              <p:grpSp>
                <p:nvGrpSpPr>
                  <p:cNvPr id="96" name="Group 95"/>
                  <p:cNvGrpSpPr/>
                  <p:nvPr/>
                </p:nvGrpSpPr>
                <p:grpSpPr>
                  <a:xfrm>
                    <a:off x="1751614" y="1981208"/>
                    <a:ext cx="6782787" cy="2133592"/>
                    <a:chOff x="169079" y="1588533"/>
                    <a:chExt cx="5603754" cy="2133592"/>
                  </a:xfrm>
                </p:grpSpPr>
                <p:grpSp>
                  <p:nvGrpSpPr>
                    <p:cNvPr id="98" name="Group 97"/>
                    <p:cNvGrpSpPr/>
                    <p:nvPr/>
                  </p:nvGrpSpPr>
                  <p:grpSpPr>
                    <a:xfrm>
                      <a:off x="169079" y="1588533"/>
                      <a:ext cx="5603754" cy="2133592"/>
                      <a:chOff x="169079" y="1625551"/>
                      <a:chExt cx="5603754" cy="2133592"/>
                    </a:xfrm>
                  </p:grpSpPr>
                  <p:sp>
                    <p:nvSpPr>
                      <p:cNvPr id="100" name="Flowchart: Process 99"/>
                      <p:cNvSpPr/>
                      <p:nvPr/>
                    </p:nvSpPr>
                    <p:spPr>
                      <a:xfrm>
                        <a:off x="2016350" y="2064868"/>
                        <a:ext cx="2260660" cy="1694275"/>
                      </a:xfrm>
                      <a:prstGeom prst="flowChartProcess">
                        <a:avLst/>
                      </a:prstGeom>
                      <a:ln/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solidFill>
                            <a:srgbClr val="292934"/>
                          </a:solidFill>
                          <a:latin typeface="Corbel" pitchFamily="34" charset="0"/>
                        </a:endParaRPr>
                      </a:p>
                    </p:txBody>
                  </p:sp>
                  <p:sp>
                    <p:nvSpPr>
                      <p:cNvPr id="101" name="Flowchart: Process 100"/>
                      <p:cNvSpPr/>
                      <p:nvPr/>
                    </p:nvSpPr>
                    <p:spPr>
                      <a:xfrm>
                        <a:off x="169079" y="1625551"/>
                        <a:ext cx="5603754" cy="342053"/>
                      </a:xfrm>
                      <a:prstGeom prst="flowChartProcess">
                        <a:avLst/>
                      </a:prstGeom>
                      <a:ln/>
                    </p:spPr>
                    <p:style>
                      <a:lnRef idx="2">
                        <a:schemeClr val="accent2"/>
                      </a:lnRef>
                      <a:fillRef idx="1">
                        <a:schemeClr val="lt1"/>
                      </a:fillRef>
                      <a:effectRef idx="0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500" b="1" dirty="0" err="1">
                            <a:solidFill>
                              <a:srgbClr val="292934"/>
                            </a:solidFill>
                            <a:latin typeface="Corbel" pitchFamily="34" charset="0"/>
                          </a:rPr>
                          <a:t>Centralni</a:t>
                        </a:r>
                        <a:r>
                          <a:rPr lang="en-US" sz="1500" b="1" dirty="0">
                            <a:solidFill>
                              <a:srgbClr val="292934"/>
                            </a:solidFill>
                            <a:latin typeface="Corbel" pitchFamily="34" charset="0"/>
                          </a:rPr>
                          <a:t> </a:t>
                        </a:r>
                        <a:r>
                          <a:rPr lang="en-US" sz="1500" b="1" dirty="0" err="1">
                            <a:solidFill>
                              <a:srgbClr val="292934"/>
                            </a:solidFill>
                            <a:latin typeface="Corbel" pitchFamily="34" charset="0"/>
                          </a:rPr>
                          <a:t>registar</a:t>
                        </a:r>
                        <a:r>
                          <a:rPr lang="en-US" sz="1500" b="1" dirty="0">
                            <a:solidFill>
                              <a:srgbClr val="292934"/>
                            </a:solidFill>
                            <a:latin typeface="Corbel" pitchFamily="34" charset="0"/>
                          </a:rPr>
                          <a:t> </a:t>
                        </a:r>
                        <a:r>
                          <a:rPr lang="en-US" sz="1500" b="1" dirty="0" err="1">
                            <a:solidFill>
                              <a:srgbClr val="292934"/>
                            </a:solidFill>
                            <a:latin typeface="Corbel" pitchFamily="34" charset="0"/>
                          </a:rPr>
                          <a:t>obaveznog</a:t>
                        </a:r>
                        <a:r>
                          <a:rPr lang="en-US" sz="1500" b="1" dirty="0">
                            <a:solidFill>
                              <a:srgbClr val="292934"/>
                            </a:solidFill>
                            <a:latin typeface="Corbel" pitchFamily="34" charset="0"/>
                          </a:rPr>
                          <a:t> </a:t>
                        </a:r>
                        <a:r>
                          <a:rPr lang="en-US" sz="1500" b="1" dirty="0" err="1">
                            <a:solidFill>
                              <a:srgbClr val="292934"/>
                            </a:solidFill>
                            <a:latin typeface="Corbel" pitchFamily="34" charset="0"/>
                          </a:rPr>
                          <a:t>socijalnog</a:t>
                        </a:r>
                        <a:r>
                          <a:rPr lang="en-US" sz="1500" b="1" dirty="0">
                            <a:solidFill>
                              <a:srgbClr val="292934"/>
                            </a:solidFill>
                            <a:latin typeface="Corbel" pitchFamily="34" charset="0"/>
                          </a:rPr>
                          <a:t> </a:t>
                        </a:r>
                        <a:r>
                          <a:rPr lang="en-US" sz="1500" b="1" dirty="0" err="1">
                            <a:solidFill>
                              <a:srgbClr val="292934"/>
                            </a:solidFill>
                            <a:latin typeface="Corbel" pitchFamily="34" charset="0"/>
                          </a:rPr>
                          <a:t>osiguranja</a:t>
                        </a:r>
                        <a:endParaRPr lang="en-US" sz="1500" b="1" dirty="0">
                          <a:solidFill>
                            <a:srgbClr val="292934"/>
                          </a:solidFill>
                          <a:latin typeface="Corbel" pitchFamily="34" charset="0"/>
                        </a:endParaRPr>
                      </a:p>
                    </p:txBody>
                  </p:sp>
                </p:grpSp>
                <p:sp>
                  <p:nvSpPr>
                    <p:cNvPr id="99" name="Flowchart: Process 98"/>
                    <p:cNvSpPr/>
                    <p:nvPr/>
                  </p:nvSpPr>
                  <p:spPr>
                    <a:xfrm>
                      <a:off x="2016350" y="2027852"/>
                      <a:ext cx="2260660" cy="204417"/>
                    </a:xfrm>
                    <a:prstGeom prst="flowChartProcess">
                      <a:avLst/>
                    </a:prstGeom>
                    <a:ln/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sr-Latn-RS" sz="1000" b="1" dirty="0">
                          <a:solidFill>
                            <a:srgbClr val="292934"/>
                          </a:solidFill>
                          <a:latin typeface="Corbel" pitchFamily="34" charset="0"/>
                        </a:rPr>
                        <a:t>Sistem poslovnih </a:t>
                      </a:r>
                      <a:r>
                        <a:rPr lang="sr-Latn-RS" sz="1000" b="1" dirty="0" smtClean="0">
                          <a:solidFill>
                            <a:srgbClr val="292934"/>
                          </a:solidFill>
                          <a:latin typeface="Corbel" pitchFamily="34" charset="0"/>
                        </a:rPr>
                        <a:t>pravila </a:t>
                      </a:r>
                      <a:r>
                        <a:rPr lang="sr-Latn-RS" sz="1000" b="1" dirty="0">
                          <a:solidFill>
                            <a:srgbClr val="292934"/>
                          </a:solidFill>
                          <a:latin typeface="Corbel" pitchFamily="34" charset="0"/>
                        </a:rPr>
                        <a:t>u procesu Registracije</a:t>
                      </a:r>
                      <a:endParaRPr lang="en-US" sz="1000" b="1" dirty="0">
                        <a:solidFill>
                          <a:srgbClr val="292934"/>
                        </a:solidFill>
                        <a:latin typeface="Corbel" pitchFamily="34" charset="0"/>
                      </a:endParaRPr>
                    </a:p>
                  </p:txBody>
                </p:sp>
              </p:grpSp>
              <p:sp>
                <p:nvSpPr>
                  <p:cNvPr id="97" name="Flowchart: Process 96"/>
                  <p:cNvSpPr/>
                  <p:nvPr/>
                </p:nvSpPr>
                <p:spPr>
                  <a:xfrm>
                    <a:off x="6795864" y="2420526"/>
                    <a:ext cx="1738535" cy="1694273"/>
                  </a:xfrm>
                  <a:prstGeom prst="flowChartProcess">
                    <a:avLst/>
                  </a:prstGeom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rgbClr val="292934"/>
                      </a:solidFill>
                      <a:latin typeface="Corbel" pitchFamily="34" charset="0"/>
                    </a:endParaRPr>
                  </a:p>
                </p:txBody>
              </p:sp>
            </p:grpSp>
            <p:sp>
              <p:nvSpPr>
                <p:cNvPr id="95" name="Flowchart: Process 94"/>
                <p:cNvSpPr/>
                <p:nvPr/>
              </p:nvSpPr>
              <p:spPr>
                <a:xfrm>
                  <a:off x="6795864" y="2420526"/>
                  <a:ext cx="1738535" cy="204418"/>
                </a:xfrm>
                <a:prstGeom prst="flowChartProcess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sr-Latn-RS" sz="1000" b="1" dirty="0">
                      <a:solidFill>
                        <a:srgbClr val="292934"/>
                      </a:solidFill>
                      <a:latin typeface="Corbel" pitchFamily="34" charset="0"/>
                    </a:rPr>
                    <a:t>Jedinstvena baza podataka</a:t>
                  </a:r>
                  <a:endParaRPr lang="en-US" sz="1000" b="1" dirty="0">
                    <a:solidFill>
                      <a:srgbClr val="292934"/>
                    </a:solidFill>
                    <a:latin typeface="Corbel" pitchFamily="34" charset="0"/>
                  </a:endParaRPr>
                </a:p>
              </p:txBody>
            </p:sp>
          </p:grpSp>
          <p:pic>
            <p:nvPicPr>
              <p:cNvPr id="93" name="Picture 30" descr="http://www.docmosis.com/docmosisfiles/icons/database-icon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7831" y="2872434"/>
                <a:ext cx="1057753" cy="10577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146" name="Picture 2" descr="https://encrypted-tbn3.gstatic.com/images?q=tbn:ANd9GcS085fL3xOirJMdgmvt1nHiyknyQoysv19Y_4SdVKNdNWBA2hIBFA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3110" y="2499612"/>
              <a:ext cx="1277086" cy="1277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0755" y="2558985"/>
            <a:ext cx="1967543" cy="142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2"/>
          <p:cNvGrpSpPr/>
          <p:nvPr/>
        </p:nvGrpSpPr>
        <p:grpSpPr>
          <a:xfrm>
            <a:off x="1115616" y="4365103"/>
            <a:ext cx="1221130" cy="1081594"/>
            <a:chOff x="2760724" y="5798687"/>
            <a:chExt cx="1683649" cy="1316989"/>
          </a:xfrm>
        </p:grpSpPr>
        <p:grpSp>
          <p:nvGrpSpPr>
            <p:cNvPr id="72" name="Group 71"/>
            <p:cNvGrpSpPr/>
            <p:nvPr/>
          </p:nvGrpSpPr>
          <p:grpSpPr>
            <a:xfrm>
              <a:off x="2760724" y="5798687"/>
              <a:ext cx="1683649" cy="1316989"/>
              <a:chOff x="6093810" y="4813441"/>
              <a:chExt cx="1683649" cy="1316989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6467918" y="4813441"/>
                <a:ext cx="749119" cy="697895"/>
                <a:chOff x="612770" y="1902591"/>
                <a:chExt cx="1673228" cy="2288408"/>
              </a:xfrm>
            </p:grpSpPr>
            <p:sp>
              <p:nvSpPr>
                <p:cNvPr id="77" name="Flowchart: Process 76"/>
                <p:cNvSpPr/>
                <p:nvPr/>
              </p:nvSpPr>
              <p:spPr>
                <a:xfrm>
                  <a:off x="612770" y="2530563"/>
                  <a:ext cx="1673228" cy="1660436"/>
                </a:xfrm>
                <a:prstGeom prst="flowChartProcess">
                  <a:avLst/>
                </a:prstGeom>
                <a:solidFill>
                  <a:schemeClr val="accent1">
                    <a:alpha val="0"/>
                  </a:schemeClr>
                </a:solidFill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b="1" dirty="0">
                    <a:solidFill>
                      <a:srgbClr val="292934"/>
                    </a:solidFill>
                    <a:latin typeface="Corbel" pitchFamily="34" charset="0"/>
                  </a:endParaRPr>
                </a:p>
              </p:txBody>
            </p:sp>
            <p:sp>
              <p:nvSpPr>
                <p:cNvPr id="80" name="Flowchart: Process 79"/>
                <p:cNvSpPr/>
                <p:nvPr/>
              </p:nvSpPr>
              <p:spPr>
                <a:xfrm>
                  <a:off x="612773" y="1902591"/>
                  <a:ext cx="1673225" cy="470977"/>
                </a:xfrm>
                <a:prstGeom prst="flowChartProcess">
                  <a:avLst/>
                </a:prstGeom>
                <a:solidFill>
                  <a:schemeClr val="accent1">
                    <a:alpha val="0"/>
                  </a:schemeClr>
                </a:solidFill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b="1" dirty="0" smtClean="0">
                      <a:solidFill>
                        <a:srgbClr val="292934"/>
                      </a:solidFill>
                      <a:latin typeface="Corbel" pitchFamily="34" charset="0"/>
                    </a:rPr>
                    <a:t>RZS</a:t>
                  </a:r>
                  <a:endParaRPr lang="en-US" sz="900" b="1" dirty="0">
                    <a:solidFill>
                      <a:srgbClr val="292934"/>
                    </a:solidFill>
                    <a:latin typeface="Corbel" pitchFamily="34" charset="0"/>
                  </a:endParaRPr>
                </a:p>
              </p:txBody>
            </p:sp>
          </p:grpSp>
          <p:sp>
            <p:nvSpPr>
              <p:cNvPr id="75" name="TextBox 74"/>
              <p:cNvSpPr txBox="1"/>
              <p:nvPr/>
            </p:nvSpPr>
            <p:spPr>
              <a:xfrm>
                <a:off x="6093810" y="5643241"/>
                <a:ext cx="1683649" cy="487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RS" sz="1000" b="1" dirty="0">
                    <a:solidFill>
                      <a:srgbClr val="C00000"/>
                    </a:solidFill>
                    <a:latin typeface="Corbel" pitchFamily="34" charset="0"/>
                  </a:rPr>
                  <a:t>Vlasnik podataka o š</a:t>
                </a:r>
                <a:r>
                  <a:rPr lang="en-US" sz="1000" b="1" dirty="0" err="1" smtClean="0">
                    <a:solidFill>
                      <a:srgbClr val="C00000"/>
                    </a:solidFill>
                    <a:latin typeface="Corbel" pitchFamily="34" charset="0"/>
                  </a:rPr>
                  <a:t>ifarnicima</a:t>
                </a:r>
                <a:endParaRPr lang="en-US" sz="1000" b="1" dirty="0">
                  <a:solidFill>
                    <a:srgbClr val="C00000"/>
                  </a:solidFill>
                  <a:latin typeface="Corbel" pitchFamily="34" charset="0"/>
                </a:endParaRPr>
              </a:p>
            </p:txBody>
          </p:sp>
        </p:grpSp>
        <p:pic>
          <p:nvPicPr>
            <p:cNvPr id="4098" name="Picture 2" descr="Почетна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111" y="6171406"/>
              <a:ext cx="545025" cy="143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92365" y="5684160"/>
            <a:ext cx="1985131" cy="943350"/>
            <a:chOff x="2348985" y="5808405"/>
            <a:chExt cx="1985131" cy="943350"/>
          </a:xfrm>
        </p:grpSpPr>
        <p:grpSp>
          <p:nvGrpSpPr>
            <p:cNvPr id="84" name="Group 83"/>
            <p:cNvGrpSpPr/>
            <p:nvPr/>
          </p:nvGrpSpPr>
          <p:grpSpPr>
            <a:xfrm>
              <a:off x="2348985" y="5808405"/>
              <a:ext cx="1985131" cy="943350"/>
              <a:chOff x="5546546" y="4813441"/>
              <a:chExt cx="2604426" cy="1148658"/>
            </a:xfrm>
          </p:grpSpPr>
          <p:grpSp>
            <p:nvGrpSpPr>
              <p:cNvPr id="86" name="Group 85"/>
              <p:cNvGrpSpPr/>
              <p:nvPr/>
            </p:nvGrpSpPr>
            <p:grpSpPr>
              <a:xfrm>
                <a:off x="6467919" y="4813441"/>
                <a:ext cx="749118" cy="697895"/>
                <a:chOff x="612773" y="1902591"/>
                <a:chExt cx="1673225" cy="2288408"/>
              </a:xfrm>
            </p:grpSpPr>
            <p:sp>
              <p:nvSpPr>
                <p:cNvPr id="88" name="Flowchart: Process 87"/>
                <p:cNvSpPr/>
                <p:nvPr/>
              </p:nvSpPr>
              <p:spPr>
                <a:xfrm>
                  <a:off x="612773" y="2530564"/>
                  <a:ext cx="1673225" cy="1660435"/>
                </a:xfrm>
                <a:prstGeom prst="flowChartProcess">
                  <a:avLst/>
                </a:prstGeom>
                <a:solidFill>
                  <a:schemeClr val="accent1">
                    <a:alpha val="0"/>
                  </a:schemeClr>
                </a:solidFill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b="1" dirty="0">
                    <a:solidFill>
                      <a:srgbClr val="292934"/>
                    </a:solidFill>
                    <a:latin typeface="Corbel" pitchFamily="34" charset="0"/>
                  </a:endParaRPr>
                </a:p>
              </p:txBody>
            </p:sp>
            <p:sp>
              <p:nvSpPr>
                <p:cNvPr id="102" name="Flowchart: Process 101"/>
                <p:cNvSpPr/>
                <p:nvPr/>
              </p:nvSpPr>
              <p:spPr>
                <a:xfrm>
                  <a:off x="612773" y="1902591"/>
                  <a:ext cx="1673225" cy="470977"/>
                </a:xfrm>
                <a:prstGeom prst="flowChartProcess">
                  <a:avLst/>
                </a:prstGeom>
                <a:solidFill>
                  <a:schemeClr val="accent1">
                    <a:alpha val="0"/>
                  </a:schemeClr>
                </a:solidFill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b="1" dirty="0" smtClean="0">
                      <a:solidFill>
                        <a:srgbClr val="292934"/>
                      </a:solidFill>
                      <a:latin typeface="Corbel" pitchFamily="34" charset="0"/>
                    </a:rPr>
                    <a:t>TREZOR</a:t>
                  </a:r>
                  <a:endParaRPr lang="en-US" sz="800" b="1" dirty="0">
                    <a:solidFill>
                      <a:srgbClr val="292934"/>
                    </a:solidFill>
                    <a:latin typeface="Corbel" pitchFamily="34" charset="0"/>
                  </a:endParaRPr>
                </a:p>
              </p:txBody>
            </p:sp>
          </p:grpSp>
          <p:sp>
            <p:nvSpPr>
              <p:cNvPr id="87" name="TextBox 86"/>
              <p:cNvSpPr txBox="1"/>
              <p:nvPr/>
            </p:nvSpPr>
            <p:spPr>
              <a:xfrm>
                <a:off x="5546546" y="5662291"/>
                <a:ext cx="2604426" cy="299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RS" sz="1000" b="1" dirty="0">
                    <a:solidFill>
                      <a:srgbClr val="C00000"/>
                    </a:solidFill>
                    <a:latin typeface="Corbel" pitchFamily="34" charset="0"/>
                  </a:rPr>
                  <a:t>Vlasnik podataka o </a:t>
                </a:r>
                <a:r>
                  <a:rPr lang="en-US" sz="1000" b="1" dirty="0" err="1" smtClean="0">
                    <a:solidFill>
                      <a:srgbClr val="C00000"/>
                    </a:solidFill>
                    <a:latin typeface="Corbel" pitchFamily="34" charset="0"/>
                  </a:rPr>
                  <a:t>uplatama</a:t>
                </a:r>
                <a:endParaRPr lang="en-US" sz="1000" b="1" dirty="0">
                  <a:solidFill>
                    <a:srgbClr val="C00000"/>
                  </a:solidFill>
                  <a:latin typeface="Corbel" pitchFamily="34" charset="0"/>
                </a:endParaRPr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8985" y="6038525"/>
              <a:ext cx="375554" cy="275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" name="Picture 10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02" y="1052736"/>
            <a:ext cx="1816202" cy="720080"/>
          </a:xfrm>
          <a:prstGeom prst="rect">
            <a:avLst/>
          </a:prstGeom>
        </p:spPr>
      </p:pic>
      <p:pic>
        <p:nvPicPr>
          <p:cNvPr id="104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136" y="6189367"/>
            <a:ext cx="1858360" cy="58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18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412776"/>
            <a:ext cx="1816202" cy="653832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344816" cy="1143000"/>
          </a:xfrm>
        </p:spPr>
        <p:txBody>
          <a:bodyPr>
            <a:normAutofit/>
          </a:bodyPr>
          <a:lstStyle/>
          <a:p>
            <a:r>
              <a:rPr lang="sr-Latn-RS" dirty="0" smtClean="0"/>
              <a:t>Razlozi uspostavljanja CROSO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251520" y="1643339"/>
            <a:ext cx="8435280" cy="4233933"/>
          </a:xfrm>
        </p:spPr>
        <p:txBody>
          <a:bodyPr/>
          <a:lstStyle/>
          <a:p>
            <a:pPr algn="just">
              <a:buClr>
                <a:srgbClr val="C00000"/>
              </a:buClr>
            </a:pPr>
            <a:r>
              <a:rPr lang="sr-Latn-RS" dirty="0" smtClean="0">
                <a:latin typeface="Corbel" pitchFamily="34" charset="0"/>
              </a:rPr>
              <a:t>Različito vođenje evidencije</a:t>
            </a:r>
          </a:p>
          <a:p>
            <a:pPr algn="just">
              <a:buClr>
                <a:srgbClr val="C00000"/>
              </a:buClr>
            </a:pPr>
            <a:r>
              <a:rPr lang="sr-Latn-RS" dirty="0" smtClean="0">
                <a:latin typeface="Corbel" pitchFamily="34" charset="0"/>
              </a:rPr>
              <a:t>Prijava i odjava u svakoj instituciji </a:t>
            </a:r>
          </a:p>
          <a:p>
            <a:pPr algn="just">
              <a:buClr>
                <a:srgbClr val="C00000"/>
              </a:buClr>
            </a:pPr>
            <a:r>
              <a:rPr lang="sr-Latn-RS" dirty="0" smtClean="0">
                <a:latin typeface="Corbel" pitchFamily="34" charset="0"/>
              </a:rPr>
              <a:t>Nepostojanje sistemske veze među institucijama OSO, kao ni sa PU</a:t>
            </a:r>
          </a:p>
          <a:p>
            <a:pPr algn="just">
              <a:buClr>
                <a:srgbClr val="C00000"/>
              </a:buClr>
            </a:pPr>
            <a:r>
              <a:rPr lang="sr-Latn-RS" dirty="0" smtClean="0">
                <a:latin typeface="Corbel" pitchFamily="34" charset="0"/>
              </a:rPr>
              <a:t>Deficit u sistemu, zbog loše naplate</a:t>
            </a:r>
          </a:p>
          <a:p>
            <a:pPr algn="just">
              <a:buClr>
                <a:srgbClr val="C00000"/>
              </a:buClr>
            </a:pPr>
            <a:r>
              <a:rPr lang="sr-Latn-RS" dirty="0" smtClean="0">
                <a:latin typeface="Corbel" pitchFamily="34" charset="0"/>
              </a:rPr>
              <a:t>Uticaj na ostvarivanje prava iz OSO</a:t>
            </a:r>
            <a:endParaRPr lang="en-US" dirty="0">
              <a:latin typeface="Corbe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130" y="5877272"/>
            <a:ext cx="185836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28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Ciljevi uspostavljanja CROSO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20" y="1628800"/>
            <a:ext cx="8435280" cy="4497363"/>
          </a:xfrm>
        </p:spPr>
        <p:txBody>
          <a:bodyPr>
            <a:normAutofit/>
          </a:bodyPr>
          <a:lstStyle/>
          <a:p>
            <a:pPr algn="just">
              <a:buClr>
                <a:srgbClr val="C00000"/>
              </a:buClr>
            </a:pPr>
            <a:r>
              <a:rPr lang="sr-Latn-RS" dirty="0" smtClean="0">
                <a:latin typeface="Corbel" pitchFamily="34" charset="0"/>
              </a:rPr>
              <a:t>Uvođenje </a:t>
            </a:r>
            <a:r>
              <a:rPr lang="sr-Latn-RS" dirty="0" smtClean="0">
                <a:solidFill>
                  <a:srgbClr val="C00000"/>
                </a:solidFill>
                <a:latin typeface="Corbel" pitchFamily="34" charset="0"/>
              </a:rPr>
              <a:t>jedinstvenog sistema </a:t>
            </a:r>
            <a:r>
              <a:rPr lang="sr-Latn-RS" dirty="0" smtClean="0">
                <a:latin typeface="Corbel" pitchFamily="34" charset="0"/>
              </a:rPr>
              <a:t>vođenja evidencije</a:t>
            </a:r>
          </a:p>
          <a:p>
            <a:pPr algn="just">
              <a:buClr>
                <a:srgbClr val="C00000"/>
              </a:buClr>
            </a:pPr>
            <a:r>
              <a:rPr lang="sr-Latn-RS" dirty="0" smtClean="0">
                <a:latin typeface="Corbel" pitchFamily="34" charset="0"/>
              </a:rPr>
              <a:t>Obezbeđenje </a:t>
            </a:r>
            <a:r>
              <a:rPr lang="sr-Latn-RS" dirty="0" smtClean="0">
                <a:solidFill>
                  <a:srgbClr val="C00000"/>
                </a:solidFill>
                <a:latin typeface="Corbel" pitchFamily="34" charset="0"/>
              </a:rPr>
              <a:t>pouzdanog izvora podataka </a:t>
            </a:r>
            <a:r>
              <a:rPr lang="sr-Latn-RS" dirty="0" smtClean="0">
                <a:latin typeface="Corbel" pitchFamily="34" charset="0"/>
              </a:rPr>
              <a:t>za usl</a:t>
            </a:r>
            <a:r>
              <a:rPr lang="en-US" dirty="0" smtClean="0">
                <a:latin typeface="Corbel" pitchFamily="34" charset="0"/>
              </a:rPr>
              <a:t>u</a:t>
            </a:r>
            <a:r>
              <a:rPr lang="sr-Latn-RS" dirty="0" smtClean="0">
                <a:latin typeface="Corbel" pitchFamily="34" charset="0"/>
              </a:rPr>
              <a:t>ge OSO </a:t>
            </a:r>
          </a:p>
          <a:p>
            <a:pPr algn="just">
              <a:buClr>
                <a:srgbClr val="C00000"/>
              </a:buClr>
            </a:pPr>
            <a:r>
              <a:rPr lang="sr-Latn-RS" dirty="0" smtClean="0">
                <a:solidFill>
                  <a:srgbClr val="C00000"/>
                </a:solidFill>
                <a:latin typeface="Corbel" pitchFamily="34" charset="0"/>
              </a:rPr>
              <a:t>Efikasno praćenje uplata </a:t>
            </a:r>
            <a:r>
              <a:rPr lang="sr-Latn-RS" dirty="0" smtClean="0">
                <a:latin typeface="Corbel" pitchFamily="34" charset="0"/>
              </a:rPr>
              <a:t>u odnosu na </a:t>
            </a:r>
            <a:r>
              <a:rPr lang="sr-Latn-RS" dirty="0" smtClean="0">
                <a:solidFill>
                  <a:srgbClr val="C00000"/>
                </a:solidFill>
                <a:latin typeface="Corbel" pitchFamily="34" charset="0"/>
              </a:rPr>
              <a:t>obaveze</a:t>
            </a:r>
            <a:r>
              <a:rPr lang="sr-Latn-RS" dirty="0" smtClean="0">
                <a:latin typeface="Corbel" pitchFamily="34" charset="0"/>
              </a:rPr>
              <a:t> i izveštanje o tome</a:t>
            </a:r>
          </a:p>
          <a:p>
            <a:pPr marL="0" indent="0">
              <a:buNone/>
            </a:pPr>
            <a:endParaRPr lang="en-US" dirty="0">
              <a:latin typeface="Corbe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02" y="1118984"/>
            <a:ext cx="1816202" cy="65383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827" y="6093296"/>
            <a:ext cx="1858360" cy="58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5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Očekivane koristi po ispunjenju ciljeva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20" y="1772816"/>
            <a:ext cx="8435280" cy="4824536"/>
          </a:xfrm>
        </p:spPr>
        <p:txBody>
          <a:bodyPr>
            <a:noAutofit/>
          </a:bodyPr>
          <a:lstStyle/>
          <a:p>
            <a:pPr algn="just">
              <a:buClr>
                <a:srgbClr val="C00000"/>
              </a:buClr>
            </a:pPr>
            <a:r>
              <a:rPr lang="vi-VN" sz="2400" dirty="0">
                <a:solidFill>
                  <a:srgbClr val="C00000"/>
                </a:solidFill>
                <a:latin typeface="Corbel" pitchFamily="34" charset="0"/>
              </a:rPr>
              <a:t>Јеdinstvеnа</a:t>
            </a:r>
            <a:r>
              <a:rPr lang="vi-VN" sz="2400" dirty="0">
                <a:latin typeface="Corbel" pitchFamily="34" charset="0"/>
              </a:rPr>
              <a:t>, </a:t>
            </a:r>
            <a:r>
              <a:rPr lang="vi-VN" sz="2400" dirty="0">
                <a:solidFill>
                  <a:srgbClr val="C00000"/>
                </a:solidFill>
                <a:latin typeface="Corbel" pitchFamily="34" charset="0"/>
              </a:rPr>
              <a:t>tаčnа</a:t>
            </a:r>
            <a:r>
              <a:rPr lang="vi-VN" sz="2400" dirty="0">
                <a:latin typeface="Corbel" pitchFamily="34" charset="0"/>
              </a:rPr>
              <a:t> i </a:t>
            </a:r>
            <a:r>
              <a:rPr lang="vi-VN" sz="2400" dirty="0">
                <a:solidFill>
                  <a:srgbClr val="C00000"/>
                </a:solidFill>
                <a:latin typeface="Corbel" pitchFamily="34" charset="0"/>
              </a:rPr>
              <a:t>sigurnа</a:t>
            </a:r>
            <a:r>
              <a:rPr lang="vi-VN" sz="2400" dirty="0">
                <a:latin typeface="Corbel" pitchFamily="34" charset="0"/>
              </a:rPr>
              <a:t> еvidеnciја pоdаtаkа о оsigurаnicimа i pоslоdаvcimа</a:t>
            </a:r>
            <a:endParaRPr lang="sr-Latn-RS" sz="2400" dirty="0">
              <a:latin typeface="Corbel" pitchFamily="34" charset="0"/>
            </a:endParaRPr>
          </a:p>
          <a:p>
            <a:pPr algn="just">
              <a:buClr>
                <a:srgbClr val="C00000"/>
              </a:buClr>
            </a:pPr>
            <a:r>
              <a:rPr lang="sr-Latn-RS" sz="2400" dirty="0">
                <a:solidFill>
                  <a:srgbClr val="C00000"/>
                </a:solidFill>
                <a:latin typeface="Corbel" pitchFamily="34" charset="0"/>
              </a:rPr>
              <a:t>P</a:t>
            </a:r>
            <a:r>
              <a:rPr lang="vi-VN" sz="2400" dirty="0">
                <a:solidFill>
                  <a:srgbClr val="C00000"/>
                </a:solidFill>
                <a:latin typeface="Corbel" pitchFamily="34" charset="0"/>
              </a:rPr>
              <a:t>rаćеnjе nаplаtе dоprinоsа </a:t>
            </a:r>
            <a:r>
              <a:rPr lang="vi-VN" sz="2400" dirty="0">
                <a:latin typeface="Corbel" pitchFamily="34" charset="0"/>
              </a:rPr>
              <a:t>nа </a:t>
            </a:r>
            <a:r>
              <a:rPr lang="vi-VN" sz="2400" dirty="0">
                <a:solidFill>
                  <a:srgbClr val="C00000"/>
                </a:solidFill>
                <a:latin typeface="Corbel" pitchFamily="34" charset="0"/>
              </a:rPr>
              <a:t>mеsеčnоm</a:t>
            </a:r>
            <a:r>
              <a:rPr lang="vi-VN" sz="2400" dirty="0">
                <a:latin typeface="Corbel" pitchFamily="34" charset="0"/>
              </a:rPr>
              <a:t> i </a:t>
            </a:r>
            <a:r>
              <a:rPr lang="vi-VN" sz="2400" dirty="0">
                <a:solidFill>
                  <a:srgbClr val="C00000"/>
                </a:solidFill>
                <a:latin typeface="Corbel" pitchFamily="34" charset="0"/>
              </a:rPr>
              <a:t>gоdišnjеm</a:t>
            </a:r>
            <a:r>
              <a:rPr lang="vi-VN" sz="2400" dirty="0">
                <a:latin typeface="Corbel" pitchFamily="34" charset="0"/>
              </a:rPr>
              <a:t> nivоu, zа svаkоg оsigurаnikа </a:t>
            </a:r>
            <a:r>
              <a:rPr lang="vi-VN" sz="2400" dirty="0" smtClean="0">
                <a:solidFill>
                  <a:srgbClr val="C00000"/>
                </a:solidFill>
                <a:latin typeface="Corbel" pitchFamily="34" charset="0"/>
              </a:rPr>
              <a:t>pојеdinаčnо</a:t>
            </a:r>
            <a:r>
              <a:rPr lang="en-US" sz="2400" dirty="0" smtClean="0">
                <a:solidFill>
                  <a:srgbClr val="C00000"/>
                </a:solidFill>
                <a:latin typeface="Corbel" pitchFamily="34" charset="0"/>
              </a:rPr>
              <a:t> </a:t>
            </a:r>
            <a:endParaRPr lang="sr-Latn-RS" sz="2400" dirty="0" smtClean="0">
              <a:solidFill>
                <a:srgbClr val="C00000"/>
              </a:solidFill>
              <a:latin typeface="Corbel" pitchFamily="34" charset="0"/>
            </a:endParaRPr>
          </a:p>
          <a:p>
            <a:pPr algn="just">
              <a:buClr>
                <a:srgbClr val="C00000"/>
              </a:buClr>
            </a:pPr>
            <a:r>
              <a:rPr lang="vi-VN" sz="2400" dirty="0" smtClean="0">
                <a:latin typeface="Corbel" pitchFamily="34" charset="0"/>
              </a:rPr>
              <a:t>B</a:t>
            </a:r>
            <a:r>
              <a:rPr lang="en-US" sz="2400" dirty="0" err="1" smtClean="0">
                <a:latin typeface="Corbel" pitchFamily="34" charset="0"/>
              </a:rPr>
              <a:t>lagovremena</a:t>
            </a:r>
            <a:r>
              <a:rPr lang="vi-VN" sz="2400" dirty="0" smtClean="0">
                <a:latin typeface="Corbel" pitchFamily="34" charset="0"/>
              </a:rPr>
              <a:t> </a:t>
            </a:r>
            <a:r>
              <a:rPr lang="vi-VN" sz="2400" dirty="0">
                <a:latin typeface="Corbel" pitchFamily="34" charset="0"/>
              </a:rPr>
              <a:t>idеntifikаciја pоslоdаvаcа kојi nе uplаćuјu dоprinоsе  zа оbаvеznо sоciјаlnо оsigurаnjе</a:t>
            </a:r>
            <a:endParaRPr lang="sr-Latn-RS" sz="2400" dirty="0">
              <a:latin typeface="Corbel" pitchFamily="34" charset="0"/>
            </a:endParaRPr>
          </a:p>
          <a:p>
            <a:pPr algn="just">
              <a:buClr>
                <a:srgbClr val="C00000"/>
              </a:buClr>
            </a:pPr>
            <a:r>
              <a:rPr lang="vi-VN" sz="2400" dirty="0">
                <a:solidFill>
                  <a:srgbClr val="C00000"/>
                </a:solidFill>
                <a:latin typeface="Corbel" pitchFamily="34" charset="0"/>
              </a:rPr>
              <a:t>Еfikаsniја nаplаtа dоprinоsа </a:t>
            </a:r>
            <a:r>
              <a:rPr lang="vi-VN" sz="2400" dirty="0">
                <a:latin typeface="Corbel" pitchFamily="34" charset="0"/>
              </a:rPr>
              <a:t>i pоbоlјšаnа </a:t>
            </a:r>
            <a:r>
              <a:rPr lang="vi-VN" sz="2400" dirty="0">
                <a:solidFill>
                  <a:srgbClr val="C00000"/>
                </a:solidFill>
                <a:latin typeface="Corbel" pitchFamily="34" charset="0"/>
              </a:rPr>
              <a:t>kоntrоlа izvršаvаnjа zаkоnskih оbаvеzа</a:t>
            </a:r>
            <a:r>
              <a:rPr lang="vi-VN" sz="2400" dirty="0">
                <a:latin typeface="Corbel" pitchFamily="34" charset="0"/>
              </a:rPr>
              <a:t> pоslоdаvаcа</a:t>
            </a:r>
            <a:endParaRPr lang="sr-Latn-RS" sz="2400" dirty="0">
              <a:latin typeface="Corbel" pitchFamily="34" charset="0"/>
            </a:endParaRPr>
          </a:p>
          <a:p>
            <a:pPr algn="just">
              <a:buClr>
                <a:srgbClr val="C00000"/>
              </a:buClr>
            </a:pPr>
            <a:r>
              <a:rPr lang="vi-VN" sz="2400" dirty="0">
                <a:solidFill>
                  <a:srgbClr val="C00000"/>
                </a:solidFill>
                <a:latin typeface="Corbel" pitchFamily="34" charset="0"/>
              </a:rPr>
              <a:t>Smаnjеnjе trоškоvа аdministrаciје </a:t>
            </a:r>
            <a:r>
              <a:rPr lang="vi-VN" sz="2400" dirty="0">
                <a:latin typeface="Corbel" pitchFamily="34" charset="0"/>
              </a:rPr>
              <a:t>uvоđеnjеm </a:t>
            </a:r>
            <a:r>
              <a:rPr lang="vi-VN" sz="2400" dirty="0">
                <a:solidFill>
                  <a:srgbClr val="C00000"/>
                </a:solidFill>
                <a:latin typeface="Corbel" pitchFamily="34" charset="0"/>
              </a:rPr>
              <a:t>јеdnоšаltеrskоg sistеmа </a:t>
            </a:r>
            <a:r>
              <a:rPr lang="vi-VN" sz="2400" dirty="0">
                <a:latin typeface="Corbel" pitchFamily="34" charset="0"/>
              </a:rPr>
              <a:t>u оbаvеznо sоciјаlnо оsigurаnjе</a:t>
            </a:r>
            <a:endParaRPr lang="sr-Latn-RS" sz="2400" dirty="0">
              <a:latin typeface="Corbel" pitchFamily="34" charset="0"/>
            </a:endParaRPr>
          </a:p>
          <a:p>
            <a:pPr algn="just">
              <a:buClr>
                <a:srgbClr val="C00000"/>
              </a:buClr>
            </a:pPr>
            <a:r>
              <a:rPr lang="vi-VN" sz="2400" dirty="0">
                <a:latin typeface="Corbel" pitchFamily="34" charset="0"/>
              </a:rPr>
              <a:t>Моgućnоst dа оsigurаnici sаmi prоvеrе </a:t>
            </a:r>
            <a:r>
              <a:rPr lang="vi-VN" sz="2400" dirty="0" smtClean="0">
                <a:latin typeface="Corbel" pitchFamily="34" charset="0"/>
              </a:rPr>
              <a:t>pоdаtkе</a:t>
            </a:r>
            <a:endParaRPr lang="en-US" sz="2400" dirty="0">
              <a:latin typeface="Corbe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02" y="1118984"/>
            <a:ext cx="1816202" cy="65383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02" y="6121696"/>
            <a:ext cx="1858360" cy="58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82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869940" y="1772817"/>
            <a:ext cx="4207260" cy="3557690"/>
            <a:chOff x="3869940" y="1828808"/>
            <a:chExt cx="4207260" cy="3557690"/>
          </a:xfrm>
        </p:grpSpPr>
        <p:grpSp>
          <p:nvGrpSpPr>
            <p:cNvPr id="6" name="Group 5"/>
            <p:cNvGrpSpPr/>
            <p:nvPr/>
          </p:nvGrpSpPr>
          <p:grpSpPr>
            <a:xfrm>
              <a:off x="3869940" y="1828808"/>
              <a:ext cx="4207260" cy="3557690"/>
              <a:chOff x="3869940" y="1828808"/>
              <a:chExt cx="4207260" cy="355769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869940" y="1828808"/>
                <a:ext cx="4207260" cy="3557690"/>
                <a:chOff x="3869940" y="1828808"/>
                <a:chExt cx="4207260" cy="3557690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3869940" y="1828808"/>
                  <a:ext cx="4207260" cy="3557690"/>
                  <a:chOff x="3869940" y="1828808"/>
                  <a:chExt cx="4207260" cy="3557690"/>
                </a:xfrm>
              </p:grpSpPr>
              <p:grpSp>
                <p:nvGrpSpPr>
                  <p:cNvPr id="54" name="Group 53"/>
                  <p:cNvGrpSpPr/>
                  <p:nvPr/>
                </p:nvGrpSpPr>
                <p:grpSpPr>
                  <a:xfrm>
                    <a:off x="3869940" y="1828808"/>
                    <a:ext cx="4207260" cy="3553600"/>
                    <a:chOff x="2296909" y="1588533"/>
                    <a:chExt cx="3475924" cy="3553600"/>
                  </a:xfrm>
                </p:grpSpPr>
                <p:grpSp>
                  <p:nvGrpSpPr>
                    <p:cNvPr id="55" name="Group 54"/>
                    <p:cNvGrpSpPr/>
                    <p:nvPr/>
                  </p:nvGrpSpPr>
                  <p:grpSpPr>
                    <a:xfrm>
                      <a:off x="2296909" y="1588533"/>
                      <a:ext cx="3475924" cy="3553600"/>
                      <a:chOff x="2296909" y="1625551"/>
                      <a:chExt cx="3475924" cy="3553600"/>
                    </a:xfrm>
                  </p:grpSpPr>
                  <p:sp>
                    <p:nvSpPr>
                      <p:cNvPr id="58" name="Flowchart: Process 57"/>
                      <p:cNvSpPr/>
                      <p:nvPr/>
                    </p:nvSpPr>
                    <p:spPr>
                      <a:xfrm>
                        <a:off x="2296909" y="2064869"/>
                        <a:ext cx="1741840" cy="3114282"/>
                      </a:xfrm>
                      <a:prstGeom prst="flowChartProcess">
                        <a:avLst/>
                      </a:prstGeom>
                      <a:ln/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solidFill>
                            <a:srgbClr val="292934"/>
                          </a:solidFill>
                        </a:endParaRPr>
                      </a:p>
                    </p:txBody>
                  </p:sp>
                  <p:sp>
                    <p:nvSpPr>
                      <p:cNvPr id="60" name="Flowchart: Process 59"/>
                      <p:cNvSpPr/>
                      <p:nvPr/>
                    </p:nvSpPr>
                    <p:spPr>
                      <a:xfrm>
                        <a:off x="2296910" y="1625551"/>
                        <a:ext cx="3475923" cy="342053"/>
                      </a:xfrm>
                      <a:prstGeom prst="flowChartProcess">
                        <a:avLst/>
                      </a:prstGeom>
                      <a:ln/>
                    </p:spPr>
                    <p:style>
                      <a:lnRef idx="2">
                        <a:schemeClr val="accent2"/>
                      </a:lnRef>
                      <a:fillRef idx="1">
                        <a:schemeClr val="lt1"/>
                      </a:fillRef>
                      <a:effectRef idx="0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200" b="1" dirty="0" err="1">
                            <a:solidFill>
                              <a:srgbClr val="292934"/>
                            </a:solidFill>
                          </a:rPr>
                          <a:t>Centralni</a:t>
                        </a:r>
                        <a:r>
                          <a:rPr lang="en-US" sz="1200" b="1" dirty="0">
                            <a:solidFill>
                              <a:srgbClr val="292934"/>
                            </a:solidFill>
                          </a:rPr>
                          <a:t> </a:t>
                        </a:r>
                        <a:r>
                          <a:rPr lang="en-US" sz="1200" b="1" dirty="0" err="1">
                            <a:solidFill>
                              <a:srgbClr val="292934"/>
                            </a:solidFill>
                          </a:rPr>
                          <a:t>registar</a:t>
                        </a:r>
                        <a:r>
                          <a:rPr lang="en-US" sz="1200" b="1" dirty="0">
                            <a:solidFill>
                              <a:srgbClr val="292934"/>
                            </a:solidFill>
                          </a:rPr>
                          <a:t> </a:t>
                        </a:r>
                        <a:r>
                          <a:rPr lang="en-US" sz="1200" b="1" dirty="0" err="1">
                            <a:solidFill>
                              <a:srgbClr val="292934"/>
                            </a:solidFill>
                          </a:rPr>
                          <a:t>obaveznog</a:t>
                        </a:r>
                        <a:r>
                          <a:rPr lang="en-US" sz="1200" b="1" dirty="0">
                            <a:solidFill>
                              <a:srgbClr val="292934"/>
                            </a:solidFill>
                          </a:rPr>
                          <a:t> </a:t>
                        </a:r>
                        <a:r>
                          <a:rPr lang="en-US" sz="1200" b="1" dirty="0" err="1">
                            <a:solidFill>
                              <a:srgbClr val="292934"/>
                            </a:solidFill>
                          </a:rPr>
                          <a:t>socijalnog</a:t>
                        </a:r>
                        <a:r>
                          <a:rPr lang="en-US" sz="1200" b="1" dirty="0">
                            <a:solidFill>
                              <a:srgbClr val="292934"/>
                            </a:solidFill>
                          </a:rPr>
                          <a:t> </a:t>
                        </a:r>
                        <a:r>
                          <a:rPr lang="en-US" sz="1200" b="1" dirty="0" err="1">
                            <a:solidFill>
                              <a:srgbClr val="292934"/>
                            </a:solidFill>
                          </a:rPr>
                          <a:t>osiguranja</a:t>
                        </a:r>
                        <a:endParaRPr lang="en-US" sz="1200" b="1" dirty="0">
                          <a:solidFill>
                            <a:srgbClr val="292934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56" name="Flowchart: Process 55"/>
                    <p:cNvSpPr/>
                    <p:nvPr/>
                  </p:nvSpPr>
                  <p:spPr>
                    <a:xfrm>
                      <a:off x="2296909" y="2027851"/>
                      <a:ext cx="1741841" cy="204417"/>
                    </a:xfrm>
                    <a:prstGeom prst="flowChartProcess">
                      <a:avLst/>
                    </a:prstGeom>
                    <a:ln/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sr-Latn-RS" sz="1000" b="1" dirty="0" smtClean="0">
                          <a:solidFill>
                            <a:srgbClr val="292934"/>
                          </a:solidFill>
                        </a:rPr>
                        <a:t>Portal</a:t>
                      </a:r>
                      <a:r>
                        <a:rPr lang="en-US" sz="1000" b="1" dirty="0" smtClean="0">
                          <a:solidFill>
                            <a:srgbClr val="292934"/>
                          </a:solidFill>
                        </a:rPr>
                        <a:t>/DEX</a:t>
                      </a:r>
                      <a:endParaRPr lang="en-US" sz="1000" b="1" dirty="0">
                        <a:solidFill>
                          <a:srgbClr val="292934"/>
                        </a:solidFill>
                      </a:endParaRPr>
                    </a:p>
                  </p:txBody>
                </p:sp>
              </p:grpSp>
              <p:sp>
                <p:nvSpPr>
                  <p:cNvPr id="62" name="Flowchart: Process 61"/>
                  <p:cNvSpPr/>
                  <p:nvPr/>
                </p:nvSpPr>
                <p:spPr>
                  <a:xfrm>
                    <a:off x="6084434" y="2268126"/>
                    <a:ext cx="1992765" cy="3118372"/>
                  </a:xfrm>
                  <a:prstGeom prst="flowChartProcess">
                    <a:avLst/>
                  </a:prstGeom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rgbClr val="292934"/>
                      </a:solidFill>
                    </a:endParaRPr>
                  </a:p>
                </p:txBody>
              </p:sp>
            </p:grpSp>
            <p:pic>
              <p:nvPicPr>
                <p:cNvPr id="42" name="Picture 30" descr="http://www.docmosis.com/docmosisfiles/icons/database-icon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30770" y="3233044"/>
                  <a:ext cx="1618069" cy="161806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" name="Picture 18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37613" y="3165188"/>
                  <a:ext cx="1916300" cy="16859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63" name="Flowchart: Process 62"/>
              <p:cNvSpPr/>
              <p:nvPr/>
            </p:nvSpPr>
            <p:spPr>
              <a:xfrm>
                <a:off x="6084434" y="2268126"/>
                <a:ext cx="1992765" cy="204417"/>
              </a:xfrm>
              <a:prstGeom prst="flowChartProcess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sr-Latn-RS" sz="1000" b="1" dirty="0">
                    <a:solidFill>
                      <a:srgbClr val="292934"/>
                    </a:solidFill>
                  </a:rPr>
                  <a:t>Jedinstvena baza podataka</a:t>
                </a:r>
                <a:endParaRPr lang="en-US" sz="1000" b="1" dirty="0">
                  <a:solidFill>
                    <a:srgbClr val="292934"/>
                  </a:solidFill>
                </a:endParaRPr>
              </a:p>
            </p:txBody>
          </p:sp>
        </p:grpSp>
        <p:pic>
          <p:nvPicPr>
            <p:cNvPr id="13330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7613" y="3085071"/>
              <a:ext cx="1916300" cy="1685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7" name="TextBox 46"/>
          <p:cNvSpPr txBox="1"/>
          <p:nvPr/>
        </p:nvSpPr>
        <p:spPr>
          <a:xfrm>
            <a:off x="6084168" y="2436905"/>
            <a:ext cx="1925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000" b="1" dirty="0" smtClean="0">
                <a:solidFill>
                  <a:srgbClr val="292934"/>
                </a:solidFill>
                <a:latin typeface="Corbel" pitchFamily="34" charset="0"/>
              </a:rPr>
              <a:t>Podaci za pripremu</a:t>
            </a:r>
            <a:br>
              <a:rPr lang="sr-Latn-RS" sz="1000" b="1" dirty="0" smtClean="0">
                <a:solidFill>
                  <a:srgbClr val="292934"/>
                </a:solidFill>
                <a:latin typeface="Corbel" pitchFamily="34" charset="0"/>
              </a:rPr>
            </a:br>
            <a:r>
              <a:rPr lang="sr-Latn-RS" sz="1000" b="1" dirty="0" smtClean="0">
                <a:solidFill>
                  <a:srgbClr val="C00000"/>
                </a:solidFill>
                <a:latin typeface="Corbel" pitchFamily="34" charset="0"/>
              </a:rPr>
              <a:t>M4</a:t>
            </a:r>
            <a:r>
              <a:rPr lang="en-US" sz="1000" b="1" dirty="0" smtClean="0">
                <a:solidFill>
                  <a:srgbClr val="C00000"/>
                </a:solidFill>
                <a:latin typeface="Corbel" pitchFamily="34" charset="0"/>
              </a:rPr>
              <a:t>/M8/MUN </a:t>
            </a:r>
            <a:r>
              <a:rPr lang="en-US" sz="1000" b="1" dirty="0" smtClean="0">
                <a:solidFill>
                  <a:srgbClr val="292934"/>
                </a:solidFill>
                <a:latin typeface="Corbel" pitchFamily="34" charset="0"/>
              </a:rPr>
              <a:t>obrazaca</a:t>
            </a:r>
            <a:endParaRPr lang="en-US" sz="1000" b="1" dirty="0">
              <a:solidFill>
                <a:srgbClr val="292934"/>
              </a:solidFill>
              <a:latin typeface="Corbel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827584" y="2057049"/>
            <a:ext cx="1961727" cy="3340676"/>
            <a:chOff x="1295400" y="2161954"/>
            <a:chExt cx="1600200" cy="3915584"/>
          </a:xfrm>
        </p:grpSpPr>
        <p:sp>
          <p:nvSpPr>
            <p:cNvPr id="64" name="Rectangle 63"/>
            <p:cNvSpPr/>
            <p:nvPr/>
          </p:nvSpPr>
          <p:spPr>
            <a:xfrm>
              <a:off x="1295400" y="2583326"/>
              <a:ext cx="1600200" cy="349421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92934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295400" y="2161954"/>
              <a:ext cx="1600200" cy="342053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 smtClean="0">
                  <a:solidFill>
                    <a:srgbClr val="292934"/>
                  </a:solidFill>
                </a:rPr>
                <a:t>Organiza</a:t>
              </a:r>
              <a:r>
                <a:rPr lang="sr-Latn-RS" sz="1200" b="1" dirty="0" smtClean="0">
                  <a:solidFill>
                    <a:srgbClr val="292934"/>
                  </a:solidFill>
                </a:rPr>
                <a:t>cije </a:t>
              </a:r>
              <a:r>
                <a:rPr lang="sr-Latn-RS" sz="1200" b="1" dirty="0">
                  <a:solidFill>
                    <a:srgbClr val="292934"/>
                  </a:solidFill>
                </a:rPr>
                <a:t>OSO</a:t>
              </a:r>
              <a:endParaRPr lang="en-US" sz="1200" b="1" dirty="0">
                <a:solidFill>
                  <a:srgbClr val="292934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632848" cy="1143000"/>
          </a:xfrm>
        </p:spPr>
        <p:txBody>
          <a:bodyPr>
            <a:normAutofit/>
          </a:bodyPr>
          <a:lstStyle/>
          <a:p>
            <a:pPr algn="ctr"/>
            <a:r>
              <a:rPr lang="sr-Latn-RS" sz="2400" dirty="0" smtClean="0"/>
              <a:t>CROSO - centralno mesto u razmeni podataka</a:t>
            </a:r>
            <a:endParaRPr lang="en-US" sz="2400" dirty="0"/>
          </a:p>
        </p:txBody>
      </p:sp>
      <p:grpSp>
        <p:nvGrpSpPr>
          <p:cNvPr id="68" name="Group 67"/>
          <p:cNvGrpSpPr/>
          <p:nvPr/>
        </p:nvGrpSpPr>
        <p:grpSpPr>
          <a:xfrm>
            <a:off x="971600" y="3488431"/>
            <a:ext cx="1634773" cy="804665"/>
            <a:chOff x="533400" y="3733800"/>
            <a:chExt cx="2286000" cy="964156"/>
          </a:xfrm>
        </p:grpSpPr>
        <p:sp>
          <p:nvSpPr>
            <p:cNvPr id="8" name="Flowchart: Process 7"/>
            <p:cNvSpPr/>
            <p:nvPr/>
          </p:nvSpPr>
          <p:spPr>
            <a:xfrm>
              <a:off x="533400" y="3733800"/>
              <a:ext cx="2286000" cy="964156"/>
            </a:xfrm>
            <a:prstGeom prst="flowChartProcess">
              <a:avLst/>
            </a:prstGeom>
            <a:solidFill>
              <a:schemeClr val="accent1">
                <a:alpha val="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92934"/>
                </a:solidFill>
              </a:endParaRPr>
            </a:p>
          </p:txBody>
        </p:sp>
        <p:pic>
          <p:nvPicPr>
            <p:cNvPr id="13322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821" y="3825076"/>
              <a:ext cx="1919179" cy="746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7" name="Group 66"/>
          <p:cNvGrpSpPr/>
          <p:nvPr/>
        </p:nvGrpSpPr>
        <p:grpSpPr>
          <a:xfrm>
            <a:off x="971600" y="2517227"/>
            <a:ext cx="1634773" cy="839765"/>
            <a:chOff x="533400" y="2472543"/>
            <a:chExt cx="2286000" cy="1006213"/>
          </a:xfrm>
        </p:grpSpPr>
        <p:sp>
          <p:nvSpPr>
            <p:cNvPr id="5" name="Flowchart: Process 4"/>
            <p:cNvSpPr/>
            <p:nvPr/>
          </p:nvSpPr>
          <p:spPr>
            <a:xfrm>
              <a:off x="533400" y="2472543"/>
              <a:ext cx="2286000" cy="1006213"/>
            </a:xfrm>
            <a:prstGeom prst="flowChartProcess">
              <a:avLst/>
            </a:prstGeom>
            <a:solidFill>
              <a:schemeClr val="accent1">
                <a:alpha val="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92934"/>
                </a:solidFill>
              </a:endParaRPr>
            </a:p>
          </p:txBody>
        </p:sp>
        <p:pic>
          <p:nvPicPr>
            <p:cNvPr id="13325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675" y="2678943"/>
              <a:ext cx="2147525" cy="6738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9" name="Group 68"/>
          <p:cNvGrpSpPr/>
          <p:nvPr/>
        </p:nvGrpSpPr>
        <p:grpSpPr>
          <a:xfrm>
            <a:off x="971600" y="4410878"/>
            <a:ext cx="1634773" cy="890330"/>
            <a:chOff x="533400" y="4876800"/>
            <a:chExt cx="2286000" cy="1066800"/>
          </a:xfrm>
        </p:grpSpPr>
        <p:sp>
          <p:nvSpPr>
            <p:cNvPr id="11" name="Flowchart: Process 10"/>
            <p:cNvSpPr/>
            <p:nvPr/>
          </p:nvSpPr>
          <p:spPr>
            <a:xfrm>
              <a:off x="533400" y="4876800"/>
              <a:ext cx="2286000" cy="1066800"/>
            </a:xfrm>
            <a:prstGeom prst="flowChartProcess">
              <a:avLst/>
            </a:prstGeom>
            <a:solidFill>
              <a:schemeClr val="accent1">
                <a:alpha val="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92934"/>
                </a:solidFill>
              </a:endParaRPr>
            </a:p>
          </p:txBody>
        </p:sp>
        <p:pic>
          <p:nvPicPr>
            <p:cNvPr id="13327" name="Picture 15" descr="http://www.radiodunav.com/pictures/news/55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328" y="5001968"/>
              <a:ext cx="1705073" cy="816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4" name="Notched Right Arrow 83"/>
          <p:cNvSpPr/>
          <p:nvPr/>
        </p:nvSpPr>
        <p:spPr>
          <a:xfrm rot="10800000">
            <a:off x="2606373" y="2564904"/>
            <a:ext cx="3582085" cy="30872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6" name="Notched Right Arrow 85"/>
          <p:cNvSpPr/>
          <p:nvPr/>
        </p:nvSpPr>
        <p:spPr>
          <a:xfrm rot="10800000">
            <a:off x="2606371" y="4897008"/>
            <a:ext cx="1431242" cy="308722"/>
          </a:xfrm>
          <a:prstGeom prst="notch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7" name="Notched Right Arrow 86"/>
          <p:cNvSpPr/>
          <p:nvPr/>
        </p:nvSpPr>
        <p:spPr>
          <a:xfrm rot="5400000">
            <a:off x="4120077" y="5243364"/>
            <a:ext cx="451334" cy="308721"/>
          </a:xfrm>
          <a:prstGeom prst="notch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8" name="Notched Right Arrow 87"/>
          <p:cNvSpPr/>
          <p:nvPr/>
        </p:nvSpPr>
        <p:spPr>
          <a:xfrm rot="5400000">
            <a:off x="5219456" y="5243365"/>
            <a:ext cx="451334" cy="308721"/>
          </a:xfrm>
          <a:prstGeom prst="notch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5" name="Notched Right Arrow 84"/>
          <p:cNvSpPr/>
          <p:nvPr/>
        </p:nvSpPr>
        <p:spPr>
          <a:xfrm rot="10800000">
            <a:off x="2606372" y="4005525"/>
            <a:ext cx="1431241" cy="308721"/>
          </a:xfrm>
          <a:prstGeom prst="notch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2" name="Notched Right Arrow 91"/>
          <p:cNvSpPr/>
          <p:nvPr/>
        </p:nvSpPr>
        <p:spPr>
          <a:xfrm rot="10800000">
            <a:off x="2606373" y="3029079"/>
            <a:ext cx="1431239" cy="308722"/>
          </a:xfrm>
          <a:prstGeom prst="notch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3" name="Picture 40" descr="http://www-03.ibm.com/software/lotus/symphony/gallery.nsf/GalleryClipArtAll/BC366132009A4D3E8525759600321C79/$File/Icon-Document04-Blue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586" y="2458609"/>
            <a:ext cx="224184" cy="22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5033893" y="5623391"/>
            <a:ext cx="893447" cy="950018"/>
            <a:chOff x="5033893" y="5679382"/>
            <a:chExt cx="893447" cy="950018"/>
          </a:xfrm>
        </p:grpSpPr>
        <p:grpSp>
          <p:nvGrpSpPr>
            <p:cNvPr id="16" name="Group 15"/>
            <p:cNvGrpSpPr/>
            <p:nvPr/>
          </p:nvGrpSpPr>
          <p:grpSpPr>
            <a:xfrm>
              <a:off x="5033893" y="5679382"/>
              <a:ext cx="893447" cy="950018"/>
              <a:chOff x="612773" y="1902591"/>
              <a:chExt cx="1673225" cy="2288408"/>
            </a:xfrm>
          </p:grpSpPr>
          <p:sp>
            <p:nvSpPr>
              <p:cNvPr id="17" name="Flowchart: Process 16"/>
              <p:cNvSpPr/>
              <p:nvPr/>
            </p:nvSpPr>
            <p:spPr>
              <a:xfrm>
                <a:off x="612773" y="2530564"/>
                <a:ext cx="1673225" cy="1660435"/>
              </a:xfrm>
              <a:prstGeom prst="flowChartProcess">
                <a:avLst/>
              </a:prstGeom>
              <a:solidFill>
                <a:schemeClr val="accent1">
                  <a:alpha val="0"/>
                </a:schemeClr>
              </a:solidFill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292934"/>
                  </a:solidFill>
                </a:endParaRPr>
              </a:p>
            </p:txBody>
          </p:sp>
          <p:sp>
            <p:nvSpPr>
              <p:cNvPr id="18" name="Flowchart: Process 17"/>
              <p:cNvSpPr/>
              <p:nvPr/>
            </p:nvSpPr>
            <p:spPr>
              <a:xfrm>
                <a:off x="612773" y="1902591"/>
                <a:ext cx="1673225" cy="470979"/>
              </a:xfrm>
              <a:prstGeom prst="flowChartProcess">
                <a:avLst/>
              </a:prstGeom>
              <a:solidFill>
                <a:schemeClr val="accent1">
                  <a:alpha val="0"/>
                </a:schemeClr>
              </a:solidFill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sr-Latn-RS" sz="800" b="1" dirty="0">
                    <a:solidFill>
                      <a:srgbClr val="292934"/>
                    </a:solidFill>
                  </a:rPr>
                  <a:t>OSIGURANICI</a:t>
                </a:r>
                <a:endParaRPr lang="en-US" sz="800" b="1" dirty="0">
                  <a:solidFill>
                    <a:srgbClr val="292934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169060" y="5986604"/>
              <a:ext cx="552126" cy="596271"/>
              <a:chOff x="6476998" y="5888798"/>
              <a:chExt cx="647055" cy="706746"/>
            </a:xfrm>
          </p:grpSpPr>
          <p:pic>
            <p:nvPicPr>
              <p:cNvPr id="19" name="Picture 45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34200" y="5888798"/>
                <a:ext cx="189853" cy="207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8" name="Picture 45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05600" y="5888798"/>
                <a:ext cx="189853" cy="207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9" name="Picture 45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7000" y="5888798"/>
                <a:ext cx="189853" cy="207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0" name="Picture 45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34199" y="6144799"/>
                <a:ext cx="189853" cy="207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" name="Picture 45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05599" y="6144799"/>
                <a:ext cx="189853" cy="207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2" name="Picture 45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6999" y="6144799"/>
                <a:ext cx="189853" cy="207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3" name="Picture 45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34198" y="6388342"/>
                <a:ext cx="189853" cy="207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7" name="Picture 45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05598" y="6388342"/>
                <a:ext cx="189853" cy="207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9" name="Picture 45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6998" y="6388342"/>
                <a:ext cx="189853" cy="207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2" name="Group 11"/>
          <p:cNvGrpSpPr/>
          <p:nvPr/>
        </p:nvGrpSpPr>
        <p:grpSpPr>
          <a:xfrm>
            <a:off x="3907154" y="5623391"/>
            <a:ext cx="877188" cy="950018"/>
            <a:chOff x="3907154" y="5679382"/>
            <a:chExt cx="877188" cy="950018"/>
          </a:xfrm>
        </p:grpSpPr>
        <p:grpSp>
          <p:nvGrpSpPr>
            <p:cNvPr id="13" name="Group 12"/>
            <p:cNvGrpSpPr/>
            <p:nvPr/>
          </p:nvGrpSpPr>
          <p:grpSpPr>
            <a:xfrm>
              <a:off x="3907154" y="5679382"/>
              <a:ext cx="877188" cy="950018"/>
              <a:chOff x="612773" y="1902591"/>
              <a:chExt cx="1673225" cy="2288408"/>
            </a:xfrm>
          </p:grpSpPr>
          <p:sp>
            <p:nvSpPr>
              <p:cNvPr id="14" name="Flowchart: Process 13"/>
              <p:cNvSpPr/>
              <p:nvPr/>
            </p:nvSpPr>
            <p:spPr>
              <a:xfrm>
                <a:off x="612773" y="2530564"/>
                <a:ext cx="1673225" cy="1660435"/>
              </a:xfrm>
              <a:prstGeom prst="flowChartProcess">
                <a:avLst/>
              </a:prstGeom>
              <a:solidFill>
                <a:schemeClr val="accent1">
                  <a:alpha val="0"/>
                </a:schemeClr>
              </a:solidFill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292934"/>
                  </a:solidFill>
                </a:endParaRPr>
              </a:p>
            </p:txBody>
          </p:sp>
          <p:sp>
            <p:nvSpPr>
              <p:cNvPr id="15" name="Flowchart: Process 14"/>
              <p:cNvSpPr/>
              <p:nvPr/>
            </p:nvSpPr>
            <p:spPr>
              <a:xfrm>
                <a:off x="612773" y="1902591"/>
                <a:ext cx="1673225" cy="470979"/>
              </a:xfrm>
              <a:prstGeom prst="flowChartProcess">
                <a:avLst/>
              </a:prstGeom>
              <a:solidFill>
                <a:schemeClr val="accent1">
                  <a:alpha val="0"/>
                </a:schemeClr>
              </a:solidFill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sr-Latn-RS" sz="800" b="1" dirty="0">
                    <a:solidFill>
                      <a:srgbClr val="292934"/>
                    </a:solidFill>
                  </a:rPr>
                  <a:t>OBVEZNICI</a:t>
                </a:r>
                <a:endParaRPr lang="en-US" sz="800" b="1" dirty="0">
                  <a:solidFill>
                    <a:srgbClr val="292934"/>
                  </a:solidFill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062996" y="5982255"/>
              <a:ext cx="565496" cy="557212"/>
              <a:chOff x="6674308" y="5758094"/>
              <a:chExt cx="804581" cy="873128"/>
            </a:xfrm>
          </p:grpSpPr>
          <p:pic>
            <p:nvPicPr>
              <p:cNvPr id="20" name="Picture 45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74308" y="5758094"/>
                <a:ext cx="372796" cy="4144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1" name="Picture 45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06093" y="5758094"/>
                <a:ext cx="372796" cy="4144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0" name="Picture 45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74308" y="6216817"/>
                <a:ext cx="372796" cy="4144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1" name="Picture 45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06093" y="6216817"/>
                <a:ext cx="372796" cy="4144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3" name="Group 22"/>
          <p:cNvGrpSpPr/>
          <p:nvPr/>
        </p:nvGrpSpPr>
        <p:grpSpPr>
          <a:xfrm>
            <a:off x="6188457" y="5643484"/>
            <a:ext cx="786877" cy="929924"/>
            <a:chOff x="6188457" y="5643484"/>
            <a:chExt cx="786877" cy="929924"/>
          </a:xfrm>
        </p:grpSpPr>
        <p:sp>
          <p:nvSpPr>
            <p:cNvPr id="72" name="Flowchart: Process 71"/>
            <p:cNvSpPr/>
            <p:nvPr/>
          </p:nvSpPr>
          <p:spPr>
            <a:xfrm>
              <a:off x="6188457" y="5884090"/>
              <a:ext cx="786877" cy="689318"/>
            </a:xfrm>
            <a:prstGeom prst="flowChartProcess">
              <a:avLst/>
            </a:prstGeom>
            <a:solidFill>
              <a:schemeClr val="accent1">
                <a:alpha val="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solidFill>
                  <a:srgbClr val="292934"/>
                </a:solidFill>
                <a:latin typeface="Corbel" pitchFamily="34" charset="0"/>
              </a:endParaRPr>
            </a:p>
          </p:txBody>
        </p:sp>
        <p:sp>
          <p:nvSpPr>
            <p:cNvPr id="73" name="Flowchart: Process 72"/>
            <p:cNvSpPr/>
            <p:nvPr/>
          </p:nvSpPr>
          <p:spPr>
            <a:xfrm>
              <a:off x="6188458" y="5643484"/>
              <a:ext cx="786876" cy="175431"/>
            </a:xfrm>
            <a:prstGeom prst="flowChartProcess">
              <a:avLst/>
            </a:prstGeom>
            <a:solidFill>
              <a:schemeClr val="accent1">
                <a:alpha val="0"/>
              </a:schemeClr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>
                  <a:solidFill>
                    <a:srgbClr val="292934"/>
                  </a:solidFill>
                  <a:latin typeface="Corbel" pitchFamily="34" charset="0"/>
                </a:rPr>
                <a:t>RZS</a:t>
              </a:r>
              <a:endParaRPr lang="en-US" sz="900" b="1" dirty="0">
                <a:solidFill>
                  <a:srgbClr val="292934"/>
                </a:solidFill>
                <a:latin typeface="Corbel" pitchFamily="34" charset="0"/>
              </a:endParaRPr>
            </a:p>
          </p:txBody>
        </p:sp>
        <p:pic>
          <p:nvPicPr>
            <p:cNvPr id="74" name="Picture 2" descr="Почетна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4001" y="6105426"/>
              <a:ext cx="615790" cy="184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6" name="TextBox 75"/>
          <p:cNvSpPr txBox="1"/>
          <p:nvPr/>
        </p:nvSpPr>
        <p:spPr>
          <a:xfrm>
            <a:off x="6220024" y="4897008"/>
            <a:ext cx="18803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000" b="1" dirty="0" smtClean="0">
                <a:solidFill>
                  <a:srgbClr val="292934"/>
                </a:solidFill>
                <a:latin typeface="Corbel" pitchFamily="34" charset="0"/>
              </a:rPr>
              <a:t>Podaci za potrebe </a:t>
            </a:r>
            <a:r>
              <a:rPr lang="sr-Latn-RS" sz="1000" b="1" dirty="0" smtClean="0">
                <a:solidFill>
                  <a:srgbClr val="C00000"/>
                </a:solidFill>
                <a:latin typeface="Corbel" pitchFamily="34" charset="0"/>
              </a:rPr>
              <a:t>statistike</a:t>
            </a:r>
            <a:endParaRPr lang="en-US" sz="1000" b="1" dirty="0">
              <a:solidFill>
                <a:srgbClr val="292934"/>
              </a:solidFill>
              <a:latin typeface="Corbel" pitchFamily="34" charset="0"/>
            </a:endParaRPr>
          </a:p>
        </p:txBody>
      </p:sp>
      <p:sp>
        <p:nvSpPr>
          <p:cNvPr id="77" name="Notched Right Arrow 76"/>
          <p:cNvSpPr/>
          <p:nvPr/>
        </p:nvSpPr>
        <p:spPr>
          <a:xfrm rot="8281741">
            <a:off x="6854379" y="5503259"/>
            <a:ext cx="875623" cy="2804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5" name="Picture 40" descr="http://www-03.ibm.com/software/lotus/symphony/gallery.nsf/GalleryClipArtAll/BC366132009A4D3E8525759600321C79/$File/Icon-Document04-Blue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077024"/>
            <a:ext cx="224184" cy="22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00247" cy="792088"/>
          </a:xfrm>
          <a:prstGeom prst="rect">
            <a:avLst/>
          </a:prstGeom>
        </p:spPr>
      </p:pic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5" y="6180858"/>
            <a:ext cx="1746582" cy="55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98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L -0.03437 0.02014 L -0.43507 0.02014 " pathEditMode="relative" rAng="0" ptsTypes="AAA">
                                      <p:cBhvr>
                                        <p:cTn id="7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53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-0.08299 0.11111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9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84" grpId="0" animBg="1"/>
      <p:bldP spid="86" grpId="0" animBg="1"/>
      <p:bldP spid="87" grpId="0" animBg="1"/>
      <p:bldP spid="88" grpId="0" animBg="1"/>
      <p:bldP spid="85" grpId="0" animBg="1"/>
      <p:bldP spid="92" grpId="0" animBg="1"/>
      <p:bldP spid="76" grpId="0"/>
      <p:bldP spid="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208912" cy="4752528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buClr>
                <a:srgbClr val="C00000"/>
              </a:buClr>
              <a:buNone/>
            </a:pPr>
            <a:r>
              <a:rPr lang="sr-Latn-RS" sz="2600" b="1" dirty="0" smtClean="0">
                <a:solidFill>
                  <a:srgbClr val="C00000"/>
                </a:solidFill>
                <a:cs typeface="Arial" charset="0"/>
              </a:rPr>
              <a:t>Korisnici</a:t>
            </a:r>
            <a:endParaRPr lang="x-none" sz="2600" b="1" dirty="0">
              <a:solidFill>
                <a:srgbClr val="C00000"/>
              </a:solidFill>
              <a:cs typeface="Arial" charset="0"/>
            </a:endParaRPr>
          </a:p>
          <a:p>
            <a:pPr lvl="0">
              <a:lnSpc>
                <a:spcPct val="90000"/>
              </a:lnSpc>
              <a:buClr>
                <a:srgbClr val="C00000"/>
              </a:buClr>
            </a:pPr>
            <a:r>
              <a:rPr lang="en-US" sz="1900" dirty="0" err="1">
                <a:solidFill>
                  <a:srgbClr val="616365"/>
                </a:solidFill>
                <a:cs typeface="Arial" charset="0"/>
              </a:rPr>
              <a:t>Fizi</a:t>
            </a:r>
            <a:r>
              <a:rPr lang="sr-Latn-CS" sz="1900" dirty="0">
                <a:solidFill>
                  <a:srgbClr val="616365"/>
                </a:solidFill>
                <a:cs typeface="Arial" charset="0"/>
              </a:rPr>
              <a:t>čka lica (osiguranici i osigurana lica)</a:t>
            </a:r>
            <a:endParaRPr lang="x-none" sz="1900" dirty="0">
              <a:solidFill>
                <a:srgbClr val="616365"/>
              </a:solidFill>
              <a:cs typeface="Arial" charset="0"/>
            </a:endParaRPr>
          </a:p>
          <a:p>
            <a:pPr>
              <a:lnSpc>
                <a:spcPct val="90000"/>
              </a:lnSpc>
              <a:buClr>
                <a:srgbClr val="C00000"/>
              </a:buClr>
            </a:pPr>
            <a:r>
              <a:rPr lang="sr-Latn-CS" sz="1900" dirty="0">
                <a:solidFill>
                  <a:srgbClr val="616365"/>
                </a:solidFill>
                <a:cs typeface="Arial" charset="0"/>
              </a:rPr>
              <a:t>Obveznici plaćanja doprinosa</a:t>
            </a:r>
            <a:r>
              <a:rPr lang="x-none" sz="1900" dirty="0">
                <a:solidFill>
                  <a:srgbClr val="616365"/>
                </a:solidFill>
                <a:cs typeface="Arial" charset="0"/>
              </a:rPr>
              <a:t> </a:t>
            </a:r>
          </a:p>
          <a:p>
            <a:pPr>
              <a:lnSpc>
                <a:spcPct val="90000"/>
              </a:lnSpc>
              <a:buClr>
                <a:srgbClr val="C00000"/>
              </a:buClr>
            </a:pPr>
            <a:r>
              <a:rPr lang="sr-Latn-CS" sz="1900" dirty="0">
                <a:solidFill>
                  <a:srgbClr val="616365"/>
                </a:solidFill>
                <a:cs typeface="Arial" charset="0"/>
              </a:rPr>
              <a:t>Šalterski </a:t>
            </a:r>
            <a:r>
              <a:rPr lang="sr-Latn-CS" sz="1900" dirty="0" smtClean="0">
                <a:solidFill>
                  <a:srgbClr val="616365"/>
                </a:solidFill>
                <a:cs typeface="Arial" charset="0"/>
              </a:rPr>
              <a:t>službenici</a:t>
            </a:r>
            <a:r>
              <a:rPr lang="en-US" sz="1900" dirty="0" smtClean="0">
                <a:solidFill>
                  <a:srgbClr val="616365"/>
                </a:solidFill>
                <a:cs typeface="Arial" charset="0"/>
              </a:rPr>
              <a:t> RFPIO </a:t>
            </a:r>
            <a:r>
              <a:rPr lang="en-US" sz="1900" dirty="0" err="1" smtClean="0">
                <a:solidFill>
                  <a:srgbClr val="616365"/>
                </a:solidFill>
                <a:cs typeface="Arial" charset="0"/>
              </a:rPr>
              <a:t>i</a:t>
            </a:r>
            <a:r>
              <a:rPr lang="en-US" sz="1900" dirty="0" smtClean="0">
                <a:solidFill>
                  <a:srgbClr val="616365"/>
                </a:solidFill>
                <a:cs typeface="Arial" charset="0"/>
              </a:rPr>
              <a:t> NSZ</a:t>
            </a:r>
            <a:endParaRPr lang="sr-Latn-CS" sz="1900" dirty="0" smtClean="0">
              <a:solidFill>
                <a:srgbClr val="616365"/>
              </a:solidFill>
              <a:cs typeface="Arial" charset="0"/>
            </a:endParaRPr>
          </a:p>
          <a:p>
            <a:pPr marL="0" indent="0">
              <a:lnSpc>
                <a:spcPct val="90000"/>
              </a:lnSpc>
              <a:buClr>
                <a:srgbClr val="C00000"/>
              </a:buClr>
              <a:buNone/>
            </a:pPr>
            <a:endParaRPr lang="sr-Latn-CS" i="1" dirty="0" smtClean="0">
              <a:solidFill>
                <a:srgbClr val="616365"/>
              </a:solidFill>
              <a:cs typeface="Arial" charset="0"/>
            </a:endParaRPr>
          </a:p>
          <a:p>
            <a:pPr marL="0" lvl="0" indent="0">
              <a:lnSpc>
                <a:spcPct val="90000"/>
              </a:lnSpc>
              <a:buClr>
                <a:srgbClr val="C00000"/>
              </a:buClr>
              <a:buNone/>
            </a:pPr>
            <a:r>
              <a:rPr lang="sr-Latn-RS" sz="2600" b="1" dirty="0" smtClean="0">
                <a:solidFill>
                  <a:srgbClr val="C00000"/>
                </a:solidFill>
                <a:cs typeface="Arial" charset="0"/>
              </a:rPr>
              <a:t>Mogućnosti</a:t>
            </a:r>
            <a:endParaRPr lang="sr-Latn-CS" sz="1900" dirty="0" smtClean="0">
              <a:solidFill>
                <a:srgbClr val="616365"/>
              </a:solidFill>
              <a:cs typeface="Arial" charset="0"/>
            </a:endParaRPr>
          </a:p>
          <a:p>
            <a:pPr lvl="0">
              <a:lnSpc>
                <a:spcPct val="90000"/>
              </a:lnSpc>
              <a:buClr>
                <a:srgbClr val="C00000"/>
              </a:buClr>
            </a:pPr>
            <a:r>
              <a:rPr lang="sr-Latn-CS" sz="1900" dirty="0" smtClean="0">
                <a:solidFill>
                  <a:srgbClr val="616365"/>
                </a:solidFill>
                <a:cs typeface="Arial" charset="0"/>
              </a:rPr>
              <a:t>Bezbedno otvaranje naloga elektronskim putem</a:t>
            </a:r>
          </a:p>
          <a:p>
            <a:pPr lvl="0">
              <a:lnSpc>
                <a:spcPct val="90000"/>
              </a:lnSpc>
              <a:buClr>
                <a:srgbClr val="C00000"/>
              </a:buClr>
            </a:pPr>
            <a:r>
              <a:rPr lang="sr-Latn-CS" sz="1900" dirty="0" smtClean="0">
                <a:solidFill>
                  <a:srgbClr val="616365"/>
                </a:solidFill>
                <a:cs typeface="Arial" charset="0"/>
              </a:rPr>
              <a:t>Centralno mesto za registrovanje i pregled podataka o osiguranju</a:t>
            </a:r>
            <a:endParaRPr lang="x-none" sz="1900" dirty="0" smtClean="0">
              <a:solidFill>
                <a:srgbClr val="616365"/>
              </a:solidFill>
              <a:cs typeface="Arial" charset="0"/>
            </a:endParaRPr>
          </a:p>
          <a:p>
            <a:pPr>
              <a:lnSpc>
                <a:spcPct val="90000"/>
              </a:lnSpc>
              <a:buClr>
                <a:srgbClr val="C00000"/>
              </a:buClr>
            </a:pPr>
            <a:r>
              <a:rPr lang="sr-Latn-CS" sz="1900" dirty="0" smtClean="0">
                <a:solidFill>
                  <a:srgbClr val="616365"/>
                </a:solidFill>
                <a:cs typeface="Arial" charset="0"/>
              </a:rPr>
              <a:t>Unapređenje efikasnosti i smanjivanje administrativnih troškova</a:t>
            </a:r>
            <a:r>
              <a:rPr lang="x-none" sz="1900" dirty="0" smtClean="0">
                <a:solidFill>
                  <a:srgbClr val="616365"/>
                </a:solidFill>
                <a:cs typeface="Arial" charset="0"/>
              </a:rPr>
              <a:t> </a:t>
            </a:r>
          </a:p>
          <a:p>
            <a:pPr>
              <a:lnSpc>
                <a:spcPct val="90000"/>
              </a:lnSpc>
              <a:buClr>
                <a:srgbClr val="C00000"/>
              </a:buClr>
            </a:pPr>
            <a:r>
              <a:rPr lang="sr-Latn-CS" sz="1900" dirty="0" smtClean="0">
                <a:solidFill>
                  <a:srgbClr val="616365"/>
                </a:solidFill>
                <a:cs typeface="Arial" charset="0"/>
              </a:rPr>
              <a:t>Pristup informacijama o osiguranju radi ostvarivanja prava iz oblasti obaveznog socijalnog osiguranja</a:t>
            </a:r>
            <a:endParaRPr lang="x-none" sz="1900" dirty="0" smtClean="0">
              <a:solidFill>
                <a:srgbClr val="616365"/>
              </a:solidFill>
              <a:cs typeface="Arial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400" dirty="0"/>
              <a:t>Portal Centralnog </a:t>
            </a:r>
            <a:r>
              <a:rPr lang="sr-Latn-RS" sz="2400" dirty="0" smtClean="0"/>
              <a:t>registra – korisnici i mogućnosti</a:t>
            </a:r>
            <a:endParaRPr lang="en-US" sz="2400" dirty="0"/>
          </a:p>
        </p:txBody>
      </p:sp>
      <p:sp>
        <p:nvSpPr>
          <p:cNvPr id="4" name="AutoShape 2" descr="data:image/jpeg;base64,/9j/4AAQSkZJRgABAQAAAQABAAD/2wCEAAkGBhASDhQUEBQSFBUWFBIUFBcWFRUQFBIXFhAVFhgUFBQfGyYeGBojGhUWHy8gIycpLCwtFR4xNTAtNSYrLDUBCQoKDQwMDQ0PFSkYFBgpKSkpKSkpKSkpKSkpKSkpKSkpKSkpKikpKSkpKSkpKSkpKSkpKSkpKSkpKSkpKSkpKf/AABEIAJ0AzAMBIgACEQEDEQH/xAAcAAACAgMBAQAAAAAAAAAAAAAABAMFAgYHCAH/xABFEAABAwICBQkEBwUHBQAAAAABAAIDBBEFIRIxQVFxBgcTImGBkaGxMmKSwSMzQlJywtEUQ1Ph8AgkY4KissM0RIOT4v/EABYBAQEBAAAAAAAAAAAAAAAAAAABAv/EABYRAQEBAAAAAAAAAAAAAAAAAAARAf/aAAwDAQACEQMRAD8A7ihCEAhCEAhCEAhCEAud88fLSooYIWUrgySZz7vsC5rGAX0QcrkuGa6IuE/2hKu9bTs+5Tvdw6SW3/H5INVj5zcXb/3kp4hjvyp2Hngxhv79rvxRRn5LQA87yvvSu3qjpUXPdiw1mB3GK3oU/Fz84gPahp3dzx+ZcoEzlI2Q9iDrsX9oGo+1SxHg9w9U5F/aDH2qQ90v/wArjbc1IIb7UHa4uf8AgPtUsw32e11vIJuLn6oD7UNQ3uYfzLhraQ7CPNZjDn7LeKDvkXPdhZ1mZvGO/oU3Dzv4S7984cY3j5Lz23Cpfu+YUrMJm+4T5/NB6Lj5zcKdqqmd4ePypuLlzhztVVB3vDfVecG4XJ/DPwu/VfTQO2tPgkHpmPlNRO9mppz/AOWO/hdNR18TvZkYeDmn5rynNA4bx4hY08AN9OYRWta4e7S17gbah4oPWoK+ryfh+OVFJUNdTzklrmkFhcGuzF2kG1xsIIsvVVHPpxMeRbSa11t12g281BMhCEAhCEAhCEAhCEAvN3PjV6eMyD+HFBH/AKTJ/wAi9IryrznVfSYxVn/HczujAYP9qDVUIQg+hStUQUjEDMaZjSsZTLCgajTkRSUZTcRRVhCU/CVWwlPwuVVZwFWUDlUwPVhA9BaRMadYaeIBTLcNgd7UUR4sb+iShkT0MiqOX8o6Rhxd0cTWtb0sTA1o0Rezb5cV6fjZZoA2ADwFl5vwiHpsfh96s0u5rifkvSSmoEIQoBCEIBCEIBCEIPhK8eY9VGSqmeftTTO8ZHFet8bqhFSTyHIMhlf8MZPyXjuTZfcL8UGCEIQCkao1m0oGIymWFKMKYYUDcZTURSUZTMbkVYROT0L1WRPTcT0FtC9PQyKoikTkUqqrmGVNNqLAncCfJVEUyllqOo7gqK7m2g6THYD939of8Nxf1XoNcN5mKfSxR7iPYp3HgXzH5OXclNZCEIUAhCEAhCEAhCEGr859X0eC1h3wmP8A9jhH+ZeVpfaK9I899SW4OWj95NCw8A4v/IF5tfrPEoMUIQgF9C+IQTNKnY5LNKlY5A4xyYjck2OU7HIp6N6ajkVex6Yjegs4pE3HKqqORMRyqqto5kVlR9Ge71SLJlhXz/RoN55jYdKetk3dCwd+kT6BddXM+YmntQ1En36gjiGMaPUldMUZCEIQCEIQCEIQCEIQct5+Jv7vTMvrkkeR+CO35l59uu2c+tc01MUQc3SbTyOAJAzkfYcPqyuOyYVO3XG/4SR5IFUL65pGsEccl8QCEIQfQVK0qFZNKBpjlOxyTa5TMegcY9TsekmvUzXop5kinZKq9silbIgsWypfEp+qFG2VJ4pPq4FB6A5mabRwWI/ffLJ4yH9FvC17m9pOiwikb/gsPxdb5rYUQIQhAIQhAIQlK/FIoWl0jgLC5uQLDeScgOKBtUPK3lGaaimlhDZJGN6rXHRZfSAJc7VYC5sDna21aRyi51XyaTKBofa4Mr7thHDbIfALRqqSSYF07pJrm7nSAPjFv4bGkWG6ysFby55dOxBjNOnhikDjpSsLi940bBpvs253tssk8N5VhrWiVjiQLFzSM+2yZqsIhtmNEfeJewu29VhBVVU4OBmCQDqB0XuvwGaDZW8qaJ4s8kfjjuPEXS9Q3Dn/AMDPcQw+VrLVnULwL5ed/wBFC6F27wsUovarAaci8ZP+V+kPmqmbCranHvCWaS3VdvC4WYqX/eJ45oI30hG0LAwuGxMtnNwSGmxBsRkewjcr+l5YlryX01K9pIOg6O7WnPNly7R1nLMZ6hkg1fRI2FZtcpulzOVsyctQzWQkHZ3oMGvUrXr6NHaG+noVnoM3OHAg+oUH1r1I2RR9G3Y497f0KxyH2m+NvUBFNCRJVrrvA4DxKkEi+4TD0tfDHr0poW+L2hB6zwmm6OmiZ9yKNvwsA+SbQhECELF7wBdxAA1k5AIMlFUVTGC7yB6ngNqp67lKBlCLn7x1dw2qmfM57tJxJO8/1krAhyt52IYCY4evJe1gQLH336m8Bc8FzfEcQnrHXqXmTaIo3FkTO0n7R7T5rea3kDQSkuMZY4kklj3MuSbk6ObdfYqeo5qItcNRIw7NJod5tIKo1iNrtXXJbs0Q+NnEjXb+gswwadh0Tja93aULW7rAazfv7QrOXm7xWL6ieGRo1NcSz/cCPNI1GEYuz6+hfM0Zno/pGHtIZe/fl2IrGOJ5zYJCRkZLiRvboNOvdl4lJ1NKASTe51l7CCe/V4Jmin6WTR/Z3xy3yj0XMc7ZYgll89ybrKKaFpM/7RCcrMMLy0cXPGfHSsLINadD1zax/CbDhc7UmYOqTrzzOsdpv81dviAa52lG8nbo6RJOoADs2JSensxoItcj7Wkfh2+gQVbocxY+WrPesDTgk6jr3E9xVlJD1h7QA36rndvUZhBcfZI+AEDdf1URX9ANZaLarAm577rEwMt9oE6sw7anRDdhNjb3ch332LBzdWfda/eTuQK/swvk4b8wR+qG0rtwcPdIP8/JNBo0r5Z3ORz48VgYeqbgg9vW2+qCJ9Ozb0jfxNv5rBsIv1XA99h33smhcAEO7Mzbusvr2naA6+0tB17jrQKOiI1qFzD2J5zWaiy3BxA8DdMYXhHT1DI4w83I6TUNBtxc31DJAhhuHOe+5YXNbYutnfcMt/yW4ch8GiditIWsc0idpsXFwOiC7Uc9gVtivJLDqeF0z+liGpuhK4OkdqAaDfsudneti5oeRczX/tdSXWAcIQ43L73HSE7tHIfyzDrKEIUCeJVxibcMLycgB8/5LQuUmKV0mTG+YGj+Fh29puugV+HxTxlkzQ9p2H1BGYPaM1o2M8h6+JxOH1Mmh/CleJQOwaYII4q4KHDZsQc+xGiBa5e2wHzJ4LZ2XAFyCdpAtfuWsT4hjNP9fSMkA2sDoz4tu3yUcXOHADaeGoiO3IStHhYrVG3tU0bVR0HK2hlyZUR33OJjPg4BbZhETHdbSa4bLEFQMUOGi13+H6qwuBqXxzlHdZH2RocOsAeIBUYpmgdW7RuBIHw6vJSXQg5Tj3MvTOle+CeWEucX2Ia9gLiSQANEgX2LWqvmsxOM3hlhmytmTG627rC3mu5V0V233eirS1UcHq8GxOH62kkI3tbpjxaSFWuxNl7SMcw7QR8ta9EaKWqqGKQWljY8e80O9QqrgXSxO1OHDUh7bkAEkDPsC69Xc3WGy/uAw74y6LyBt5Kgq+Z6DXBPLH2ODZB4ixQc/MBLhYAk2AAFyfUrExFrjcFpz16xxC2mp5sMQjN4pYpLausYnd1x81S1vJzEYyXS00p3uaOkHi0uRFZq+V0CO+vPhlZYuqLO64c07iLeX8k5hmHyVUoip23cfad9lg2ucbZf1bNFY4bh0tRKIYBcnNxOqMbXOP8AXiulUeHUuG0hc85XGk45Pnfsa3x7h262aLDqXDKNznmzW5yPy05ngey35DYM1rVPFJiNWJKoaETHjQa3Po2AZaIORcb3z4lETQ4FU4tUZscIw9rS6xEUQaSdEdgHeSV23CMNZT07IWX0WNsCdZ2kniSSjCaOKKBjIW6DA0WBFjntd2nanFAIQhQCEIQCTrMGp5R9LFG7i0X8dacQg07E+anDZr/Rlh905eBWuVHMvJGdKjqnxnYLuZ5gldUQg5GcO5SUnsP6do+8BJfvHWRHzo18JtWUTu0sJHkQuuLCWFrhZzWuG4gEIOd0fO1h0h+kfNTu99p0fRzfRbNQcooJh9DUQS9lwD5H5LPEOQ9BN7cDOLRo+mS1bEeZGicbwvfEdm30sg3R0jjrabe6Q+/cbEDuVe8tBsTb8QLfVaO7m5xmm/6Ote4DU0vJHwuyUTuU3KClyqKZk7Rt0C0nvGXkqN8kAAuT2Dbc7hvWJatLpOd2mB/vVHNCdrmAPHyK2Cg5c4VP9XUsad0l4z/qARVmWrAtTLIg4Xjc143tcHDxCwmhc1pOi42GoC5PYFQsWrAtWs4pjFSyU5lnu2BaPEZntUuGcoKiR+hoNeewFlhtLjc2Hcguaikjf9Yxj/xNa/1CXnfDTxFxDY2DYxoaXHY1rRa7j/M5JjEK6OGJ0krtFjdZ2ncANpO5c8xLE5quYdU63MhiGdhpa+0uyue7VkghxmodWzNMnstd1GDNoG73s8ydp7LBdP5G8kejY2SZtjrYzd7zu3sWHIrkCKcCaps6Y5hutsf6u9FuqygQhCAQhCAQhCAQhCAQhCAQhCAQhCAQhCBGswOml+sijdxaL+Ota1ifNLhk1/oyw+6VuaEHKZ+ZR8R0qKrkjOzNzPMFQnDuU1L7Ejalo2ODXk9+tdcQg40/nBq4zavw93aWXt8LgR5r4znVw9l9CCZjjs0Gtv2XXZHxtcLOAI7RdV8/JykebugiP+UD0Vo5BUy1GJVDBG0ltjox/YaDbrvdvyzPcunclORkVI3SdZ8xHWfu91g2BXdHh8UQtExrBt0QBfjvTCgEIQgEIQgEIQ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21" descr="data:image/jpeg;base64,/9j/4AAQSkZJRgABAQAAAQABAAD/2wCEAAkGBhQSEBUUEBQUFBUVFRUVExcUFBQVFRQUFBUVFBQVFRUXHCYfFxkjGRQXIDAgIycpLCwsFR4xNTAqNSYrLCkBCQoKDgwOGg8PFyodHiQ1LCopLikpLCksLC8zNSk1LCwsNSksLyopLDQpNS81MiwsKjQ1NSwsNSw1KSwsKSwsLP/AABEIAMwAzAMBIgACEQEDEQH/xAAcAAEAAQUBAQAAAAAAAAAAAAAABQIDBAYHAQj/xABCEAABAwIBCAcFBQcDBQAAAAABAAIDBBEhBQYSMUFRYXEHEyIygZGhQlJyscEjM4KSshRic6LC0eFD0vAIFyRTY//EABoBAQACAwEAAAAAAAAAAAAAAAABAgMEBgX/xAAsEQEAAQMCBAMIAwAAAAAAAAAAAQIDEQQSITFRYQVxwQYTM0GR0fDxMkKx/9oADAMBAAIRAxEAPwDuKIiAiIgIiICIiAiIgIiICIiAiIgIiICIiAiIgIiICIiAiIgIisVlayJhfK4NaNp+Q3ngEF9USzNaC5xDQNZJAA5krSMtdIBxbAND95wvIeTNTebvJaxlGvfI7tOL3+9KdJo3gDUPAIOj1GeNKz/U0zuja5/qBb1UfN0hRDuxTO8GN/U5c4fTyvPfBvh3w0eWGCxazJT2C5GGq4Nwg6b/ANx4tsEwG/7P/csqDpBpHd5z4/jjd823XGxI0HtMBG2znj6qaBD2hzcQUHY6HKsUwvDIyTfouBI5jWFlrg1S4M7WII1ObcEeIxCmcidJFREQHOFQwa2yYSAcH/3ug7Aihc387YKwfZOs8DtRvwePD2hxF1NICIiAiIgIiICIiAiIgIiICIo7L2Wm0sRe7EnBjb4vdsHAbSdgCC3l/OGOlZd2LyDoMvYm2sk+y0bT8yuV5VzhlqZNJzjwtgGg7GD2Rx1naVhZXyu+olc57tIk4nYbagBsaNg8dZVVHEgv0tHc6iSfEkqdizada5LRv4cyqcmREEEawtsdHpN0bYkC9tQ22ug1GoyKR3SHgmw0d+4jYjshOZDJpAXIFm67aNzs24+i2k0Tmg6JIvrsq2N0m8RYHnZByk5PL3hjbAnadQwv9FJVVC+JgbThuFyQ65LibYg6r81ttRkeNrtJrGhwvYgW16zbfxUbVQoNfZG7QHWAaVu0Bq/5ZQVbREP+zGk2+ppxado3hbXMxatlGItnPVtcHEaQtqfaxdyQWIaxzC1wcWkHsvbdrmuHEbeK6pmR0jiYtgrCGynCOTU2TcHbGv8AQ8DgeQ10ziBdugDc2tbG/exx81jx1FsDq+SD6lRc96M8+zOBS1LrytH2TycZWDYd7wPMY7CuhICIiAiIgIiICIiAiIg8c6wucBtXHs8M4TUyucD2BdkI/c9p3N2vlZbz0h5X6ql6tps6Y6HJgF5D5WH4lyKrmu7aAMBfDxQeRnFTFAVAtfipWhnQbjkwalt+TIgtGyXUX1XPLFbvkyFwsXW1atvigk5qYEKJdTlrzZvZO24wtf6qVJWrZwZ1/s8/V6GkNBrsDYguv9AEF+sYoOsYq3Z3xO7zJG+AP1WNLlSF+qS3xMcPldBHztUdO1TD42u7skR/GAfJ1liTZKlPdbpfA5rv0koNMy+xmsus/Y3E3HLZzUZHTEs0mkG9wQcNW471secORJXN+6eHA7WO1aiL6hv8FAOm6iMtcQX3Nm37t/e+dkFUMzonMexxD2EFrhrBbiCvobM/ORtdSMmFg7uytHsyN7w5bRwIXzR+3nRIOJ2HA87rfuh3OPqazqHH7OpFhfUJWglvmNJvPRQdzREQEREBERAREQEREHJukTKPWVxZsiYGD4ndtx9Wj8K02sd2z4fJSOWKzrKud/vTSeQeWj0AUXKzTl0QbXNr7sMUFBY62lou0dhsbHkVkU0pDtGxve1rG991td1sNMbAAYAYDw1L2tZ24Hht3NmZiBjo43uRsQT+a+T3R9uQ2cRYNGwH3jv4LbIahazTVKkIatBPioXM88KnSqZjuwH4WgfNbqKtc5yvLpvefffbzd/ZTEZnAlaXMmmMTDedji1pcWVEoxIucCSEfmP/AOurqBwe2GQerQfVSrKiwtuw8lcFSvaq01HRi3NffmdUjuVMD/4kDm/oesd+bdc3VHTSfBM5h8nM+q2sVKrFSsU6Sjonc061dHrpqgfwpY3jyDwrc2cEo++ZUj+LTOePMtcFvIqFW2oWOdHT3Tuc2flqkf8AeNpD/Ehaw+ZDbK/Q/sYeySKGEOY4PaYppGkOabg20yNY3LoMmi7vta74mg/MKPnzao5O/TQE7+raD5hY50nc3MqHpJd7UPkVmQ9JER70bx5Fa4/MGjPcY+P+HNIz5OVl+YLP9OqqWcC9rx5Ob9VSdLV1hO5u0WftKdbnN5tKy2520tr9cwDifprXMK7NOaFpf+1B7QRcPgaCbkCwLSN6j6jUBvc0et/oteu3NE4lMTl3SGZr2hzCHNIuCDcEcCq1ofRxlF2nJCbluj1jf3SCA7z0h5LfFRIiIgIiIPnFkvaPM/NUz9hwe3fjz/ylXH1c0jD7Ekjfyvc36K/BKgyqPKxfI1rBhYl5dr8LHesqqqJ4ryNe1zGklzLBp0ODtqgptOEmSPu4EjzwI3f3WxwzXA4geoQSWS8rsmbpRm4Bsbi1jYG3qpRlQtYr6BszA25ZY6QLLCx1atqqp4ZmPiDZdKJrSJNOxe43JGziNuxBtD6uzSdwJ8gtNkfd0Y3vB8sVNV1TaJ3K3ngtYkn+1ZwDj9Fs6SjfepjurVybQ2rVxtWtfbWK62sXUTaYMp9tUrjapQDaxZMVUsc205TbahXG1Ch21CutqFjm2nKVFSqxUqHNTiqxUKvuzKYFSqxUqHFQqxUqs2zK5nFVfY23ub6XP0WqyOu5o4k+Q/ypPL9VgwcSfQBQYl7fJp9SB9F4us4XMMtPJ0Lo0ivJM7c1rfzEn+kLf1pXRdH9hK/fIB+Vo/3LdVqLCIiAiIg4D0gUfU5TnGx7hIOUgBNvG6iYZV0HpryNhDVNGq8MnI9qMnx0h4hcxilQSzxptLSSL7l7HlRzC1srbC9jJfs6sDbYsSKZUZVqR1RF8Taw32IJQZsGdIu/SAAaCW4m7zewAwwWbSZ0RObdztAgXIdfC247fBaKXKguQdErK8PhDmm4dax9VrlTVWl5NHqo/Isp7QubYYbL4487LBynV/amx1L1/B7XvNVHaJn09WO5OKWwNrlebXLU21x3q8zKRXYzYa+W1trVkU+ULFakzKavMymFjmwZbuypV5tQtaydlQOFr4qSZUrTqtYnC2UnNUWsVWKlRU012lUwVd2hV2cE5TQqVWKlQ4qVWKlV2DzLFTdwG4fM/wCFHRy9p3Jo+Z+qt1dTd5WPFL3vi+QAXK6yc36vNnp5O39GsNsntPvve7+bR/pW1KFzLp9DJ9OP/k135+3/AFKaWqsIiICIiCPy/kZtVTSQSapGkX912trhyIB8F81VlK+CZ8Uo0XxuLXDiNo4HWOBX1KVyXpbzUMv/AJUI+0YLSga3xjU4b3N9RyQc2jmWLlM4g46rX2cBwVqKZX9MEEHUUEaXK25yTDRJBVouQS2SnWaTvPyChqp93uPFSVNJaPzKiCV0vs9Rm5XX0iI+v6Yb08ILr0PXiLr2urEqqE6tImBl09aWuBC2ilqQ5oIWmKUyHXaLtF2o6ua171vMZhMS2lsh3rCpakgubuKy2sUfUN0Z+Dh6rToxOYWlniqVRrMCsRWKySzHHgpimJnA9E98d68hku3nf1JWE2WzeQ+izciM054Ge9JGP5hdcHeq3XKquszLajk+l6EdXExnuMY38rQPosjrlDmsXorFiSl+uXvWqJFYrjKm6CUD1UsSJ6yWoKlFZXo7i4UqvCLoOA585ilhdPSt7OJliaMWb3sHu7xs5atGjnX1DlDIulizArl+eHRk2RxkgAhlxJaRaKQ78O4eIw4bUHMnODhZ2P8AzYoqcaJI3KTyjQS079Cdjo3bNIYHi12pw5KLrX4jkgzoHgAaQ0hhcXIvwuNSvmGld7M0fwubIPIhp9VB/tjhuPhb5K7FVOd7B8MVs2NVe0/wqphE0xPNJuyPGfu6hnKRr4z52I9Vbdm9Nra0PG+NzZP0klYZqgNdxzBCqZNtB8R/hepb8d1NP8sVecfZjm1StzU7mGz2uadzgR81QpKPLczRYSOtuJ0h5OuF6cqh33kML+IaY3ecZA9F6Nv2hon4luY8pz/uFJs9JRiA2UiXUztbJY/hc148nAH1XhyfEe5O3lI18Z88R6r0LfjGkr/tjzj8hWbdUNhyDXCVlj3m61dyvBYNd7rvQqCybRTRSBzAJBt6tzX3HJpup+tytEWFr9JhIwDmkY+KbqKq82piqO05R8uLzQUflkWi5kBSFFUtcwWcNW9R+crrMaN5UVVTRmZ+WZ+iUVJLgp7MdmnlGAbnF35Gl30Wquk+a3Loqj0q8u9yGQ+J0WD9S4JtOwdcV715VtEF0TlZ9HcrCpoblT9DRoMmmjWUvAF6gIiICokiDhZwB5qtEELlPNKnnYWSMBafZcA5vkdXMLnuXP8Ap/ikuaaYxHY1wL2evaHmuuIg+ba/oKyjESWMinA1aEoaT+F9vmVFz9H+U2YGhnPwgOH8pK+plYqptEIPld+ZuUdX7FUDmwgeqqi6M8oSHGnbHxe9jfkb+i+gK2dzjwWlZ0Z5incYoLOlHeJxbGd1vadw1BBp1L0QvY3SqqpkY4Ygfidr8AonKeZQZ9xUxzcOrez+bEKTlrXzO0pXued7jfyGoeCyoGoNGq8kTxDSfGdHe0hwx5YrBM2/DngupOo2yMLXC4cLFQNdmY3/AE5CODwHDzFkGliVZcWW5miwkfbcTpDydcK/W5rSs1Na/iw2PkbKIfTua6zw5nxD+6CUGXD7ccTuIaYz5sISqyjG9vdka4d37QPb43APqo9tA893H0VcGSJ3kiOJ7y0XIY3SIG+zcbLZjV34pmnfOJ4YyrtjooMq6P0Lx3kqX7mRt/M5zj+gLnuTsiTzzCGKN5kOwgjRG0uJ7oG8rveaGa7KCmETSHPJ0pX++/h+6NQ/ytZZNqpjLlUqWyVQXNygycm0KmWtsvI47CwVSAiIgIiICIiAiIgK3LAHa1cRBEZYpxFTyyNF3Mike0W2tYSPUL5ojlLiXONyTck7ScSfNfVksYc0tcLgggjeDgQvnnPXMp9DUEAXieSYnbHD3b7Hjdt1jcAiYHKQgeoiJ9teCzYpkExHMkkl1gNnWZSi7b8UGJOVHVTcMRhxUvWRdkkbMfJY0sFxwKDX5yqsg1z4quJ8RIcHjVtacHDxBI8VXW0Tg6wFxv2DmdQWz5hZpl8jZ5B9mw3BIt1rhi0MB9gHEnaQEHTXa/Tw3LxSGSqASk3vYbVLRZBYDc4oIXJ9CXu1YLaYIA0WC9ihDRZosq0BERAREQEREBERAREQEREBYWVckR1EZZK0OaRYggEeRWaiDlmWuh066SQW2Mlu5vJru83zK1OtzAroj2qaR3GFzZR5YFd/RB81zUErPvIp2W16VPKB5gELKo8qRtYGnTLsb2jedvJfRS8sg4EzrJMIqWqffVaB4B8XYLLocyMoSABtMIm+9O4XA+FuPou5og5lknoksQ6qd1zhiA7sxA8I26/ErdabNtjbaRvbYBotA2C25TCIKIog0WaABwVaIgI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207745" y="1772816"/>
            <a:ext cx="2020540" cy="1902966"/>
            <a:chOff x="5431780" y="1601118"/>
            <a:chExt cx="2020540" cy="1902966"/>
          </a:xfrm>
        </p:grpSpPr>
        <p:pic>
          <p:nvPicPr>
            <p:cNvPr id="2065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2351956"/>
              <a:ext cx="1152128" cy="1152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0" name="Picture 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1780" y="1601118"/>
              <a:ext cx="971550" cy="971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373216"/>
            <a:ext cx="1115566" cy="111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443798"/>
            <a:ext cx="1631557" cy="974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 descr="https://encrypted-tbn3.gstatic.com/images?q=tbn:ANd9GcRe9-YUzQvohnr6ZbclebDP5BYWDlIX29KfNiWPps1cyM6rZHr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870" y="5443798"/>
            <a:ext cx="113824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02" y="1118984"/>
            <a:ext cx="1816202" cy="653832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9" y="5931000"/>
            <a:ext cx="1898379" cy="60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64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527" y="2708920"/>
            <a:ext cx="7423748" cy="864096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/>
              <a:t>CROSO </a:t>
            </a:r>
            <a:r>
              <a:rPr lang="en-GB" dirty="0" smtClean="0"/>
              <a:t>= </a:t>
            </a:r>
            <a:r>
              <a:rPr lang="sr-Latn-RS" dirty="0" smtClean="0"/>
              <a:t>Servis građana i institucija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Corbel" pitchFamily="34" charset="0"/>
            </a:endParaRPr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70" y="476672"/>
            <a:ext cx="2542683" cy="1008112"/>
          </a:xfrm>
          <a:prstGeom prst="rect">
            <a:avLst/>
          </a:prstGeom>
        </p:spPr>
      </p:pic>
      <p:pic>
        <p:nvPicPr>
          <p:cNvPr id="1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136" y="5895384"/>
            <a:ext cx="1858360" cy="58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95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3363</TotalTime>
  <Words>728</Words>
  <Application>Microsoft Office PowerPoint</Application>
  <PresentationFormat>On-screen Show (4:3)</PresentationFormat>
  <Paragraphs>121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Primer dobre prakse u uspostavljanju  permanentne saradnje CROSO - RZS</vt:lpstr>
      <vt:lpstr> Šta je CROSO?</vt:lpstr>
      <vt:lpstr>Centralni registar obaveznog socijalnog osiguranja – CROSO </vt:lpstr>
      <vt:lpstr>Razlozi uspostavljanja CROSO</vt:lpstr>
      <vt:lpstr>Ciljevi uspostavljanja CROSO</vt:lpstr>
      <vt:lpstr>Očekivane koristi po ispunjenju ciljeva</vt:lpstr>
      <vt:lpstr>CROSO - centralno mesto u razmeni podataka</vt:lpstr>
      <vt:lpstr>Portal Centralnog registra – korisnici i mogućnosti</vt:lpstr>
      <vt:lpstr> CROSO = Servis građana i institucija</vt:lpstr>
      <vt:lpstr>Sigurna informacija i komunikacija</vt:lpstr>
      <vt:lpstr>PowerPoint Presentation</vt:lpstr>
      <vt:lpstr>CR broj</vt:lpstr>
      <vt:lpstr>CR broj</vt:lpstr>
      <vt:lpstr>CR broj</vt:lpstr>
      <vt:lpstr>Saradnja CROSO i RZS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Informacioni sistem Centralnog registra obaveznog socijalnog osiguranja</dc:title>
  <dc:creator>Bojan Kostić</dc:creator>
  <cp:lastModifiedBy>Veselinka Skiljevic</cp:lastModifiedBy>
  <cp:revision>207</cp:revision>
  <cp:lastPrinted>2016-10-24T10:49:47Z</cp:lastPrinted>
  <dcterms:created xsi:type="dcterms:W3CDTF">2012-11-04T12:07:02Z</dcterms:created>
  <dcterms:modified xsi:type="dcterms:W3CDTF">2016-10-24T11:15:01Z</dcterms:modified>
  <cp:version>5.0</cp:version>
</cp:coreProperties>
</file>