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79" r:id="rId3"/>
    <p:sldId id="258" r:id="rId4"/>
    <p:sldId id="257" r:id="rId5"/>
    <p:sldId id="259" r:id="rId6"/>
    <p:sldId id="280" r:id="rId7"/>
    <p:sldId id="262" r:id="rId8"/>
    <p:sldId id="263" r:id="rId9"/>
    <p:sldId id="261" r:id="rId10"/>
    <p:sldId id="260" r:id="rId11"/>
    <p:sldId id="281" r:id="rId12"/>
    <p:sldId id="278" r:id="rId13"/>
    <p:sldId id="277" r:id="rId14"/>
    <p:sldId id="285" r:id="rId15"/>
    <p:sldId id="286" r:id="rId16"/>
    <p:sldId id="287" r:id="rId17"/>
    <p:sldId id="288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jan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4" autoAdjust="0"/>
  </p:normalViewPr>
  <p:slideViewPr>
    <p:cSldViewPr>
      <p:cViewPr>
        <p:scale>
          <a:sx n="71" d="100"/>
          <a:sy n="71" d="100"/>
        </p:scale>
        <p:origin x="-28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client\dragan\Downloads\MojDoktor%20presentacija%2022.08.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client\dragan\Downloads\MojDoktor%20presentacija%2022.08.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client\dragan\Downloads\MojDoktor%20presentacija%2022.08.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arizankoski\Downloads\temp\MojDoktor%20presentacija%2030.09.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client\dragan\Downloads\MojDoktor_Report_30.09.2016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mk-MK"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600" dirty="0"/>
              <a:t>Како установе</a:t>
            </a:r>
            <a:r>
              <a:rPr lang="mk-MK" sz="1600" baseline="0" dirty="0"/>
              <a:t> к</a:t>
            </a:r>
            <a:r>
              <a:rPr lang="mk-MK" sz="1600" dirty="0"/>
              <a:t>ористе систем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mk-MK"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Sheet1!$A$11:$A$13</c:f>
              <c:strCache>
                <c:ptCount val="3"/>
                <c:pt idx="0">
                  <c:v>редовно</c:v>
                </c:pt>
                <c:pt idx="1">
                  <c:v>у смањеном обиму</c:v>
                </c:pt>
                <c:pt idx="2">
                  <c:v>не користе</c:v>
                </c:pt>
              </c:strCache>
            </c:strRef>
          </c:cat>
          <c:val>
            <c:numRef>
              <c:f>Sheet1!$B$11:$B$13</c:f>
              <c:numCache>
                <c:formatCode>General</c:formatCode>
                <c:ptCount val="3"/>
                <c:pt idx="0">
                  <c:v>228</c:v>
                </c:pt>
                <c:pt idx="1">
                  <c:v>140</c:v>
                </c:pt>
                <c:pt idx="2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011015835650471"/>
          <c:y val="0.26583526573741423"/>
          <c:w val="0.3946807192038736"/>
          <c:h val="0.53775773173984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mk-MK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mk-MK"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600" b="1"/>
              <a:t>Како доктори</a:t>
            </a:r>
            <a:r>
              <a:rPr lang="en-US" sz="1600" b="1"/>
              <a:t> </a:t>
            </a:r>
            <a:r>
              <a:rPr lang="mk-MK" sz="1600" b="1"/>
              <a:t> користе систем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mk-MK"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Sheet1!$A$6:$A$8</c:f>
              <c:strCache>
                <c:ptCount val="3"/>
                <c:pt idx="0">
                  <c:v>редовно</c:v>
                </c:pt>
                <c:pt idx="1">
                  <c:v>у смањеном обиму</c:v>
                </c:pt>
                <c:pt idx="2">
                  <c:v>не користе</c:v>
                </c:pt>
              </c:strCache>
            </c:strRef>
          </c:cat>
          <c:val>
            <c:numRef>
              <c:f>Sheet1!$B$6:$B$8</c:f>
              <c:numCache>
                <c:formatCode>#,##0</c:formatCode>
                <c:ptCount val="3"/>
                <c:pt idx="0">
                  <c:v>9055</c:v>
                </c:pt>
                <c:pt idx="1">
                  <c:v>5136</c:v>
                </c:pt>
                <c:pt idx="2">
                  <c:v>8961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01101583565046"/>
          <c:y val="0.26583526573741423"/>
          <c:w val="0.3946807192038736"/>
          <c:h val="0.53775773173984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mk-MK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редовно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Sheet1!$A$19:$A$32</c:f>
              <c:strCache>
                <c:ptCount val="14"/>
                <c:pt idx="0">
                  <c:v>Домови здравља</c:v>
                </c:pt>
                <c:pt idx="1">
                  <c:v>Домови здравља са стационаром</c:v>
                </c:pt>
                <c:pt idx="2">
                  <c:v>Институти</c:v>
                </c:pt>
                <c:pt idx="3">
                  <c:v>Клинички центри</c:v>
                </c:pt>
                <c:pt idx="4">
                  <c:v>Клиничко болнички центри</c:v>
                </c:pt>
                <c:pt idx="5">
                  <c:v>Опште болнице</c:v>
                </c:pt>
                <c:pt idx="6">
                  <c:v>Остале установе</c:v>
                </c:pt>
                <c:pt idx="7">
                  <c:v>Специјализоване болнице</c:v>
                </c:pt>
                <c:pt idx="8">
                  <c:v>Специјализоване болнице са рехабилитацијом</c:v>
                </c:pt>
                <c:pt idx="9">
                  <c:v>Специјалне психијатријске болнице</c:v>
                </c:pt>
                <c:pt idx="10">
                  <c:v>Установе социјалног стања</c:v>
                </c:pt>
                <c:pt idx="11">
                  <c:v>Заводи и институти за јавно здравље</c:v>
                </c:pt>
                <c:pt idx="12">
                  <c:v>Здравствени центри</c:v>
                </c:pt>
                <c:pt idx="13">
                  <c:v>ЗУ за здравствену заштиту радника</c:v>
                </c:pt>
              </c:strCache>
            </c:strRef>
          </c:cat>
          <c:val>
            <c:numRef>
              <c:f>Sheet1!$B$19:$B$32</c:f>
              <c:numCache>
                <c:formatCode>0.00%</c:formatCode>
                <c:ptCount val="14"/>
                <c:pt idx="0">
                  <c:v>0.95035460992907805</c:v>
                </c:pt>
                <c:pt idx="1">
                  <c:v>1</c:v>
                </c:pt>
                <c:pt idx="2">
                  <c:v>0.25</c:v>
                </c:pt>
                <c:pt idx="3">
                  <c:v>0.266129032258064</c:v>
                </c:pt>
                <c:pt idx="4">
                  <c:v>0.60000000000000042</c:v>
                </c:pt>
                <c:pt idx="5">
                  <c:v>0.54285714285714259</c:v>
                </c:pt>
                <c:pt idx="6">
                  <c:v>0.11428571428571407</c:v>
                </c:pt>
                <c:pt idx="7">
                  <c:v>0.3333333333333332</c:v>
                </c:pt>
                <c:pt idx="8">
                  <c:v>0.3333333333333332</c:v>
                </c:pt>
                <c:pt idx="9">
                  <c:v>0</c:v>
                </c:pt>
                <c:pt idx="10">
                  <c:v>0</c:v>
                </c:pt>
                <c:pt idx="11">
                  <c:v>0.4</c:v>
                </c:pt>
                <c:pt idx="12">
                  <c:v>0.4</c:v>
                </c:pt>
                <c:pt idx="13">
                  <c:v>0.37500000000000022</c:v>
                </c:pt>
              </c:numCache>
            </c:numRef>
          </c:val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у смањеном обиму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Sheet1!$A$19:$A$32</c:f>
              <c:strCache>
                <c:ptCount val="14"/>
                <c:pt idx="0">
                  <c:v>Домови здравља</c:v>
                </c:pt>
                <c:pt idx="1">
                  <c:v>Домови здравља са стационаром</c:v>
                </c:pt>
                <c:pt idx="2">
                  <c:v>Институти</c:v>
                </c:pt>
                <c:pt idx="3">
                  <c:v>Клинички центри</c:v>
                </c:pt>
                <c:pt idx="4">
                  <c:v>Клиничко болнички центри</c:v>
                </c:pt>
                <c:pt idx="5">
                  <c:v>Опште болнице</c:v>
                </c:pt>
                <c:pt idx="6">
                  <c:v>Остале установе</c:v>
                </c:pt>
                <c:pt idx="7">
                  <c:v>Специјализоване болнице</c:v>
                </c:pt>
                <c:pt idx="8">
                  <c:v>Специјализоване болнице са рехабилитацијом</c:v>
                </c:pt>
                <c:pt idx="9">
                  <c:v>Специјалне психијатријске болнице</c:v>
                </c:pt>
                <c:pt idx="10">
                  <c:v>Установе социјалног стања</c:v>
                </c:pt>
                <c:pt idx="11">
                  <c:v>Заводи и институти за јавно здравље</c:v>
                </c:pt>
                <c:pt idx="12">
                  <c:v>Здравствени центри</c:v>
                </c:pt>
                <c:pt idx="13">
                  <c:v>ЗУ за здравствену заштиту радника</c:v>
                </c:pt>
              </c:strCache>
            </c:strRef>
          </c:cat>
          <c:val>
            <c:numRef>
              <c:f>Sheet1!$C$19:$C$32</c:f>
              <c:numCache>
                <c:formatCode>0.00%</c:formatCode>
                <c:ptCount val="14"/>
                <c:pt idx="0">
                  <c:v>4.9645390070921995E-2</c:v>
                </c:pt>
                <c:pt idx="1">
                  <c:v>0</c:v>
                </c:pt>
                <c:pt idx="2">
                  <c:v>0.3333333333333332</c:v>
                </c:pt>
                <c:pt idx="3">
                  <c:v>0.52419354838709697</c:v>
                </c:pt>
                <c:pt idx="4">
                  <c:v>0.2</c:v>
                </c:pt>
                <c:pt idx="5">
                  <c:v>0.4</c:v>
                </c:pt>
                <c:pt idx="6">
                  <c:v>0.62857142857142945</c:v>
                </c:pt>
                <c:pt idx="7">
                  <c:v>0.3333333333333332</c:v>
                </c:pt>
                <c:pt idx="8">
                  <c:v>0.4444444444444442</c:v>
                </c:pt>
                <c:pt idx="9">
                  <c:v>1</c:v>
                </c:pt>
                <c:pt idx="10">
                  <c:v>1</c:v>
                </c:pt>
                <c:pt idx="11">
                  <c:v>0.2</c:v>
                </c:pt>
                <c:pt idx="12">
                  <c:v>0.60000000000000042</c:v>
                </c:pt>
                <c:pt idx="13">
                  <c:v>0.5625</c:v>
                </c:pt>
              </c:numCache>
            </c:numRef>
          </c:val>
        </c:ser>
        <c:ser>
          <c:idx val="2"/>
          <c:order val="2"/>
          <c:tx>
            <c:strRef>
              <c:f>Sheet1!$D$18</c:f>
              <c:strCache>
                <c:ptCount val="1"/>
                <c:pt idx="0">
                  <c:v>не користе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Sheet1!$A$19:$A$32</c:f>
              <c:strCache>
                <c:ptCount val="14"/>
                <c:pt idx="0">
                  <c:v>Домови здравља</c:v>
                </c:pt>
                <c:pt idx="1">
                  <c:v>Домови здравља са стационаром</c:v>
                </c:pt>
                <c:pt idx="2">
                  <c:v>Институти</c:v>
                </c:pt>
                <c:pt idx="3">
                  <c:v>Клинички центри</c:v>
                </c:pt>
                <c:pt idx="4">
                  <c:v>Клиничко болнички центри</c:v>
                </c:pt>
                <c:pt idx="5">
                  <c:v>Опште болнице</c:v>
                </c:pt>
                <c:pt idx="6">
                  <c:v>Остале установе</c:v>
                </c:pt>
                <c:pt idx="7">
                  <c:v>Специјализоване болнице</c:v>
                </c:pt>
                <c:pt idx="8">
                  <c:v>Специјализоване болнице са рехабилитацијом</c:v>
                </c:pt>
                <c:pt idx="9">
                  <c:v>Специјалне психијатријске болнице</c:v>
                </c:pt>
                <c:pt idx="10">
                  <c:v>Установе социјалног стања</c:v>
                </c:pt>
                <c:pt idx="11">
                  <c:v>Заводи и институти за јавно здравље</c:v>
                </c:pt>
                <c:pt idx="12">
                  <c:v>Здравствени центри</c:v>
                </c:pt>
                <c:pt idx="13">
                  <c:v>ЗУ за здравствену заштиту радника</c:v>
                </c:pt>
              </c:strCache>
            </c:strRef>
          </c:cat>
          <c:val>
            <c:numRef>
              <c:f>Sheet1!$D$19:$D$32</c:f>
              <c:numCache>
                <c:formatCode>0.00%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0.41666666666666735</c:v>
                </c:pt>
                <c:pt idx="3">
                  <c:v>0.209677419354839</c:v>
                </c:pt>
                <c:pt idx="4">
                  <c:v>0.2</c:v>
                </c:pt>
                <c:pt idx="5">
                  <c:v>5.7142857142857106E-2</c:v>
                </c:pt>
                <c:pt idx="6">
                  <c:v>0.25714285714285723</c:v>
                </c:pt>
                <c:pt idx="7">
                  <c:v>0.3333333333333332</c:v>
                </c:pt>
                <c:pt idx="8">
                  <c:v>0.22222222222222204</c:v>
                </c:pt>
                <c:pt idx="9">
                  <c:v>0</c:v>
                </c:pt>
                <c:pt idx="10">
                  <c:v>0</c:v>
                </c:pt>
                <c:pt idx="11">
                  <c:v>0.4</c:v>
                </c:pt>
                <c:pt idx="12">
                  <c:v>0</c:v>
                </c:pt>
                <c:pt idx="13">
                  <c:v>6.25E-2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267392"/>
        <c:axId val="86268928"/>
      </c:barChart>
      <c:catAx>
        <c:axId val="862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F5F8F9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mk-MK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68928"/>
        <c:crosses val="autoZero"/>
        <c:auto val="1"/>
        <c:lblAlgn val="ctr"/>
        <c:lblOffset val="0"/>
        <c:noMultiLvlLbl val="0"/>
      </c:catAx>
      <c:valAx>
        <c:axId val="8626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mk-MK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67392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mk-MK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mk-MK"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dirty="0"/>
              <a:t>у</a:t>
            </a:r>
            <a:r>
              <a:rPr lang="uk-UA" sz="1800" b="1" dirty="0" smtClean="0"/>
              <a:t>купно </a:t>
            </a:r>
            <a:r>
              <a:rPr lang="uk-UA" sz="1800" b="1" dirty="0"/>
              <a:t>дефинирани термини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[1]Sheet1!$G$1</c:f>
              <c:strCache>
                <c:ptCount val="1"/>
                <c:pt idx="0">
                  <c:v>вкупно термини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mk-MK"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[1]Sheet1!$F$2:$F$9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cat>
          <c:val>
            <c:numRef>
              <c:f>[1]Sheet1!$G$2:$G$9</c:f>
              <c:numCache>
                <c:formatCode>_-* #,##0_-;\-* #,##0_-;_-* "-"??_-;_-@_-</c:formatCode>
                <c:ptCount val="8"/>
                <c:pt idx="0">
                  <c:v>25910</c:v>
                </c:pt>
                <c:pt idx="1">
                  <c:v>582512</c:v>
                </c:pt>
                <c:pt idx="2">
                  <c:v>913489</c:v>
                </c:pt>
                <c:pt idx="3">
                  <c:v>1682394</c:v>
                </c:pt>
                <c:pt idx="4">
                  <c:v>1762481</c:v>
                </c:pt>
                <c:pt idx="5">
                  <c:v>2093128</c:v>
                </c:pt>
                <c:pt idx="6">
                  <c:v>2483903</c:v>
                </c:pt>
                <c:pt idx="7">
                  <c:v>2682285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03104"/>
        <c:axId val="86304640"/>
      </c:lineChart>
      <c:catAx>
        <c:axId val="863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mk-MK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04640"/>
        <c:crosses val="autoZero"/>
        <c:auto val="1"/>
        <c:lblAlgn val="ctr"/>
        <c:lblOffset val="100"/>
        <c:noMultiLvlLbl val="0"/>
      </c:catAx>
      <c:valAx>
        <c:axId val="8630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mk-MK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0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lang="mk-MK"/>
            </a:pPr>
            <a:r>
              <a:rPr lang="mk-MK"/>
              <a:t>Рецепти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Креирани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Charts!$N$2:$N$28</c:f>
              <c:strCache>
                <c:ptCount val="27"/>
                <c:pt idx="0">
                  <c:v>3.2016</c:v>
                </c:pt>
                <c:pt idx="1">
                  <c:v>4.2016</c:v>
                </c:pt>
                <c:pt idx="2">
                  <c:v>4.2016</c:v>
                </c:pt>
                <c:pt idx="3">
                  <c:v>4.2016</c:v>
                </c:pt>
                <c:pt idx="4">
                  <c:v>4.2016</c:v>
                </c:pt>
                <c:pt idx="5">
                  <c:v>5.2016</c:v>
                </c:pt>
                <c:pt idx="6">
                  <c:v>5.2016</c:v>
                </c:pt>
                <c:pt idx="7">
                  <c:v>5.2016</c:v>
                </c:pt>
                <c:pt idx="8">
                  <c:v>5.2016</c:v>
                </c:pt>
                <c:pt idx="9">
                  <c:v>5.2016</c:v>
                </c:pt>
                <c:pt idx="10">
                  <c:v>6.2016</c:v>
                </c:pt>
                <c:pt idx="11">
                  <c:v>6.2016</c:v>
                </c:pt>
                <c:pt idx="12">
                  <c:v>6.2016</c:v>
                </c:pt>
                <c:pt idx="13">
                  <c:v>6.2016</c:v>
                </c:pt>
                <c:pt idx="14">
                  <c:v>7.2016</c:v>
                </c:pt>
                <c:pt idx="15">
                  <c:v>7.2016</c:v>
                </c:pt>
                <c:pt idx="16">
                  <c:v>7.2016</c:v>
                </c:pt>
                <c:pt idx="17">
                  <c:v>7.2016</c:v>
                </c:pt>
                <c:pt idx="18">
                  <c:v>8.2016</c:v>
                </c:pt>
                <c:pt idx="19">
                  <c:v>8.2016</c:v>
                </c:pt>
                <c:pt idx="20">
                  <c:v>8.2016</c:v>
                </c:pt>
                <c:pt idx="21">
                  <c:v>8.2016</c:v>
                </c:pt>
                <c:pt idx="22">
                  <c:v>8.2016</c:v>
                </c:pt>
                <c:pt idx="23">
                  <c:v>9.2016</c:v>
                </c:pt>
                <c:pt idx="24">
                  <c:v>9.2016</c:v>
                </c:pt>
                <c:pt idx="25">
                  <c:v>9.2016</c:v>
                </c:pt>
                <c:pt idx="26">
                  <c:v>9.2016</c:v>
                </c:pt>
              </c:strCache>
            </c:strRef>
          </c:cat>
          <c:val>
            <c:numRef>
              <c:f>Charts!prescCreatedRange</c:f>
              <c:numCache>
                <c:formatCode>#,###;#,###;0</c:formatCode>
                <c:ptCount val="27"/>
                <c:pt idx="0">
                  <c:v>4998</c:v>
                </c:pt>
                <c:pt idx="1">
                  <c:v>25852</c:v>
                </c:pt>
                <c:pt idx="2">
                  <c:v>23362</c:v>
                </c:pt>
                <c:pt idx="3">
                  <c:v>28024</c:v>
                </c:pt>
                <c:pt idx="4">
                  <c:v>32973</c:v>
                </c:pt>
                <c:pt idx="5">
                  <c:v>31030</c:v>
                </c:pt>
                <c:pt idx="6">
                  <c:v>53798</c:v>
                </c:pt>
                <c:pt idx="7">
                  <c:v>73779</c:v>
                </c:pt>
                <c:pt idx="8">
                  <c:v>110252</c:v>
                </c:pt>
                <c:pt idx="9">
                  <c:v>116951</c:v>
                </c:pt>
                <c:pt idx="10">
                  <c:v>149544</c:v>
                </c:pt>
                <c:pt idx="11">
                  <c:v>152281</c:v>
                </c:pt>
                <c:pt idx="12">
                  <c:v>155889</c:v>
                </c:pt>
                <c:pt idx="13">
                  <c:v>160764</c:v>
                </c:pt>
                <c:pt idx="14">
                  <c:v>184032</c:v>
                </c:pt>
                <c:pt idx="15">
                  <c:v>168140</c:v>
                </c:pt>
                <c:pt idx="16">
                  <c:v>168163</c:v>
                </c:pt>
                <c:pt idx="17">
                  <c:v>177292</c:v>
                </c:pt>
                <c:pt idx="18">
                  <c:v>181119</c:v>
                </c:pt>
                <c:pt idx="19">
                  <c:v>183300</c:v>
                </c:pt>
                <c:pt idx="20">
                  <c:v>177143</c:v>
                </c:pt>
                <c:pt idx="21">
                  <c:v>188875</c:v>
                </c:pt>
                <c:pt idx="22">
                  <c:v>188725</c:v>
                </c:pt>
                <c:pt idx="23">
                  <c:v>210465</c:v>
                </c:pt>
                <c:pt idx="24">
                  <c:v>195427</c:v>
                </c:pt>
                <c:pt idx="25">
                  <c:v>200613</c:v>
                </c:pt>
                <c:pt idx="26">
                  <c:v>203591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1B7-4BCB-8557-F30A39A6D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742400"/>
        <c:axId val="96760960"/>
      </c:lineChart>
      <c:catAx>
        <c:axId val="9674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lang="mk-MK"/>
            </a:pPr>
            <a:endParaRPr lang="en-US"/>
          </a:p>
        </c:txPr>
        <c:crossAx val="96760960"/>
        <c:crosses val="autoZero"/>
        <c:auto val="1"/>
        <c:lblAlgn val="ctr"/>
        <c:lblOffset val="100"/>
        <c:tickLblSkip val="4"/>
        <c:noMultiLvlLbl val="0"/>
      </c:catAx>
      <c:valAx>
        <c:axId val="9676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;#,###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lang="mk-MK"/>
            </a:pPr>
            <a:endParaRPr lang="en-US"/>
          </a:p>
        </c:txPr>
        <c:crossAx val="9674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15A9-AB0E-4C27-80B8-1ACB5CED7154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C08F9-D3BA-423F-B00C-125EE0E9A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7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dirty="0" smtClean="0"/>
              <a:t>Уколико Дом здравља није у могућност да пружи одговарајућу здравствену заштиту, изабрани лекар упућује пацијенте на секундарни ниво.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dirty="0" smtClean="0"/>
              <a:t>Када здравствени проблем пацијента превазилази техничке услове болнице, или је потребно стручно мишљење највишег нивоа здравствене заштите, пацијент се упућује на терцијарни ниво.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C08F9-D3BA-423F-B00C-125EE0E9A8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C08F9-D3BA-423F-B00C-125EE0E9A8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5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C08F9-D3BA-423F-B00C-125EE0E9A8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7B3E5-91A3-184B-B6E1-7F482DF1C04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7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59310"/>
            <a:ext cx="1676400" cy="111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>
            <a:lvl1pPr>
              <a:defRPr sz="29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457200" indent="-182880">
              <a:buFont typeface="Symbol" pitchFamily="18" charset="2"/>
              <a:buChar char="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32" y="457200"/>
            <a:ext cx="800036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46B-5CFB-494A-848A-A4CD5A8C04A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54246B-5CFB-494A-848A-A4CD5A8C04A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EA5ED2-6DB9-4BFA-B200-022DCD19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izis.sorsix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4000" dirty="0" smtClean="0"/>
              <a:t>Интегрисани </a:t>
            </a:r>
            <a:r>
              <a:rPr lang="en-US" sz="4000" dirty="0" smtClean="0"/>
              <a:t> </a:t>
            </a:r>
            <a:r>
              <a:rPr lang="sr-Cyrl-RS" sz="4000" dirty="0" smtClean="0"/>
              <a:t>здравствени информациони </a:t>
            </a:r>
            <a:r>
              <a:rPr lang="en-US" sz="4000" dirty="0" smtClean="0"/>
              <a:t> </a:t>
            </a:r>
            <a:r>
              <a:rPr lang="sr-Cyrl-RS" sz="4000" dirty="0" smtClean="0"/>
              <a:t>систем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mk-MK" sz="1800" b="1" dirty="0" smtClean="0"/>
          </a:p>
          <a:p>
            <a:endParaRPr lang="mk-MK" sz="1800" b="1" dirty="0"/>
          </a:p>
          <a:p>
            <a:endParaRPr lang="mk-MK" sz="1800" b="1" dirty="0" smtClean="0"/>
          </a:p>
          <a:p>
            <a:r>
              <a:rPr lang="sr-Cyrl-RS" sz="1800" b="1" dirty="0" smtClean="0"/>
              <a:t>Проф.др.Берислав Векић</a:t>
            </a:r>
          </a:p>
          <a:p>
            <a:r>
              <a:rPr lang="sr-Cyrl-RS" sz="1800" b="1" dirty="0" smtClean="0"/>
              <a:t>државни секретар Министарства здравља</a:t>
            </a:r>
          </a:p>
        </p:txBody>
      </p:sp>
    </p:spTree>
    <p:extLst>
      <p:ext uri="{BB962C8B-B14F-4D97-AF65-F5344CB8AC3E}">
        <p14:creationId xmlns:p14="http://schemas.microsoft.com/office/powerpoint/2010/main" val="2102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34241" b="11459"/>
          <a:stretch/>
        </p:blipFill>
        <p:spPr bwMode="auto">
          <a:xfrm>
            <a:off x="5652655" y="1447800"/>
            <a:ext cx="3061856" cy="223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4572000" cy="990600"/>
          </a:xfrm>
        </p:spPr>
        <p:txBody>
          <a:bodyPr>
            <a:normAutofit/>
          </a:bodyPr>
          <a:lstStyle/>
          <a:p>
            <a:r>
              <a:rPr lang="sr-Cyrl-RS" sz="2900" cap="all" dirty="0" smtClean="0"/>
              <a:t>Имплементација</a:t>
            </a:r>
            <a:endParaRPr lang="en-US" sz="2900" cap="al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13542"/>
          <a:stretch/>
        </p:blipFill>
        <p:spPr bwMode="auto">
          <a:xfrm>
            <a:off x="5652654" y="3886200"/>
            <a:ext cx="3061857" cy="225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371600"/>
            <a:ext cx="4648199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b="1" dirty="0" smtClean="0"/>
              <a:t>31 Децембар 2015</a:t>
            </a:r>
          </a:p>
          <a:p>
            <a:r>
              <a:rPr lang="x-none" dirty="0" smtClean="0"/>
              <a:t>Систем комплетно испоручен и спреман за коришћење</a:t>
            </a:r>
          </a:p>
          <a:p>
            <a:endParaRPr lang="x-none" dirty="0"/>
          </a:p>
          <a:p>
            <a:r>
              <a:rPr lang="x-none" b="1" dirty="0" smtClean="0"/>
              <a:t>1 Март 2016</a:t>
            </a:r>
          </a:p>
          <a:p>
            <a:r>
              <a:rPr lang="x-none" dirty="0" smtClean="0"/>
              <a:t>Дисеминација по установама</a:t>
            </a:r>
          </a:p>
          <a:p>
            <a:r>
              <a:rPr lang="x-none" dirty="0" smtClean="0"/>
              <a:t>Нема корисника у систему</a:t>
            </a:r>
          </a:p>
          <a:p>
            <a:endParaRPr lang="x-none" dirty="0"/>
          </a:p>
          <a:p>
            <a:r>
              <a:rPr lang="mk-MK" b="1" dirty="0" smtClean="0"/>
              <a:t>3</a:t>
            </a:r>
            <a:r>
              <a:rPr lang="x-none" b="1" dirty="0" smtClean="0"/>
              <a:t>1 Август 2016</a:t>
            </a:r>
          </a:p>
          <a:p>
            <a:r>
              <a:rPr lang="x-none" dirty="0" smtClean="0"/>
              <a:t>Све установе су у систему и обучене за рад</a:t>
            </a:r>
          </a:p>
          <a:p>
            <a:r>
              <a:rPr lang="x-none" dirty="0" smtClean="0"/>
              <a:t>Систем користи ~ 3.5 милиона </a:t>
            </a:r>
            <a:r>
              <a:rPr lang="x-none" smtClean="0"/>
              <a:t>становника Србије</a:t>
            </a:r>
            <a:endParaRPr lang="mk-MK" dirty="0" smtClean="0"/>
          </a:p>
          <a:p>
            <a:endParaRPr lang="mk-MK" dirty="0" smtClean="0"/>
          </a:p>
          <a:p>
            <a:r>
              <a:rPr lang="mk-MK" b="1" dirty="0" smtClean="0">
                <a:solidFill>
                  <a:srgbClr val="FF0000"/>
                </a:solidFill>
              </a:rPr>
              <a:t>30</a:t>
            </a:r>
            <a:r>
              <a:rPr lang="x-none" b="1" smtClean="0">
                <a:solidFill>
                  <a:srgbClr val="FF0000"/>
                </a:solidFill>
              </a:rPr>
              <a:t> </a:t>
            </a:r>
            <a:r>
              <a:rPr lang="mk-MK" b="1" dirty="0" smtClean="0">
                <a:solidFill>
                  <a:srgbClr val="FF0000"/>
                </a:solidFill>
              </a:rPr>
              <a:t>Септембар </a:t>
            </a:r>
            <a:r>
              <a:rPr lang="x-none" b="1" smtClean="0">
                <a:solidFill>
                  <a:srgbClr val="FF0000"/>
                </a:solidFill>
              </a:rPr>
              <a:t>2016</a:t>
            </a:r>
          </a:p>
          <a:p>
            <a:r>
              <a:rPr lang="x-none" smtClean="0">
                <a:solidFill>
                  <a:srgbClr val="FF0000"/>
                </a:solidFill>
              </a:rPr>
              <a:t>Све установе су у систему и обучене за рад</a:t>
            </a:r>
          </a:p>
          <a:p>
            <a:r>
              <a:rPr lang="x-none" smtClean="0">
                <a:solidFill>
                  <a:srgbClr val="FF0000"/>
                </a:solidFill>
              </a:rPr>
              <a:t>Систем користи ~ 3.</a:t>
            </a:r>
            <a:r>
              <a:rPr lang="mk-MK" dirty="0" smtClean="0">
                <a:solidFill>
                  <a:srgbClr val="FF0000"/>
                </a:solidFill>
              </a:rPr>
              <a:t>8</a:t>
            </a:r>
            <a:r>
              <a:rPr lang="x-none" smtClean="0">
                <a:solidFill>
                  <a:srgbClr val="FF0000"/>
                </a:solidFill>
              </a:rPr>
              <a:t> милиона становника Србије</a:t>
            </a:r>
          </a:p>
          <a:p>
            <a:endParaRPr lang="x-non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Е-УПУТ</a:t>
            </a:r>
            <a:endParaRPr lang="hr-B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1855"/>
            <a:ext cx="4495800" cy="5436145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>
          <a:xfrm>
            <a:off x="4419601" y="1828800"/>
            <a:ext cx="4724399" cy="4876800"/>
            <a:chOff x="0" y="0"/>
            <a:chExt cx="5843043" cy="3753192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215661"/>
              <a:ext cx="5462905" cy="2897506"/>
              <a:chOff x="793696" y="2104845"/>
              <a:chExt cx="5464049" cy="2898296"/>
            </a:xfrm>
          </p:grpSpPr>
          <p:grpSp>
            <p:nvGrpSpPr>
              <p:cNvPr id="9" name="Group 10"/>
              <p:cNvGrpSpPr/>
              <p:nvPr/>
            </p:nvGrpSpPr>
            <p:grpSpPr>
              <a:xfrm>
                <a:off x="793696" y="2104845"/>
                <a:ext cx="5464049" cy="2898296"/>
                <a:chOff x="793696" y="2096219"/>
                <a:chExt cx="5464049" cy="289829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60120" y="2251494"/>
                  <a:ext cx="952500" cy="638175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000" b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Изабрани лекар 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793696" y="2406509"/>
                  <a:ext cx="952500" cy="311150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000" b="1" dirty="0" err="1">
                      <a:solidFill>
                        <a:schemeClr val="bg2">
                          <a:lumMod val="50000"/>
                        </a:schemeClr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Пацијент</a:t>
                  </a:r>
                  <a:endParaRPr lang="en-US" sz="11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1833304" y="2509105"/>
                  <a:ext cx="370785" cy="132735"/>
                </a:xfrm>
                <a:prstGeom prst="rightArrow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4" name="Group 15"/>
                <p:cNvGrpSpPr/>
                <p:nvPr/>
              </p:nvGrpSpPr>
              <p:grpSpPr>
                <a:xfrm>
                  <a:off x="3648973" y="2096219"/>
                  <a:ext cx="2608772" cy="2898296"/>
                  <a:chOff x="388188" y="0"/>
                  <a:chExt cx="2608772" cy="2898296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388188" y="232913"/>
                    <a:ext cx="1228725" cy="514350"/>
                  </a:xfrm>
                  <a:prstGeom prst="ellipse">
                    <a:avLst/>
                  </a:prstGeom>
                  <a:solidFill>
                    <a:srgbClr val="9BBB59">
                      <a:lumMod val="40000"/>
                      <a:lumOff val="60000"/>
                    </a:srgbClr>
                  </a:solidFill>
                  <a:ln w="9525" cap="flat" cmpd="sng" algn="ctr">
                    <a:solidFill>
                      <a:srgbClr val="9BBB5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ПРЕГЛЕД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628" t="10733" r="11628" b="10106"/>
                  <a:stretch/>
                </p:blipFill>
                <p:spPr bwMode="auto">
                  <a:xfrm>
                    <a:off x="2389517" y="215660"/>
                    <a:ext cx="319177" cy="5607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17" name="Right Arrow 16"/>
                  <p:cNvSpPr/>
                  <p:nvPr/>
                </p:nvSpPr>
                <p:spPr>
                  <a:xfrm>
                    <a:off x="1699403" y="431321"/>
                    <a:ext cx="552450" cy="114300"/>
                  </a:xfrm>
                  <a:prstGeom prst="rightArrow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54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2044460" y="2260121"/>
                    <a:ext cx="952500" cy="638175"/>
                  </a:xfrm>
                  <a:prstGeom prst="rect">
                    <a:avLst/>
                  </a:prstGeom>
                  <a:solidFill>
                    <a:srgbClr val="4BACC6">
                      <a:lumMod val="40000"/>
                      <a:lumOff val="60000"/>
                    </a:srgbClr>
                  </a:solidFill>
                  <a:ln w="25400" cap="flat" cmpd="sng" algn="ctr">
                    <a:solidFill>
                      <a:srgbClr val="4BACC6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mk-MK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Специјалиста</a:t>
                    </a:r>
                    <a:r>
                      <a: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Right Arrow 18"/>
                  <p:cNvSpPr/>
                  <p:nvPr/>
                </p:nvSpPr>
                <p:spPr>
                  <a:xfrm rot="5400000">
                    <a:off x="1889185" y="1431985"/>
                    <a:ext cx="1340485" cy="132715"/>
                  </a:xfrm>
                  <a:prstGeom prst="rightArrow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54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Bent-Up Arrow 19"/>
                  <p:cNvSpPr/>
                  <p:nvPr/>
                </p:nvSpPr>
                <p:spPr>
                  <a:xfrm flipH="1">
                    <a:off x="940279" y="836762"/>
                    <a:ext cx="1000125" cy="1809750"/>
                  </a:xfrm>
                  <a:prstGeom prst="bentUpArrow">
                    <a:avLst>
                      <a:gd name="adj1" fmla="val 6188"/>
                      <a:gd name="adj2" fmla="val 6778"/>
                      <a:gd name="adj3" fmla="val 11138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254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2113471" y="0"/>
                    <a:ext cx="819150" cy="55245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en-US" sz="800">
                        <a:solidFill>
                          <a:srgbClr val="C050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Е - упут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p:grpSp>
          </p:grpSp>
          <p:sp>
            <p:nvSpPr>
              <p:cNvPr id="10" name="Right Arrow 9"/>
              <p:cNvSpPr/>
              <p:nvPr/>
            </p:nvSpPr>
            <p:spPr>
              <a:xfrm>
                <a:off x="3278037" y="2518913"/>
                <a:ext cx="295275" cy="133350"/>
              </a:xfrm>
              <a:prstGeom prst="rightArrow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418419" y="0"/>
              <a:ext cx="3424624" cy="3753192"/>
            </a:xfrm>
            <a:prstGeom prst="rect">
              <a:avLst/>
            </a:prstGeom>
            <a:solidFill>
              <a:srgbClr val="4F81BD">
                <a:alpha val="0"/>
              </a:srgbClr>
            </a:solidFill>
            <a:ln w="12700" cap="flat" cmpd="sng" algn="ctr">
              <a:solidFill>
                <a:srgbClr val="9BBB59"/>
              </a:solidFill>
              <a:prstDash val="dash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70672" y="3088256"/>
              <a:ext cx="1336040" cy="5268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200" b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Подсистем</a:t>
              </a:r>
              <a:r>
                <a:rPr lang="en-US" sz="1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 </a:t>
              </a:r>
              <a:r>
                <a:rPr lang="en-US" sz="1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1200" b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упут</a:t>
              </a:r>
              <a:endPara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1828800" y="1371600"/>
            <a:ext cx="955963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43200" y="2590800"/>
            <a:ext cx="955963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Е-РЕЦЕПТ</a:t>
            </a:r>
            <a:endParaRPr lang="hr-BA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3886200" y="1600200"/>
            <a:ext cx="5016585" cy="4919884"/>
            <a:chOff x="-86310" y="-1"/>
            <a:chExt cx="4247930" cy="2967823"/>
          </a:xfrm>
        </p:grpSpPr>
        <p:grpSp>
          <p:nvGrpSpPr>
            <p:cNvPr id="5" name="Group 14"/>
            <p:cNvGrpSpPr/>
            <p:nvPr/>
          </p:nvGrpSpPr>
          <p:grpSpPr>
            <a:xfrm>
              <a:off x="-86310" y="0"/>
              <a:ext cx="4195451" cy="2888942"/>
              <a:chOff x="-86310" y="0"/>
              <a:chExt cx="4195451" cy="288894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931665" y="0"/>
                <a:ext cx="1336675" cy="32766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Подсистем е - рецепт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605178" y="1414732"/>
                <a:ext cx="818515" cy="55181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800">
                    <a:solidFill>
                      <a:srgbClr val="C0504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 - рецепт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92370" y="2251494"/>
                <a:ext cx="951732" cy="63744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Изабрани лекар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967487" y="207034"/>
                <a:ext cx="951732" cy="637448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Апотека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99072" y="379562"/>
                <a:ext cx="951732" cy="31047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Фармаце</a:t>
                </a:r>
                <a:r>
                  <a:rPr lang="sr-Cyrl-C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</a:t>
                </a: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881223" y="2311879"/>
                <a:ext cx="1227918" cy="513640"/>
              </a:xfrm>
              <a:prstGeom prst="ellipse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9525" cap="flat" cmpd="sng" algn="ctr">
                <a:solidFill>
                  <a:srgbClr val="9BBB5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ПРЕГЛЕД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01" t="14360" r="11907" b="9922"/>
              <a:stretch/>
            </p:blipFill>
            <p:spPr bwMode="auto">
              <a:xfrm>
                <a:off x="3329797" y="1311215"/>
                <a:ext cx="276045" cy="56071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5" name="Right Arrow 14"/>
              <p:cNvSpPr/>
              <p:nvPr/>
            </p:nvSpPr>
            <p:spPr>
              <a:xfrm>
                <a:off x="2510287" y="2501660"/>
                <a:ext cx="294599" cy="132696"/>
              </a:xfrm>
              <a:prstGeom prst="rightArrow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16200000">
                <a:off x="3273725" y="1039483"/>
                <a:ext cx="370151" cy="132062"/>
              </a:xfrm>
              <a:prstGeom prst="rightArrow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 rot="16200000">
                <a:off x="3256472" y="1988389"/>
                <a:ext cx="370151" cy="132062"/>
              </a:xfrm>
              <a:prstGeom prst="rightArrow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2191110" y="474453"/>
                <a:ext cx="733142" cy="132696"/>
              </a:xfrm>
              <a:prstGeom prst="rightArrow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-86310" y="2398143"/>
                <a:ext cx="952168" cy="31102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000" b="1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Пацијент</a:t>
                </a:r>
                <a:endParaRPr lang="en-US" sz="11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931665" y="2501660"/>
                <a:ext cx="482285" cy="132061"/>
              </a:xfrm>
              <a:prstGeom prst="rightArrow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130725" y="129396"/>
              <a:ext cx="818515" cy="5518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800">
                  <a:solidFill>
                    <a:srgbClr val="C0504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Реализација рецепт</a:t>
              </a:r>
              <a:r>
                <a:rPr lang="sr-Cyrl-CS" sz="800">
                  <a:solidFill>
                    <a:srgbClr val="C0504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64581" y="-1"/>
              <a:ext cx="2997039" cy="2967823"/>
            </a:xfrm>
            <a:prstGeom prst="rect">
              <a:avLst/>
            </a:prstGeom>
            <a:solidFill>
              <a:srgbClr val="002060">
                <a:alpha val="0"/>
              </a:srgbClr>
            </a:solidFill>
            <a:ln w="12700" cap="flat" cmpd="sng" algn="ctr">
              <a:solidFill>
                <a:srgbClr val="002060"/>
              </a:solidFill>
              <a:prstDash val="dash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3810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Повољности из система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r-Cyrl-RS" dirty="0"/>
              <a:t>Заказивање </a:t>
            </a:r>
            <a:r>
              <a:rPr lang="sr-Cyrl-RS" dirty="0" smtClean="0"/>
              <a:t>дијагностичких процедура ( </a:t>
            </a:r>
            <a:r>
              <a:rPr lang="en-US" dirty="0"/>
              <a:t>CT, MRI</a:t>
            </a:r>
            <a:r>
              <a:rPr lang="sr-Cyrl-RS" dirty="0"/>
              <a:t> и </a:t>
            </a:r>
            <a:r>
              <a:rPr lang="sr-Cyrl-RS" dirty="0" smtClean="0"/>
              <a:t>Ртг.) </a:t>
            </a:r>
            <a:r>
              <a:rPr lang="sr-Cyrl-RS" dirty="0"/>
              <a:t>ради </a:t>
            </a:r>
            <a:r>
              <a:rPr lang="sr-Cyrl-RS" dirty="0" smtClean="0"/>
              <a:t>специјалиста </a:t>
            </a:r>
            <a:r>
              <a:rPr lang="sr-Cyrl-RS" dirty="0"/>
              <a:t>из своје амбуланте током прегледа</a:t>
            </a:r>
          </a:p>
          <a:p>
            <a:pPr>
              <a:spcAft>
                <a:spcPts val="1200"/>
              </a:spcAft>
            </a:pPr>
            <a:r>
              <a:rPr lang="sr-Cyrl-RS" dirty="0"/>
              <a:t>Детаљни регистар медицинске опреме, са фрекфенцијом искоришћености</a:t>
            </a:r>
          </a:p>
          <a:p>
            <a:pPr>
              <a:spcAft>
                <a:spcPts val="1200"/>
              </a:spcAft>
            </a:pPr>
            <a:r>
              <a:rPr lang="sr-Cyrl-RS" dirty="0"/>
              <a:t>Изградња детаљног медицинског досијеа на националном нивоу за сваког грађанина </a:t>
            </a:r>
            <a:r>
              <a:rPr lang="sr-Cyrl-RS" dirty="0" smtClean="0"/>
              <a:t>републике Србије</a:t>
            </a:r>
            <a:endParaRPr lang="sr-Cyrl-RS" dirty="0"/>
          </a:p>
          <a:p>
            <a:pPr>
              <a:spcAft>
                <a:spcPts val="1200"/>
              </a:spcAft>
            </a:pPr>
            <a:r>
              <a:rPr lang="sr-Cyrl-RS" dirty="0"/>
              <a:t>Пацијенти долазе у </a:t>
            </a:r>
            <a:r>
              <a:rPr lang="sr-Cyrl-RS" dirty="0" smtClean="0"/>
              <a:t>заказаном </a:t>
            </a:r>
            <a:r>
              <a:rPr lang="sr-Cyrl-RS" dirty="0"/>
              <a:t>термину на преглед, код одређеног </a:t>
            </a:r>
            <a:r>
              <a:rPr lang="sr-Cyrl-RS" dirty="0" smtClean="0"/>
              <a:t>специјалисте </a:t>
            </a:r>
            <a:r>
              <a:rPr lang="sr-Cyrl-RS" dirty="0"/>
              <a:t>у здравственој установи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310346" y="987607"/>
          <a:ext cx="4942368" cy="319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3473906" y="3415775"/>
          <a:ext cx="5475937" cy="314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77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3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 се користи систем по </a:t>
            </a:r>
            <a:r>
              <a:rPr lang="sr-Cyrl-R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sr-Cyrl-R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x-none" sz="3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типовима установа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BA"/>
          </a:p>
        </p:txBody>
      </p:sp>
      <p:graphicFrame>
        <p:nvGraphicFramePr>
          <p:cNvPr id="4" name="Chart 3"/>
          <p:cNvGraphicFramePr/>
          <p:nvPr/>
        </p:nvGraphicFramePr>
        <p:xfrm>
          <a:off x="0" y="1524000"/>
          <a:ext cx="9144001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ДЕФИНИСАНИ ТЕРМИНИ У СИСТЕМУ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BA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138101"/>
              </p:ext>
            </p:extLst>
          </p:nvPr>
        </p:nvGraphicFramePr>
        <p:xfrm>
          <a:off x="129887" y="1495714"/>
          <a:ext cx="8861714" cy="505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96200" cy="990600"/>
          </a:xfrm>
        </p:spPr>
        <p:txBody>
          <a:bodyPr/>
          <a:lstStyle/>
          <a:p>
            <a:pPr algn="ctr"/>
            <a:r>
              <a:rPr lang="sr-Cyrl-RS" dirty="0" smtClean="0"/>
              <a:t>УКУПАН БРОЈ РЕЦЕПАТА У СИСТЕМУ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BA"/>
          </a:p>
        </p:txBody>
      </p:sp>
      <p:graphicFrame>
        <p:nvGraphicFramePr>
          <p:cNvPr id="4" name="Chart 3"/>
          <p:cNvGraphicFramePr/>
          <p:nvPr/>
        </p:nvGraphicFramePr>
        <p:xfrm>
          <a:off x="15115" y="1295400"/>
          <a:ext cx="9128885" cy="544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Picture 3" descr="Screen Clippi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01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4800" dirty="0" smtClean="0"/>
              <a:t>ХВАЛА НА ПАЖЊИ</a:t>
            </a:r>
            <a:endParaRPr lang="hr-BA" sz="4800" dirty="0"/>
          </a:p>
        </p:txBody>
      </p:sp>
      <p:pic>
        <p:nvPicPr>
          <p:cNvPr id="4" name="Picture 3" descr="User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667000"/>
            <a:ext cx="2174158" cy="2174158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676400"/>
            <a:ext cx="1943100" cy="1943100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4495800"/>
            <a:ext cx="19431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dirty="0" smtClean="0"/>
              <a:t>ШТА ЈЕ ТО ИЗИС?</a:t>
            </a:r>
            <a:endParaRPr lang="hr-BA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0"/>
            <a:ext cx="8534400" cy="4336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sr-Cyrl-C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Интегрисани здравствени информациони систем Републике Србије </a:t>
            </a:r>
            <a:r>
              <a:rPr kumimoji="0" lang="sr-Cyrl-C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представља централни електронски систем, у коме се чувају и обрађују сви медицински и здравствени подаци пацијената, подаци здравствених радника и сарадника, подаци здравствених установа, здравствене интервенције и услуге извршене у здравственим установама, подаци електронских упута и електронских рецепата, подаци о заказивању за специјалистичке прегледе, дијагностичке процедуре и хируршке интервенције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sr-Cyrl-C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sr-Cyrl-C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Функционалности система се могу користити на два начина: 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Symbol" pitchFamily="18" charset="2"/>
              <a:buChar char=""/>
              <a:tabLst/>
              <a:defRPr/>
            </a:pPr>
            <a:r>
              <a:rPr kumimoji="0" lang="sr-Cyrl-C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Директно у систему са ауторизованом најавом корисника на порталу ИЗИС-а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Symbol" pitchFamily="18" charset="2"/>
              <a:buChar char="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Symbol" pitchFamily="18" charset="2"/>
              <a:buChar char=""/>
              <a:tabLst/>
              <a:defRPr/>
            </a:pPr>
            <a:r>
              <a:rPr kumimoji="0" lang="sr-Cyrl-C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Коришћењем строго дефинисаних  веб сервиса, уколико се користи софтверска апликација трећег произвођача, која је интегрисана са ИЗИС-ом.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sz="3200" dirty="0" smtClean="0"/>
              <a:t>ЗДРАВСТВЕНИ СИСТЕМ И ПРАВИЛА УПУЋИВАЊА ПАЦИЈЕНТА</a:t>
            </a:r>
            <a:r>
              <a:rPr lang="en-US" sz="3200" dirty="0" smtClean="0"/>
              <a:t> </a:t>
            </a:r>
            <a:r>
              <a:rPr lang="sr-Cyrl-RS" sz="3200" dirty="0" smtClean="0"/>
              <a:t>У Р. Србију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876800"/>
          </a:xfrm>
        </p:spPr>
        <p:txBody>
          <a:bodyPr>
            <a:normAutofit/>
          </a:bodyPr>
          <a:lstStyle/>
          <a:p>
            <a:r>
              <a:rPr lang="sr-Cyrl-CS" dirty="0" smtClean="0"/>
              <a:t>Здравствене здравствена заштита се обавља на примарном, секундарном и терцијарном нивоу</a:t>
            </a:r>
          </a:p>
          <a:p>
            <a:pPr>
              <a:buNone/>
            </a:pPr>
            <a:endParaRPr lang="sr-Cyrl-RS" dirty="0"/>
          </a:p>
          <a:p>
            <a:pPr lvl="1"/>
            <a:r>
              <a:rPr lang="sr-Cyrl-CS" dirty="0" smtClean="0"/>
              <a:t>на примарном нивоу су Домови здравља (изабрани лекари)</a:t>
            </a:r>
          </a:p>
          <a:p>
            <a:pPr lvl="1"/>
            <a:r>
              <a:rPr lang="sr-Cyrl-CS" dirty="0" smtClean="0"/>
              <a:t>на секундарном нивоу су болнице, које пружају амбулантно лечење и/или болничко лечење</a:t>
            </a:r>
          </a:p>
          <a:p>
            <a:pPr lvl="1"/>
            <a:r>
              <a:rPr lang="sr-Cyrl-CS" dirty="0" smtClean="0"/>
              <a:t>на терцијарном нивоу су Клинички центри, Клинике, Институти и Клиничко-болнички центри.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1810748"/>
            <a:ext cx="3071812" cy="326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cap="all" dirty="0" smtClean="0"/>
              <a:t>Недостатци </a:t>
            </a:r>
            <a:r>
              <a:rPr lang="sr-Cyrl-RS" sz="2900" cap="all" dirty="0"/>
              <a:t>здравственог система</a:t>
            </a:r>
            <a:endParaRPr lang="en-US" sz="29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257800" cy="3505200"/>
          </a:xfrm>
        </p:spPr>
        <p:txBody>
          <a:bodyPr>
            <a:normAutofit/>
          </a:bodyPr>
          <a:lstStyle/>
          <a:p>
            <a:r>
              <a:rPr lang="mk-MK" dirty="0" smtClean="0"/>
              <a:t>Проблеми:</a:t>
            </a:r>
          </a:p>
          <a:p>
            <a:pPr>
              <a:buNone/>
            </a:pPr>
            <a:endParaRPr lang="mk-MK" dirty="0" smtClean="0"/>
          </a:p>
          <a:p>
            <a:pPr lvl="1"/>
            <a:r>
              <a:rPr lang="sr-Cyrl-RS" sz="2000" dirty="0" smtClean="0"/>
              <a:t>Не транспарентне</a:t>
            </a:r>
            <a:r>
              <a:rPr lang="en-US" sz="2000" dirty="0" smtClean="0"/>
              <a:t> </a:t>
            </a:r>
            <a:r>
              <a:rPr lang="sr-Cyrl-RS" sz="2000" dirty="0" smtClean="0"/>
              <a:t>и не реалне листе чекања</a:t>
            </a:r>
          </a:p>
          <a:p>
            <a:pPr lvl="1"/>
            <a:r>
              <a:rPr lang="sr-Cyrl-RS" sz="2000" dirty="0" smtClean="0"/>
              <a:t>Отежан пут пацијента у остваривању права на здравствену услугу</a:t>
            </a:r>
          </a:p>
          <a:p>
            <a:pPr lvl="1"/>
            <a:r>
              <a:rPr lang="sr-Cyrl-RS" dirty="0" smtClean="0"/>
              <a:t>Пацијент долази </a:t>
            </a:r>
            <a:r>
              <a:rPr lang="sr-Cyrl-RS" dirty="0"/>
              <a:t>на преглед без </a:t>
            </a:r>
            <a:r>
              <a:rPr lang="sr-Cyrl-RS" dirty="0" smtClean="0"/>
              <a:t>потврде да ће бити прегледан</a:t>
            </a:r>
            <a:endParaRPr lang="sr-Cyrl-RS" sz="2000" dirty="0" smtClean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524000"/>
            <a:ext cx="1328804" cy="1328804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243196"/>
            <a:ext cx="1328804" cy="1328804"/>
          </a:xfrm>
          <a:prstGeom prst="rect">
            <a:avLst/>
          </a:prstGeom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4953000"/>
            <a:ext cx="1328804" cy="1328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579119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2362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III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41103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II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Curved Connector 19"/>
          <p:cNvCxnSpPr>
            <a:stCxn id="5" idx="1"/>
            <a:endCxn id="6" idx="1"/>
          </p:cNvCxnSpPr>
          <p:nvPr/>
        </p:nvCxnSpPr>
        <p:spPr>
          <a:xfrm rot="10800000" flipV="1">
            <a:off x="6781800" y="3907598"/>
            <a:ext cx="12700" cy="1709804"/>
          </a:xfrm>
          <a:prstGeom prst="curvedConnector3">
            <a:avLst>
              <a:gd name="adj1" fmla="val 34695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 flipV="1">
            <a:off x="6769099" y="2362199"/>
            <a:ext cx="12700" cy="3429000"/>
          </a:xfrm>
          <a:prstGeom prst="curvedConnector3">
            <a:avLst>
              <a:gd name="adj1" fmla="val 60782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  <a:endCxn id="5" idx="3"/>
          </p:cNvCxnSpPr>
          <p:nvPr/>
        </p:nvCxnSpPr>
        <p:spPr>
          <a:xfrm flipV="1">
            <a:off x="8110604" y="3907598"/>
            <a:ext cx="0" cy="1709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4" idx="3"/>
          </p:cNvCxnSpPr>
          <p:nvPr/>
        </p:nvCxnSpPr>
        <p:spPr>
          <a:xfrm rot="5400000" flipH="1" flipV="1">
            <a:off x="6309206" y="3989801"/>
            <a:ext cx="3602797" cy="12700"/>
          </a:xfrm>
          <a:prstGeom prst="curvedConnector4">
            <a:avLst>
              <a:gd name="adj1" fmla="val 317"/>
              <a:gd name="adj2" fmla="val 53956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81700" y="375094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Упути </a:t>
            </a:r>
            <a:r>
              <a:rPr lang="en-US" sz="900" b="1" dirty="0" smtClean="0">
                <a:solidFill>
                  <a:schemeClr val="bg1"/>
                </a:solidFill>
              </a:rPr>
              <a:t>/</a:t>
            </a:r>
            <a:r>
              <a:rPr lang="sr-Cyrl-RS" sz="900" b="1" dirty="0" smtClean="0">
                <a:solidFill>
                  <a:schemeClr val="bg1"/>
                </a:solidFill>
              </a:rPr>
              <a:t> Рецепти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18554" y="420087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Упути 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446202" y="6477000"/>
            <a:ext cx="13167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810500" y="62461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Рецепти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900" cap="all" dirty="0" smtClean="0"/>
              <a:t>Нови концепт рада у </a:t>
            </a:r>
            <a:br>
              <a:rPr lang="sr-Cyrl-RS" sz="2900" cap="all" dirty="0" smtClean="0"/>
            </a:br>
            <a:r>
              <a:rPr lang="sr-Cyrl-RS" sz="2900" cap="all" dirty="0" smtClean="0"/>
              <a:t>здравственим установе</a:t>
            </a:r>
            <a:endParaRPr lang="en-US" sz="29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/>
          </a:bodyPr>
          <a:lstStyle/>
          <a:p>
            <a:r>
              <a:rPr lang="sr-Cyrl-RS" dirty="0" smtClean="0"/>
              <a:t>Нови концепт Интегрисаног здравственог информационог система (Мој Доктор</a:t>
            </a:r>
            <a:r>
              <a:rPr lang="en-US" dirty="0" smtClean="0"/>
              <a:t> </a:t>
            </a:r>
            <a:r>
              <a:rPr lang="sr-Cyrl-RS" dirty="0" smtClean="0"/>
              <a:t>- </a:t>
            </a:r>
            <a:r>
              <a:rPr lang="en-US" dirty="0" smtClean="0"/>
              <a:t>mojdoktor.gov.rs</a:t>
            </a:r>
            <a:r>
              <a:rPr lang="sr-Cyrl-RS" dirty="0" smtClean="0"/>
              <a:t>)</a:t>
            </a:r>
          </a:p>
          <a:p>
            <a:pPr lvl="1"/>
            <a:r>
              <a:rPr lang="sr-Cyrl-RS" dirty="0" smtClean="0"/>
              <a:t>За сваки ресурс (лекар</a:t>
            </a:r>
            <a:r>
              <a:rPr lang="en-US" dirty="0" smtClean="0"/>
              <a:t>/</a:t>
            </a:r>
            <a:r>
              <a:rPr lang="sr-Cyrl-RS" dirty="0" smtClean="0"/>
              <a:t>дијагностички апарат</a:t>
            </a:r>
            <a:r>
              <a:rPr lang="en-US" dirty="0" smtClean="0"/>
              <a:t>/</a:t>
            </a:r>
            <a:r>
              <a:rPr lang="sr-Cyrl-RS" dirty="0" smtClean="0"/>
              <a:t>амбуланте) у систему се креирају термини за пријем пацијента </a:t>
            </a:r>
          </a:p>
          <a:p>
            <a:pPr lvl="1"/>
            <a:r>
              <a:rPr lang="sr-Cyrl-RS" dirty="0"/>
              <a:t>Заказивање путем националног </a:t>
            </a:r>
            <a:r>
              <a:rPr lang="en-US" dirty="0"/>
              <a:t>call </a:t>
            </a:r>
            <a:r>
              <a:rPr lang="sr-Cyrl-RS" dirty="0"/>
              <a:t>– </a:t>
            </a:r>
            <a:r>
              <a:rPr lang="en-US" dirty="0"/>
              <a:t>center</a:t>
            </a:r>
            <a:r>
              <a:rPr lang="sr-Cyrl-RS" dirty="0"/>
              <a:t> код изабраног </a:t>
            </a:r>
            <a:r>
              <a:rPr lang="sr-Cyrl-RS" dirty="0" smtClean="0"/>
              <a:t>лекара</a:t>
            </a:r>
          </a:p>
          <a:p>
            <a:pPr lvl="1"/>
            <a:r>
              <a:rPr lang="sr-Cyrl-RS" dirty="0" smtClean="0"/>
              <a:t>Лекар (изабрани лекар</a:t>
            </a:r>
            <a:r>
              <a:rPr lang="en-US" dirty="0" smtClean="0"/>
              <a:t>/</a:t>
            </a:r>
            <a:r>
              <a:rPr lang="sr-Cyrl-RS" dirty="0" smtClean="0"/>
              <a:t> специјалиста) из своје амбуланте заказује преглед пацијенту </a:t>
            </a:r>
          </a:p>
          <a:p>
            <a:pPr lvl="1"/>
            <a:r>
              <a:rPr lang="sr-Cyrl-RS" dirty="0" smtClean="0"/>
              <a:t>Лекар специјалиста креира упуте за даља испитивања пацијета</a:t>
            </a:r>
          </a:p>
          <a:p>
            <a:pPr lvl="1"/>
            <a:r>
              <a:rPr lang="sr-Cyrl-RS" dirty="0" smtClean="0"/>
              <a:t>Сви подаци који се уносе од стране лекара на националном нивоу (упути, рецепти, извештаји и сл.) се прикупљају у електронски медицинско досије (ЕМД) пацијента.</a:t>
            </a:r>
          </a:p>
          <a:p>
            <a:pPr lvl="1"/>
            <a:r>
              <a:rPr lang="sr-Cyrl-CS" dirty="0" smtClean="0"/>
              <a:t>Приступ подацима у ЕМД мора бити у непосредној вези са остваривањем здравствене заштите пацијената, током прегледа</a:t>
            </a:r>
          </a:p>
          <a:p>
            <a:pPr lvl="1"/>
            <a:r>
              <a:rPr lang="sr-Cyrl-CS" dirty="0" smtClean="0"/>
              <a:t>Подаци се чувају у централном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29501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990600"/>
          </a:xfrm>
        </p:spPr>
        <p:txBody>
          <a:bodyPr/>
          <a:lstStyle/>
          <a:p>
            <a:pPr algn="ctr"/>
            <a:r>
              <a:rPr lang="sr-Cyrl-CS" dirty="0" smtClean="0"/>
              <a:t>ПРАВИЛА УПУЋИВАЊА ПАЦИЈЕНТА</a:t>
            </a:r>
            <a:r>
              <a:rPr lang="en-US" dirty="0" smtClean="0"/>
              <a:t/>
            </a:r>
            <a:br>
              <a:rPr lang="en-US" dirty="0" smtClean="0"/>
            </a:br>
            <a:endParaRPr lang="hr-BA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09700"/>
            <a:ext cx="7264400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cap="all" dirty="0" smtClean="0"/>
              <a:t>Електронски  Медицински  Досије</a:t>
            </a:r>
            <a:endParaRPr lang="en-US" sz="2900" cap="al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4722"/>
            <a:ext cx="7391400" cy="556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9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96200" cy="990600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ЕЛЕКТРОНСКИ ЗДРВСТВЕНИ КАРТОН (езк)</a:t>
            </a:r>
            <a:endParaRPr lang="en-US" sz="29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r>
              <a:rPr lang="sr-Cyrl-RS" sz="1800" dirty="0" smtClean="0"/>
              <a:t>Могућности модула за бизнис интелегенцију су неограничени</a:t>
            </a:r>
          </a:p>
          <a:p>
            <a:r>
              <a:rPr lang="sr-Cyrl-RS" sz="1800" dirty="0" smtClean="0"/>
              <a:t>Извештаје могу користити надлежне институције, менаџмент здравствене установе или лекари током научно-истраживачког рада</a:t>
            </a:r>
          </a:p>
          <a:p>
            <a:pPr>
              <a:buNone/>
            </a:pPr>
            <a:endParaRPr lang="en-US" sz="1400" b="1" i="1" dirty="0" smtClean="0"/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29082" y="2819400"/>
            <a:ext cx="6595718" cy="3796748"/>
            <a:chOff x="643282" y="2831728"/>
            <a:chExt cx="7483613" cy="3950072"/>
          </a:xfrm>
        </p:grpSpPr>
        <p:cxnSp>
          <p:nvCxnSpPr>
            <p:cNvPr id="4" name="Elbow Connector 3"/>
            <p:cNvCxnSpPr>
              <a:stCxn id="14" idx="0"/>
            </p:cNvCxnSpPr>
            <p:nvPr/>
          </p:nvCxnSpPr>
          <p:spPr>
            <a:xfrm rot="5400000" flipH="1" flipV="1">
              <a:off x="2676384" y="4917476"/>
              <a:ext cx="1023365" cy="1258586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prescription_drug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617" y="2831728"/>
              <a:ext cx="730342" cy="730342"/>
            </a:xfrm>
            <a:prstGeom prst="rect">
              <a:avLst/>
            </a:prstGeom>
          </p:spPr>
        </p:pic>
        <p:pic>
          <p:nvPicPr>
            <p:cNvPr id="6" name="Picture 5" descr="pharmacholog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799" y="2831728"/>
              <a:ext cx="710096" cy="710096"/>
            </a:xfrm>
            <a:prstGeom prst="rect">
              <a:avLst/>
            </a:prstGeom>
          </p:spPr>
        </p:pic>
        <p:pic>
          <p:nvPicPr>
            <p:cNvPr id="7" name="Picture 6" descr="hospita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725" y="2839458"/>
              <a:ext cx="702366" cy="702366"/>
            </a:xfrm>
            <a:prstGeom prst="rect">
              <a:avLst/>
            </a:prstGeom>
          </p:spPr>
        </p:pic>
        <p:pic>
          <p:nvPicPr>
            <p:cNvPr id="8" name="Picture 7" descr="patient_char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799" y="6038205"/>
              <a:ext cx="702365" cy="702365"/>
            </a:xfrm>
            <a:prstGeom prst="rect">
              <a:avLst/>
            </a:prstGeom>
          </p:spPr>
        </p:pic>
        <p:pic>
          <p:nvPicPr>
            <p:cNvPr id="9" name="Picture 8" descr="docto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359" y="2831728"/>
              <a:ext cx="721140" cy="721140"/>
            </a:xfrm>
            <a:prstGeom prst="rect">
              <a:avLst/>
            </a:prstGeom>
          </p:spPr>
        </p:pic>
        <p:pic>
          <p:nvPicPr>
            <p:cNvPr id="10" name="Picture 9" descr="stethoscop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82" y="6038205"/>
              <a:ext cx="730342" cy="730342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43282" y="2859704"/>
              <a:ext cx="747643" cy="745247"/>
              <a:chOff x="4244009" y="2730138"/>
              <a:chExt cx="747643" cy="745247"/>
            </a:xfrm>
          </p:grpSpPr>
          <p:pic>
            <p:nvPicPr>
              <p:cNvPr id="12" name="Picture 11" descr="stethoscope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1310" y="2745043"/>
                <a:ext cx="730342" cy="730342"/>
              </a:xfrm>
              <a:prstGeom prst="rect">
                <a:avLst/>
              </a:prstGeom>
            </p:spPr>
          </p:pic>
          <p:pic>
            <p:nvPicPr>
              <p:cNvPr id="13" name="Picture 12" descr="patient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-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4009" y="2730138"/>
                <a:ext cx="747643" cy="745247"/>
              </a:xfrm>
              <a:prstGeom prst="rect">
                <a:avLst/>
              </a:prstGeom>
            </p:spPr>
          </p:pic>
        </p:grpSp>
        <p:pic>
          <p:nvPicPr>
            <p:cNvPr id="14" name="Picture 13" descr="diagnostic_laboratory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725" y="6058451"/>
              <a:ext cx="710096" cy="710096"/>
            </a:xfrm>
            <a:prstGeom prst="rect">
              <a:avLst/>
            </a:prstGeom>
          </p:spPr>
        </p:pic>
        <p:pic>
          <p:nvPicPr>
            <p:cNvPr id="15" name="Picture 14" descr="medical_record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870" y="4034919"/>
              <a:ext cx="1313803" cy="1313803"/>
            </a:xfrm>
            <a:prstGeom prst="rect">
              <a:avLst/>
            </a:prstGeom>
          </p:spPr>
        </p:pic>
        <p:pic>
          <p:nvPicPr>
            <p:cNvPr id="16" name="Picture 15" descr="cardiology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359" y="6038205"/>
              <a:ext cx="730342" cy="730342"/>
            </a:xfrm>
            <a:prstGeom prst="rect">
              <a:avLst/>
            </a:prstGeom>
          </p:spPr>
        </p:pic>
        <p:pic>
          <p:nvPicPr>
            <p:cNvPr id="17" name="Picture 16" descr="microbiology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617" y="6058451"/>
              <a:ext cx="723349" cy="723349"/>
            </a:xfrm>
            <a:prstGeom prst="rect">
              <a:avLst/>
            </a:prstGeom>
          </p:spPr>
        </p:pic>
        <p:cxnSp>
          <p:nvCxnSpPr>
            <p:cNvPr id="18" name="Elbow Connector 17"/>
            <p:cNvCxnSpPr>
              <a:stCxn id="12" idx="2"/>
              <a:endCxn id="15" idx="1"/>
            </p:cNvCxnSpPr>
            <p:nvPr/>
          </p:nvCxnSpPr>
          <p:spPr>
            <a:xfrm rot="16200000" flipH="1">
              <a:off x="1730877" y="2899828"/>
              <a:ext cx="1086870" cy="2497116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7" idx="2"/>
              <a:endCxn id="15" idx="1"/>
            </p:cNvCxnSpPr>
            <p:nvPr/>
          </p:nvCxnSpPr>
          <p:spPr>
            <a:xfrm rot="16200000" flipH="1">
              <a:off x="2463891" y="3632841"/>
              <a:ext cx="1149997" cy="96796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9" idx="2"/>
              <a:endCxn id="15" idx="0"/>
            </p:cNvCxnSpPr>
            <p:nvPr/>
          </p:nvCxnSpPr>
          <p:spPr>
            <a:xfrm rot="16200000" flipH="1">
              <a:off x="3937825" y="3792971"/>
              <a:ext cx="482051" cy="1843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5" idx="2"/>
              <a:endCxn id="15" idx="3"/>
            </p:cNvCxnSpPr>
            <p:nvPr/>
          </p:nvCxnSpPr>
          <p:spPr>
            <a:xfrm rot="5400000">
              <a:off x="4851856" y="3546888"/>
              <a:ext cx="1129751" cy="1160115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6" idx="2"/>
              <a:endCxn id="15" idx="3"/>
            </p:cNvCxnSpPr>
            <p:nvPr/>
          </p:nvCxnSpPr>
          <p:spPr>
            <a:xfrm rot="5400000">
              <a:off x="5729262" y="2649235"/>
              <a:ext cx="1149997" cy="2935174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0" idx="0"/>
            </p:cNvCxnSpPr>
            <p:nvPr/>
          </p:nvCxnSpPr>
          <p:spPr>
            <a:xfrm rot="5400000" flipH="1" flipV="1">
              <a:off x="1764103" y="4279435"/>
              <a:ext cx="1003121" cy="251442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6" idx="0"/>
              <a:endCxn id="15" idx="2"/>
            </p:cNvCxnSpPr>
            <p:nvPr/>
          </p:nvCxnSpPr>
          <p:spPr>
            <a:xfrm rot="16200000" flipV="1">
              <a:off x="3836410" y="5692085"/>
              <a:ext cx="689483" cy="2757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7" idx="0"/>
            </p:cNvCxnSpPr>
            <p:nvPr/>
          </p:nvCxnSpPr>
          <p:spPr>
            <a:xfrm rot="16200000" flipV="1">
              <a:off x="4903301" y="4968459"/>
              <a:ext cx="1023364" cy="115661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8" idx="0"/>
            </p:cNvCxnSpPr>
            <p:nvPr/>
          </p:nvCxnSpPr>
          <p:spPr>
            <a:xfrm rot="16200000" flipV="1">
              <a:off x="5800769" y="4070990"/>
              <a:ext cx="1003120" cy="293130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83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cap="all" dirty="0" smtClean="0"/>
              <a:t>Повољности из система</a:t>
            </a:r>
            <a:endParaRPr lang="en-US" sz="29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>
            <a:normAutofit/>
          </a:bodyPr>
          <a:lstStyle/>
          <a:p>
            <a:r>
              <a:rPr lang="sr-Cyrl-RS" dirty="0" smtClean="0"/>
              <a:t>Олакшава се пут пацијенту у здравственом систему - од изабраног лекара на примарном нивоу, па до утврђивања дијагнозе на вишем нивоу (секундар и</a:t>
            </a:r>
            <a:r>
              <a:rPr lang="en-US" dirty="0" smtClean="0"/>
              <a:t>/</a:t>
            </a:r>
            <a:r>
              <a:rPr lang="sr-Cyrl-RS" dirty="0" smtClean="0"/>
              <a:t>или терцијар)</a:t>
            </a:r>
            <a:endParaRPr lang="sr-Latn-RS" dirty="0" smtClean="0"/>
          </a:p>
          <a:p>
            <a:r>
              <a:rPr lang="sr-Cyrl-RS" dirty="0" smtClean="0"/>
              <a:t>Пацијент се </a:t>
            </a:r>
            <a:r>
              <a:rPr lang="sr-Cyrl-RS" u="sng" dirty="0" smtClean="0"/>
              <a:t>НЕ</a:t>
            </a:r>
            <a:r>
              <a:rPr lang="sr-Cyrl-RS" dirty="0" smtClean="0"/>
              <a:t> враћа код изабраног лекара по упуте по препоруци лекара специјалисте</a:t>
            </a:r>
          </a:p>
          <a:p>
            <a:r>
              <a:rPr lang="sr-Cyrl-RS" dirty="0" smtClean="0"/>
              <a:t>Лекар специјалиста даје упуте са термином за даља испитивања пацијента, као унутар здравствене установе, тако и изван своје здравствене установе</a:t>
            </a: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524000"/>
            <a:ext cx="1328804" cy="1328804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243196"/>
            <a:ext cx="1328804" cy="1328804"/>
          </a:xfrm>
          <a:prstGeom prst="rect">
            <a:avLst/>
          </a:prstGeom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953000"/>
            <a:ext cx="1328804" cy="1328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579119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2362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III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41103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II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urved Connector 9"/>
          <p:cNvCxnSpPr>
            <a:stCxn id="5" idx="1"/>
            <a:endCxn id="6" idx="1"/>
          </p:cNvCxnSpPr>
          <p:nvPr/>
        </p:nvCxnSpPr>
        <p:spPr>
          <a:xfrm rot="10800000" flipV="1">
            <a:off x="6781800" y="3907598"/>
            <a:ext cx="12700" cy="1709804"/>
          </a:xfrm>
          <a:prstGeom prst="curvedConnector3">
            <a:avLst>
              <a:gd name="adj1" fmla="val 34695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 flipV="1">
            <a:off x="6769099" y="2362199"/>
            <a:ext cx="12700" cy="3429000"/>
          </a:xfrm>
          <a:prstGeom prst="curvedConnector3">
            <a:avLst>
              <a:gd name="adj1" fmla="val 60782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81700" y="383111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Рецепти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8200" y="483758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Упути 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446202" y="6477000"/>
            <a:ext cx="13167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10500" y="62461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Рецепти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436802" y="1882064"/>
            <a:ext cx="0" cy="1883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436802" y="4110334"/>
            <a:ext cx="0" cy="1680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58200" y="2708449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b="1" dirty="0" smtClean="0">
                <a:solidFill>
                  <a:schemeClr val="bg1"/>
                </a:solidFill>
              </a:rPr>
              <a:t>Упути 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rgbClr val="48626F"/>
      </a:dk1>
      <a:lt1>
        <a:srgbClr val="F7941E"/>
      </a:lt1>
      <a:dk2>
        <a:srgbClr val="48626F"/>
      </a:dk2>
      <a:lt2>
        <a:srgbClr val="03BFD7"/>
      </a:lt2>
      <a:accent1>
        <a:srgbClr val="48626F"/>
      </a:accent1>
      <a:accent2>
        <a:srgbClr val="03BFD7"/>
      </a:accent2>
      <a:accent3>
        <a:srgbClr val="F7941E"/>
      </a:accent3>
      <a:accent4>
        <a:srgbClr val="48626F"/>
      </a:accent4>
      <a:accent5>
        <a:srgbClr val="03BFD7"/>
      </a:accent5>
      <a:accent6>
        <a:srgbClr val="F7941E"/>
      </a:accent6>
      <a:hlink>
        <a:srgbClr val="48626F"/>
      </a:hlink>
      <a:folHlink>
        <a:srgbClr val="03BF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1885</TotalTime>
  <Words>666</Words>
  <Application>Microsoft Office PowerPoint</Application>
  <PresentationFormat>On-screen Show (4:3)</PresentationFormat>
  <Paragraphs>112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Интегрисани  здравствени информациони  систем</vt:lpstr>
      <vt:lpstr>ШТА ЈЕ ТО ИЗИС?</vt:lpstr>
      <vt:lpstr>ЗДРАВСТВЕНИ СИСТЕМ И ПРАВИЛА УПУЋИВАЊА ПАЦИЈЕНТА У Р. Србију</vt:lpstr>
      <vt:lpstr>Недостатци здравственог система</vt:lpstr>
      <vt:lpstr>Нови концепт рада у  здравственим установе</vt:lpstr>
      <vt:lpstr>ПРАВИЛА УПУЋИВАЊА ПАЦИЈЕНТА </vt:lpstr>
      <vt:lpstr>Електронски  Медицински  Досије</vt:lpstr>
      <vt:lpstr>ЕЛЕКТРОНСКИ ЗДРВСТВЕНИ КАРТОН (езк)</vt:lpstr>
      <vt:lpstr>Повољности из система</vt:lpstr>
      <vt:lpstr>Имплементација</vt:lpstr>
      <vt:lpstr>Е-УПУТ</vt:lpstr>
      <vt:lpstr>Е-РЕЦЕПТ</vt:lpstr>
      <vt:lpstr>Повољности из система</vt:lpstr>
      <vt:lpstr>PowerPoint Presentation</vt:lpstr>
      <vt:lpstr>Како се користи систем по  типовима установа </vt:lpstr>
      <vt:lpstr>ДЕФИНИСАНИ ТЕРМИНИ У СИСТЕМУ</vt:lpstr>
      <vt:lpstr>УКУПАН БРОЈ РЕЦЕПАТА У СИСТЕМУ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</dc:creator>
  <cp:lastModifiedBy>Veselinka Skiljevic</cp:lastModifiedBy>
  <cp:revision>72</cp:revision>
  <dcterms:created xsi:type="dcterms:W3CDTF">2016-03-22T21:06:45Z</dcterms:created>
  <dcterms:modified xsi:type="dcterms:W3CDTF">2016-10-24T07:19:53Z</dcterms:modified>
</cp:coreProperties>
</file>