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301" r:id="rId4"/>
    <p:sldId id="290" r:id="rId5"/>
    <p:sldId id="291" r:id="rId6"/>
    <p:sldId id="303" r:id="rId7"/>
    <p:sldId id="308" r:id="rId8"/>
    <p:sldId id="305" r:id="rId9"/>
    <p:sldId id="304" r:id="rId10"/>
    <p:sldId id="306" r:id="rId11"/>
    <p:sldId id="292" r:id="rId12"/>
    <p:sldId id="299" r:id="rId13"/>
    <p:sldId id="307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62"/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9548" autoAdjust="0"/>
  </p:normalViewPr>
  <p:slideViewPr>
    <p:cSldViewPr>
      <p:cViewPr>
        <p:scale>
          <a:sx n="86" d="100"/>
          <a:sy n="86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pPr/>
              <a:t>25/10/2016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pPr/>
              <a:t>25/10/2016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12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F4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5" descr="C:\E\!_work\mara\g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1"/>
            <a:ext cx="431204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128698"/>
            <a:ext cx="7162800" cy="70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defRPr sz="1200" b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14099"/>
            <a:ext cx="4419600" cy="4010501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066800" y="2364900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066800" y="2669699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066800" y="3584100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066800" y="3888899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066800" y="4828699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066800" y="5133498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315496" y="2634163"/>
            <a:ext cx="3860269" cy="242313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38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2364317"/>
            <a:ext cx="2667000" cy="886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3556001"/>
            <a:ext cx="2533650" cy="378884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3934884"/>
            <a:ext cx="28194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5005917"/>
            <a:ext cx="2514600" cy="378884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5384800"/>
            <a:ext cx="29718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02482"/>
            <a:ext cx="5257800" cy="3012518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76793" y="3048000"/>
            <a:ext cx="3666213" cy="212003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2194679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2194679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7178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27178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27178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2209800"/>
            <a:ext cx="20574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2209800"/>
            <a:ext cx="20574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2209800"/>
            <a:ext cx="20574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636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66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2108200"/>
            <a:ext cx="18288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JM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2108200"/>
            <a:ext cx="18288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JM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2108200"/>
            <a:ext cx="18288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JM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2108200"/>
            <a:ext cx="1828800" cy="17962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JM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930400"/>
            <a:ext cx="82296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819400"/>
            <a:ext cx="4572000" cy="3429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icon to add chart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632200"/>
            <a:ext cx="2667000" cy="2336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3124200"/>
            <a:ext cx="2438400" cy="381000"/>
          </a:xfrm>
          <a:solidFill>
            <a:srgbClr val="2F4262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498600"/>
            <a:ext cx="4343400" cy="4140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icon to add chart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572000" cy="3429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icon to add chart</a:t>
            </a:r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24130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2258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40386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48514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2580998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3419197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4231998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5044798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/>
          </p:nvPr>
        </p:nvSpPr>
        <p:spPr>
          <a:xfrm>
            <a:off x="381000" y="2743200"/>
            <a:ext cx="4419600" cy="3505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icon to add </a:t>
            </a:r>
            <a:r>
              <a:rPr lang="en-US" dirty="0" err="1" smtClean="0"/>
              <a:t>SmartArt</a:t>
            </a:r>
            <a:r>
              <a:rPr lang="en-US" dirty="0" smtClean="0"/>
              <a:t> graphic</a:t>
            </a:r>
            <a:endParaRPr lang="en-JM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0226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8354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46482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54610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5105400" y="3190598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5105400" y="4028797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5105400" y="4841598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5105400" y="5654398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1854200"/>
            <a:ext cx="8001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5486400"/>
            <a:ext cx="381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5511800"/>
            <a:ext cx="24384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5892800"/>
            <a:ext cx="29718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128698"/>
            <a:ext cx="7162800" cy="709502"/>
          </a:xfrm>
        </p:spPr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945640"/>
            <a:ext cx="2286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945640"/>
            <a:ext cx="2286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945640"/>
            <a:ext cx="2286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4282440"/>
            <a:ext cx="2286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4282440"/>
            <a:ext cx="2286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4282440"/>
            <a:ext cx="2286000" cy="1524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34696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34696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34696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58064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58064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58064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Rectangle 6"/>
          <p:cNvSpPr/>
          <p:nvPr/>
        </p:nvSpPr>
        <p:spPr>
          <a:xfrm>
            <a:off x="533400" y="1957015"/>
            <a:ext cx="7772400" cy="5321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/>
          </p:nvPr>
        </p:nvSpPr>
        <p:spPr>
          <a:xfrm>
            <a:off x="533400" y="30226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/>
          </p:nvPr>
        </p:nvSpPr>
        <p:spPr>
          <a:xfrm>
            <a:off x="533400" y="48514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/>
          </p:nvPr>
        </p:nvSpPr>
        <p:spPr>
          <a:xfrm>
            <a:off x="4724400" y="48514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/>
          </p:nvPr>
        </p:nvSpPr>
        <p:spPr>
          <a:xfrm>
            <a:off x="4724400" y="30226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/>
          </p:nvPr>
        </p:nvSpPr>
        <p:spPr>
          <a:xfrm>
            <a:off x="1600200" y="2997200"/>
            <a:ext cx="1983154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/>
          </p:nvPr>
        </p:nvSpPr>
        <p:spPr>
          <a:xfrm>
            <a:off x="1600200" y="3352800"/>
            <a:ext cx="2667000" cy="10668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/>
          </p:nvPr>
        </p:nvSpPr>
        <p:spPr>
          <a:xfrm>
            <a:off x="5791200" y="2997200"/>
            <a:ext cx="1983154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/>
          </p:nvPr>
        </p:nvSpPr>
        <p:spPr>
          <a:xfrm>
            <a:off x="5791200" y="3352800"/>
            <a:ext cx="2667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/>
          </p:nvPr>
        </p:nvSpPr>
        <p:spPr>
          <a:xfrm>
            <a:off x="1600200" y="4826000"/>
            <a:ext cx="1983154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/>
          </p:nvPr>
        </p:nvSpPr>
        <p:spPr>
          <a:xfrm>
            <a:off x="1600200" y="5181600"/>
            <a:ext cx="2667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/>
          </p:nvPr>
        </p:nvSpPr>
        <p:spPr>
          <a:xfrm>
            <a:off x="5791200" y="4826000"/>
            <a:ext cx="1983154" cy="304800"/>
          </a:xfrm>
        </p:spPr>
        <p:txBody>
          <a:bodyPr anchor="t"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/>
          </p:nvPr>
        </p:nvSpPr>
        <p:spPr>
          <a:xfrm>
            <a:off x="5791200" y="5181600"/>
            <a:ext cx="2667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981200"/>
            <a:ext cx="19050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981200"/>
            <a:ext cx="20574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981200"/>
            <a:ext cx="15240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981200"/>
            <a:ext cx="18288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2514600"/>
            <a:ext cx="25146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2006600"/>
            <a:ext cx="210312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2006600"/>
            <a:ext cx="21336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2006600"/>
            <a:ext cx="21336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2514600"/>
            <a:ext cx="25146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2514600"/>
            <a:ext cx="25146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65400"/>
            <a:ext cx="3654357" cy="39370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2565400"/>
            <a:ext cx="3733800" cy="3962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2067560"/>
            <a:ext cx="28194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2067560"/>
            <a:ext cx="28194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4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JM" dirty="0" smtClean="0"/>
            </a:lvl1pPr>
          </a:lstStyle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05000"/>
            <a:ext cx="8229600" cy="685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2971800"/>
            <a:ext cx="4419600" cy="32766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56388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3810000"/>
            <a:ext cx="3429000" cy="1625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28956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955800"/>
            <a:ext cx="9144000" cy="3759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5918200"/>
            <a:ext cx="85344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Clr>
                <a:srgbClr val="0FCED3"/>
              </a:buClr>
              <a:buFontTx/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5181600" cy="43688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2557272"/>
            <a:ext cx="2971800" cy="414528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2082800"/>
            <a:ext cx="2438400" cy="4826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33782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4191000"/>
            <a:ext cx="3429000" cy="1524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58166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2717800"/>
            <a:ext cx="7848600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table</a:t>
            </a:r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006600"/>
            <a:ext cx="8229600" cy="381000"/>
          </a:xfrm>
        </p:spPr>
        <p:txBody>
          <a:bodyPr>
            <a:noAutofit/>
          </a:bodyPr>
          <a:lstStyle>
            <a:lvl1pPr algn="l">
              <a:buNone/>
              <a:defRPr sz="1600" b="0">
                <a:latin typeface="Bebas Neue"/>
                <a:cs typeface="Bebas Neue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5918200"/>
            <a:ext cx="7924800" cy="6096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/>
          </p:nvPr>
        </p:nvSpPr>
        <p:spPr>
          <a:xfrm>
            <a:off x="533400" y="24384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/>
          </p:nvPr>
        </p:nvSpPr>
        <p:spPr>
          <a:xfrm>
            <a:off x="4343400" y="24384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/>
          </p:nvPr>
        </p:nvSpPr>
        <p:spPr>
          <a:xfrm>
            <a:off x="533400" y="48768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/>
          </p:nvPr>
        </p:nvSpPr>
        <p:spPr>
          <a:xfrm>
            <a:off x="4343400" y="48768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/>
          </p:nvPr>
        </p:nvSpPr>
        <p:spPr>
          <a:xfrm>
            <a:off x="533400" y="2032000"/>
            <a:ext cx="24384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/>
          </p:nvPr>
        </p:nvSpPr>
        <p:spPr>
          <a:xfrm>
            <a:off x="4343400" y="2032000"/>
            <a:ext cx="25146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/>
          </p:nvPr>
        </p:nvSpPr>
        <p:spPr>
          <a:xfrm>
            <a:off x="533400" y="4495800"/>
            <a:ext cx="25908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/>
          </p:nvPr>
        </p:nvSpPr>
        <p:spPr>
          <a:xfrm>
            <a:off x="4343400" y="4495800"/>
            <a:ext cx="25146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2794000"/>
            <a:ext cx="4343400" cy="33020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981200"/>
            <a:ext cx="8077200" cy="457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29464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33528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37592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41656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48768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52832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29464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33528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37592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41656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2F426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30628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2F426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30628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hlinkClick r:id="" action="ppaction://hlinkshowjump?jump=nextslide" highlightClick="1"/>
          </p:cNvPr>
          <p:cNvSpPr/>
          <p:nvPr userDrawn="1"/>
        </p:nvSpPr>
        <p:spPr>
          <a:xfrm>
            <a:off x="8382000" y="6248400"/>
            <a:ext cx="36576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Oval 21">
            <a:hlinkClick r:id="" action="ppaction://hlinkshowjump?jump=previousslide" highlightClick="1"/>
          </p:cNvPr>
          <p:cNvSpPr/>
          <p:nvPr userDrawn="1"/>
        </p:nvSpPr>
        <p:spPr>
          <a:xfrm>
            <a:off x="7924800" y="6248400"/>
            <a:ext cx="36576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 flipH="1">
            <a:off x="8066532" y="6364224"/>
            <a:ext cx="82296" cy="134112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8523732" y="6364224"/>
            <a:ext cx="82296" cy="134112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76400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362200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6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8200" y="2971800"/>
            <a:ext cx="1737360" cy="1737360"/>
          </a:xfrm>
          <a:prstGeom prst="ellipse">
            <a:avLst/>
          </a:prstGeom>
          <a:solidFill>
            <a:srgbClr val="2F426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733800" y="2979708"/>
            <a:ext cx="1737360" cy="1737360"/>
          </a:xfrm>
          <a:prstGeom prst="ellipse">
            <a:avLst/>
          </a:prstGeom>
          <a:solidFill>
            <a:srgbClr val="2F426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629400" y="2979708"/>
            <a:ext cx="1737360" cy="1737360"/>
          </a:xfrm>
          <a:prstGeom prst="ellipse">
            <a:avLst/>
          </a:prstGeom>
          <a:solidFill>
            <a:srgbClr val="2F426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5037917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5037917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5037917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7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1" y="2297164"/>
            <a:ext cx="2286001" cy="3327400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94399" y="2690864"/>
            <a:ext cx="1725845" cy="25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66612"/>
            <a:ext cx="2286001" cy="33274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556678" y="2660312"/>
            <a:ext cx="1725845" cy="25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6612"/>
            <a:ext cx="2286001" cy="33274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376078" y="2660312"/>
            <a:ext cx="1725845" cy="25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5617464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0" y="5617464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0" y="5617464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186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400"/>
            <a:ext cx="76200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5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3810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152400" cy="533400"/>
          </a:xfrm>
          <a:prstGeom prst="rect">
            <a:avLst/>
          </a:prstGeom>
          <a:solidFill>
            <a:srgbClr val="2F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13864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14478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F4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hlinkClick r:id="" action="ppaction://hlinkshowjump?jump=nextslide" highlightClick="1"/>
          </p:cNvPr>
          <p:cNvSpPr/>
          <p:nvPr/>
        </p:nvSpPr>
        <p:spPr>
          <a:xfrm>
            <a:off x="8549640" y="228600"/>
            <a:ext cx="365760" cy="365760"/>
          </a:xfrm>
          <a:prstGeom prst="ellipse">
            <a:avLst/>
          </a:prstGeom>
          <a:solidFill>
            <a:srgbClr val="2F426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/>
          <p:nvPr/>
        </p:nvSpPr>
        <p:spPr>
          <a:xfrm>
            <a:off x="8092440" y="228600"/>
            <a:ext cx="365760" cy="365760"/>
          </a:xfrm>
          <a:prstGeom prst="ellipse">
            <a:avLst/>
          </a:prstGeom>
          <a:solidFill>
            <a:srgbClr val="2F426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8221472" y="344424"/>
            <a:ext cx="82296" cy="134112"/>
          </a:xfrm>
          <a:prstGeom prst="chevron">
            <a:avLst>
              <a:gd name="adj" fmla="val 79255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708390" y="344424"/>
            <a:ext cx="82296" cy="134112"/>
          </a:xfrm>
          <a:prstGeom prst="chevron">
            <a:avLst>
              <a:gd name="adj" fmla="val 79255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128698"/>
            <a:ext cx="7162800" cy="70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defRPr sz="1200" b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sr-Cyrl-RS" dirty="0" smtClean="0"/>
              <a:t>Република Србија</a:t>
            </a:r>
          </a:p>
          <a:p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  <p:pic>
        <p:nvPicPr>
          <p:cNvPr id="1029" name="Picture 5" descr="C:\E\!_work\mara\grb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1"/>
            <a:ext cx="431204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85" r:id="rId8"/>
    <p:sldLayoutId id="2147483682" r:id="rId9"/>
    <p:sldLayoutId id="2147483681" r:id="rId10"/>
    <p:sldLayoutId id="2147483680" r:id="rId11"/>
    <p:sldLayoutId id="2147483677" r:id="rId12"/>
    <p:sldLayoutId id="2147483655" r:id="rId13"/>
    <p:sldLayoutId id="2147483688" r:id="rId14"/>
    <p:sldLayoutId id="2147483683" r:id="rId15"/>
    <p:sldLayoutId id="2147483661" r:id="rId16"/>
    <p:sldLayoutId id="2147483662" r:id="rId17"/>
    <p:sldLayoutId id="2147483679" r:id="rId18"/>
    <p:sldLayoutId id="2147483678" r:id="rId19"/>
    <p:sldLayoutId id="2147483670" r:id="rId20"/>
    <p:sldLayoutId id="2147483663" r:id="rId21"/>
    <p:sldLayoutId id="2147483664" r:id="rId22"/>
    <p:sldLayoutId id="2147483666" r:id="rId23"/>
    <p:sldLayoutId id="2147483667" r:id="rId24"/>
    <p:sldLayoutId id="2147483668" r:id="rId25"/>
    <p:sldLayoutId id="2147483669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87" r:id="rId3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u.gov.rs/" TargetMode="External"/><Relationship Id="rId2" Type="http://schemas.openxmlformats.org/officeDocument/2006/relationships/hyperlink" Target="mailto:darinka.radojevic@deu.gov.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hyperlink" Target="http://www.data.gov.rs/" TargetMode="External"/><Relationship Id="rId4" Type="http://schemas.openxmlformats.org/officeDocument/2006/relationships/hyperlink" Target="http://www.euprava.gov.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212972"/>
          </a:xfrm>
        </p:spPr>
        <p:txBody>
          <a:bodyPr anchor="t">
            <a:normAutofit fontScale="90000"/>
          </a:bodyPr>
          <a:lstStyle/>
          <a:p>
            <a:r>
              <a:rPr lang="sr-Cyrl-CS" dirty="0" smtClean="0">
                <a:solidFill>
                  <a:schemeClr val="tx2"/>
                </a:solidFill>
              </a:rPr>
              <a:t>Стратешки развој е-управе </a:t>
            </a:r>
            <a:br>
              <a:rPr lang="sr-Cyrl-CS" dirty="0" smtClean="0">
                <a:solidFill>
                  <a:schemeClr val="tx2"/>
                </a:solidFill>
              </a:rPr>
            </a:br>
            <a:r>
              <a:rPr lang="sr-Cyrl-CS" dirty="0" smtClean="0">
                <a:solidFill>
                  <a:schemeClr val="tx2"/>
                </a:solidFill>
              </a:rPr>
              <a:t>у Републици Србији</a:t>
            </a:r>
            <a:br>
              <a:rPr lang="sr-Cyrl-CS" dirty="0" smtClean="0">
                <a:solidFill>
                  <a:schemeClr val="tx2"/>
                </a:solidFill>
              </a:rPr>
            </a:br>
            <a:r>
              <a:rPr lang="sr-Cyrl-CS" sz="3100" dirty="0" smtClean="0">
                <a:solidFill>
                  <a:schemeClr val="tx2"/>
                </a:solidFill>
              </a:rPr>
              <a:t>и </a:t>
            </a:r>
            <a:br>
              <a:rPr lang="sr-Cyrl-CS" sz="3100" dirty="0" smtClean="0">
                <a:solidFill>
                  <a:schemeClr val="tx2"/>
                </a:solidFill>
              </a:rPr>
            </a:br>
            <a:r>
              <a:rPr lang="sr-Cyrl-CS" sz="3100" dirty="0" smtClean="0">
                <a:solidFill>
                  <a:schemeClr val="tx2"/>
                </a:solidFill>
              </a:rPr>
              <a:t>нови акицони план за период 2017-2018.</a:t>
            </a:r>
            <a:r>
              <a:rPr lang="ru-RU" sz="3100" dirty="0" smtClean="0">
                <a:solidFill>
                  <a:schemeClr val="tx2"/>
                </a:solidFill>
              </a:rPr>
              <a:t> 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"/>
            <a:ext cx="716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инистарство државне управе и локалне самоуправе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ДИРЕКЦИЈА ЗА ЕЛЕКТРОНСКУ УПРАВУ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638800"/>
            <a:ext cx="7772400" cy="688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октобар 2016.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pPr algn="ctr"/>
            <a:r>
              <a:rPr lang="sr-Cyrl-CS" sz="2800" b="1" dirty="0" smtClean="0">
                <a:solidFill>
                  <a:schemeClr val="tx2"/>
                </a:solidFill>
              </a:rPr>
              <a:t>Услуге грађанима и привреди</a:t>
            </a:r>
            <a:endParaRPr lang="sr-Latn-RS" sz="2800" b="1" dirty="0" smtClean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352800"/>
            <a:ext cx="3962400" cy="3505200"/>
            <a:chOff x="1794294" y="1134987"/>
            <a:chExt cx="5111870" cy="42651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9" b="19147"/>
            <a:stretch/>
          </p:blipFill>
          <p:spPr>
            <a:xfrm>
              <a:off x="1794294" y="1134987"/>
              <a:ext cx="5111870" cy="4265149"/>
            </a:xfrm>
            <a:prstGeom prst="rect">
              <a:avLst/>
            </a:prstGeom>
          </p:spPr>
        </p:pic>
        <p:pic>
          <p:nvPicPr>
            <p:cNvPr id="8" name="Picture 7" descr="euprava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69" r="45046" b="1"/>
            <a:stretch/>
          </p:blipFill>
          <p:spPr>
            <a:xfrm rot="21329332">
              <a:off x="2340525" y="3001695"/>
              <a:ext cx="896675" cy="68110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54364" y="2590800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G2C	</a:t>
            </a:r>
            <a:r>
              <a:rPr lang="sr-Cyrl-CS" dirty="0">
                <a:latin typeface="Georgia" panose="02040502050405020303" pitchFamily="18" charset="0"/>
              </a:rPr>
              <a:t>437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G2B	182</a:t>
            </a:r>
          </a:p>
          <a:p>
            <a:r>
              <a:rPr lang="en-US" dirty="0" smtClean="0">
                <a:latin typeface="Georgia" pitchFamily="18" charset="0"/>
              </a:rPr>
              <a:t>G2G	 16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33" y="1828800"/>
            <a:ext cx="493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Преко</a:t>
            </a:r>
            <a:r>
              <a:rPr lang="en-US" dirty="0" smtClean="0">
                <a:latin typeface="Georgia" pitchFamily="18" charset="0"/>
              </a:rPr>
              <a:t> 4</a:t>
            </a:r>
            <a:r>
              <a:rPr lang="sr-Cyrl-RS" dirty="0" smtClean="0">
                <a:latin typeface="Georgia" pitchFamily="18" charset="0"/>
              </a:rPr>
              <a:t>3</a:t>
            </a:r>
            <a:r>
              <a:rPr lang="en-US" dirty="0" smtClean="0">
                <a:latin typeface="Georgia" pitchFamily="18" charset="0"/>
              </a:rPr>
              <a:t>0 000 </a:t>
            </a:r>
            <a:r>
              <a:rPr lang="sr-Cyrl-RS" dirty="0" smtClean="0">
                <a:latin typeface="Georgia" pitchFamily="18" charset="0"/>
              </a:rPr>
              <a:t>корисника Портала еУправа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64" y="22098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635 </a:t>
            </a:r>
            <a:r>
              <a:rPr lang="sr-Cyrl-RS" dirty="0" smtClean="0">
                <a:latin typeface="Georgia" pitchFamily="18" charset="0"/>
              </a:rPr>
              <a:t>услуга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88" y="3352800"/>
            <a:ext cx="587631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8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620000" cy="609600"/>
          </a:xfrm>
        </p:spPr>
        <p:txBody>
          <a:bodyPr/>
          <a:lstStyle/>
          <a:p>
            <a:pPr algn="ctr"/>
            <a:r>
              <a:rPr lang="sr-Cyrl-CS" sz="2800" b="1" dirty="0" smtClean="0">
                <a:solidFill>
                  <a:schemeClr val="tx2"/>
                </a:solidFill>
              </a:rPr>
              <a:t>Како даље ка што бољој е-управи?</a:t>
            </a:r>
            <a:endParaRPr lang="sr-Latn-RS" sz="28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076" y="1885890"/>
            <a:ext cx="4509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Нови акциони план 2017-2018. </a:t>
            </a:r>
            <a:endParaRPr lang="en-US" sz="2000" b="1" dirty="0">
              <a:solidFill>
                <a:schemeClr val="tx2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38400"/>
            <a:ext cx="70246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У складу са циљевима стратегије;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Усаглашен са АП за е-управу ЕУ 2016-2020;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Партиципативан процес (све институције и заинтересоване стране);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Наставак започетих активности;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Дефинисане приоритетне активности.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76" y="3886200"/>
            <a:ext cx="5998758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CS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sr-Cyrl-CS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Принципи:</a:t>
            </a:r>
          </a:p>
          <a:p>
            <a:endParaRPr lang="sr-Cyrl-CS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Развој услуга на основу анализе корисничког искуства;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Сервиси доступни као једна тачка контакта;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Један податак-једна тачка уноса;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Инклузивне дигиталне јавне услуге;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Отвореност и транспарентност;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Заштита личних података, приватности и ИТ безбедност.</a:t>
            </a:r>
          </a:p>
        </p:txBody>
      </p:sp>
    </p:spTree>
    <p:extLst>
      <p:ext uri="{BB962C8B-B14F-4D97-AF65-F5344CB8AC3E}">
        <p14:creationId xmlns:p14="http://schemas.microsoft.com/office/powerpoint/2010/main" val="272396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563563"/>
          </a:xfrm>
        </p:spPr>
        <p:txBody>
          <a:bodyPr/>
          <a:lstStyle/>
          <a:p>
            <a:pPr algn="ctr"/>
            <a:r>
              <a:rPr lang="sr-Cyrl-RS" sz="2800" b="1" dirty="0" smtClean="0">
                <a:solidFill>
                  <a:schemeClr val="tx2"/>
                </a:solidFill>
              </a:rPr>
              <a:t>Који су наши највећи изазови?</a:t>
            </a:r>
            <a:r>
              <a:rPr lang="sr-Cyrl-RS" sz="2800" b="1" dirty="0" smtClean="0"/>
              <a:t/>
            </a:r>
            <a:br>
              <a:rPr lang="sr-Cyrl-RS" sz="2800" b="1" dirty="0" smtClean="0"/>
            </a:br>
            <a:endParaRPr lang="sr-Latn-RS" sz="2800" b="1" dirty="0"/>
          </a:p>
        </p:txBody>
      </p:sp>
      <p:pic>
        <p:nvPicPr>
          <p:cNvPr id="6" name="Picture 5" descr="srbij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4" y="1721525"/>
            <a:ext cx="5640087" cy="48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0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563563"/>
          </a:xfrm>
        </p:spPr>
        <p:txBody>
          <a:bodyPr/>
          <a:lstStyle/>
          <a:p>
            <a:pPr algn="ctr"/>
            <a:r>
              <a:rPr lang="sr-Cyrl-RS" sz="2800" b="1" dirty="0" smtClean="0">
                <a:solidFill>
                  <a:schemeClr val="tx2"/>
                </a:solidFill>
              </a:rPr>
              <a:t>Где желимо да будемо?</a:t>
            </a:r>
            <a:endParaRPr lang="sr-Latn-RS" sz="2800" b="1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18818" y="2362807"/>
            <a:ext cx="4943982" cy="1828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dirty="0" smtClean="0"/>
              <a:t>мУправа</a:t>
            </a:r>
            <a:endParaRPr lang="sr-Cyrl-CS" sz="1600" dirty="0" smtClean="0">
              <a:latin typeface="Georgia" pitchFamily="18" charset="0"/>
            </a:endParaRP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CS" sz="1600" dirty="0" smtClean="0">
                <a:latin typeface="Georgia" pitchFamily="18" charset="0"/>
              </a:rPr>
              <a:t>20-так најважнијих животних ситуација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Latn-RS" sz="1600" dirty="0" smtClean="0">
                <a:latin typeface="Georgia" pitchFamily="18" charset="0"/>
              </a:rPr>
              <a:t>One stop shop </a:t>
            </a:r>
            <a:endParaRPr lang="sr-Cyrl-CS" sz="1600" dirty="0" smtClean="0">
              <a:latin typeface="Georgia" pitchFamily="18" charset="0"/>
            </a:endParaRP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RS" sz="1600" dirty="0" smtClean="0">
                <a:latin typeface="Georgia" pitchFamily="18" charset="0"/>
              </a:rPr>
              <a:t>Љубазни, насмејани и задовољни службеници</a:t>
            </a:r>
            <a:endParaRPr lang="sr-Cyrl-CS" sz="1600" dirty="0" smtClean="0">
              <a:latin typeface="Georgia" pitchFamily="18" charset="0"/>
            </a:endParaRPr>
          </a:p>
          <a:p>
            <a:pPr marL="285750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sr-Cyrl-RS" dirty="0"/>
              <a:t>Љубазни, насмејани и </a:t>
            </a:r>
            <a:r>
              <a:rPr lang="sr-Cyrl-RS" dirty="0" smtClean="0"/>
              <a:t>задовољни грађани.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181600"/>
            <a:ext cx="709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СВЕ МОЖЕМО УКОЛИКО МЕЂУСОБНО САРАЂУЈЕМО!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70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91833"/>
            <a:ext cx="8382000" cy="4027967"/>
          </a:xfrm>
        </p:spPr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sr-Cyrl-RS" sz="3200" dirty="0" smtClean="0">
                <a:solidFill>
                  <a:schemeClr val="tx2"/>
                </a:solidFill>
              </a:rPr>
              <a:t>ХВАЛА НА ПАЖЊИ</a:t>
            </a:r>
          </a:p>
          <a:p>
            <a:pPr algn="ctr">
              <a:buNone/>
            </a:pPr>
            <a:endParaRPr lang="sr-Cyrl-RS" sz="240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sr-Cyrl-RS" sz="2600" dirty="0" smtClean="0">
                <a:solidFill>
                  <a:schemeClr val="tx2"/>
                </a:solidFill>
              </a:rPr>
              <a:t>Даринка Радојевић</a:t>
            </a:r>
          </a:p>
          <a:p>
            <a:pPr algn="ctr">
              <a:buNone/>
            </a:pPr>
            <a:endParaRPr lang="sr-Cyrl-CS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sr-Cyrl-CS" sz="2000" dirty="0" smtClean="0">
                <a:solidFill>
                  <a:schemeClr val="tx2"/>
                </a:solidFill>
              </a:rPr>
              <a:t>Дирекција за електронску управу</a:t>
            </a:r>
          </a:p>
          <a:p>
            <a:pPr algn="ctr">
              <a:buNone/>
            </a:pPr>
            <a:r>
              <a:rPr lang="sr-Cyrl-CS" sz="2000" dirty="0" smtClean="0">
                <a:solidFill>
                  <a:schemeClr val="tx2"/>
                </a:solidFill>
              </a:rPr>
              <a:t>Дечанска 8а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  <a:hlinkClick r:id="rId2"/>
              </a:rPr>
              <a:t>darinka.radojevic@deu.gov.rs</a:t>
            </a:r>
            <a:endParaRPr lang="sr-Cyrl-CS" sz="200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sr-Cyrl-CS" sz="2000" dirty="0" smtClean="0">
                <a:solidFill>
                  <a:schemeClr val="tx2"/>
                </a:solidFill>
              </a:rPr>
              <a:t>+381 64 </a:t>
            </a:r>
            <a:r>
              <a:rPr lang="sr-Cyrl-CS" sz="2000" dirty="0">
                <a:solidFill>
                  <a:schemeClr val="tx2"/>
                </a:solidFill>
              </a:rPr>
              <a:t>67 22 </a:t>
            </a:r>
            <a:r>
              <a:rPr lang="sr-Cyrl-CS" sz="2000" dirty="0" smtClean="0">
                <a:solidFill>
                  <a:schemeClr val="tx2"/>
                </a:solidFill>
              </a:rPr>
              <a:t>312</a:t>
            </a:r>
          </a:p>
          <a:p>
            <a:pPr algn="ctr">
              <a:buNone/>
            </a:pPr>
            <a:endParaRPr lang="sr-Cyrl-CS" sz="200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  <a:hlinkClick r:id="rId3"/>
              </a:rPr>
              <a:t>www.deu.gov.rs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  <a:hlinkClick r:id="rId4"/>
              </a:rPr>
              <a:t>www.euprava.gov.rs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000" dirty="0">
                <a:hlinkClick r:id="rId5"/>
              </a:rPr>
              <a:t>www.data.gov.rs</a:t>
            </a:r>
            <a:endParaRPr lang="en-US" sz="2000" dirty="0"/>
          </a:p>
          <a:p>
            <a:pPr algn="ctr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sr-Cyrl-CS" sz="200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euprav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100742"/>
            <a:ext cx="1631646" cy="70704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20000" cy="563563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>
                <a:solidFill>
                  <a:schemeClr val="tx2"/>
                </a:solidFill>
              </a:rPr>
              <a:t>Шта нам доноси будућност?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Vlada maj 2014\Vlada april 2015\ДЕУ\Prezentaicje\IoT s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477000"/>
            <a:ext cx="2895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Извор: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Wilgengebroed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, www.flickr.com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620000" cy="563563"/>
          </a:xfrm>
        </p:spPr>
        <p:txBody>
          <a:bodyPr/>
          <a:lstStyle/>
          <a:p>
            <a:pPr algn="ctr"/>
            <a:r>
              <a:rPr lang="sr-Cyrl-CS" sz="3200" b="1" dirty="0" smtClean="0">
                <a:solidFill>
                  <a:schemeClr val="tx2"/>
                </a:solidFill>
              </a:rPr>
              <a:t>Где смо сада?</a:t>
            </a:r>
            <a:endParaRPr lang="sr-Latn-RS" sz="32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D:\Vlada maj 2014\Vlada april 2015\ДЕУ\Prezentaicje\3rd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91" y="2971800"/>
            <a:ext cx="45720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698992"/>
            <a:ext cx="790492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CS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Дигитална трансформација </a:t>
            </a:r>
            <a:endParaRPr lang="sr-Cyrl-CS" sz="24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SMAC </a:t>
            </a:r>
            <a:r>
              <a:rPr lang="sr-Cyrl-CS" alt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концепт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–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4 </a:t>
            </a:r>
            <a:r>
              <a:rPr lang="sr-Cyrl-CS" alt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технолошка стуба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DT (social, mobile, analytics, cloud) </a:t>
            </a:r>
            <a:endParaRPr lang="sr-Cyrl-CS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258380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atin typeface="Georgia" pitchFamily="18" charset="0"/>
              </a:rPr>
              <a:t>До 2020: </a:t>
            </a:r>
          </a:p>
          <a:p>
            <a:r>
              <a:rPr lang="sr-Cyrl-CS" dirty="0" smtClean="0">
                <a:latin typeface="Georgia" pitchFamily="18" charset="0"/>
              </a:rPr>
              <a:t>40% прихода од 3. платформе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343400"/>
            <a:ext cx="4081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UN E-Government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 Support of Sustainable Development </a:t>
            </a:r>
            <a:r>
              <a:rPr lang="sr-Cyrl-CS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2016 </a:t>
            </a:r>
            <a:r>
              <a:rPr lang="sr-Cyrl-CS" b="1" dirty="0" smtClean="0">
                <a:latin typeface="Georgia" pitchFamily="18" charset="0"/>
              </a:rPr>
              <a:t>– </a:t>
            </a:r>
            <a:r>
              <a:rPr lang="en-US" dirty="0" smtClean="0">
                <a:latin typeface="Georgia" pitchFamily="18" charset="0"/>
              </a:rPr>
              <a:t>e-</a:t>
            </a:r>
            <a:r>
              <a:rPr lang="sr-Cyrl-CS" dirty="0" smtClean="0">
                <a:latin typeface="Georgia" pitchFamily="18" charset="0"/>
              </a:rPr>
              <a:t>управа покретачка снага за достизање циљева одрживог развоја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400800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4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Извор: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IDC, http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://www.idc.com/prodserv/3rd-platform/</a:t>
            </a:r>
          </a:p>
        </p:txBody>
      </p:sp>
    </p:spTree>
    <p:extLst>
      <p:ext uri="{BB962C8B-B14F-4D97-AF65-F5344CB8AC3E}">
        <p14:creationId xmlns:p14="http://schemas.microsoft.com/office/powerpoint/2010/main" val="3820435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86800" cy="609600"/>
          </a:xfrm>
        </p:spPr>
        <p:txBody>
          <a:bodyPr/>
          <a:lstStyle/>
          <a:p>
            <a:pPr algn="ctr"/>
            <a:r>
              <a:rPr lang="sr-Cyrl-CS" sz="2800" b="1" dirty="0" smtClean="0">
                <a:solidFill>
                  <a:schemeClr val="tx2"/>
                </a:solidFill>
              </a:rPr>
              <a:t>Где се налази Србија по развоју е-управе</a:t>
            </a:r>
            <a:r>
              <a:rPr lang="sr-Cyrl-RS" sz="2800" b="1" dirty="0" smtClean="0">
                <a:solidFill>
                  <a:schemeClr val="tx2"/>
                </a:solidFill>
              </a:rPr>
              <a:t>? </a:t>
            </a:r>
            <a:endParaRPr lang="sr-Latn-RS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83126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EGDI </a:t>
            </a:r>
            <a:r>
              <a:rPr lang="sr-Cyrl-C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- Индекс разви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j</a:t>
            </a:r>
            <a:r>
              <a:rPr lang="sr-Cyrl-C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ености е-управе 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sr-Cyrl-C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УН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2016)</a:t>
            </a:r>
            <a:r>
              <a:rPr lang="sr-Cyrl-C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- 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39</a:t>
            </a:r>
            <a:r>
              <a:rPr lang="sr-Cyrl-C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/193 </a:t>
            </a:r>
            <a:r>
              <a:rPr lang="sr-Cyrl-C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(регион </a:t>
            </a:r>
            <a:r>
              <a:rPr lang="sr-Cyrl-C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3/6</a:t>
            </a:r>
            <a:r>
              <a:rPr lang="sr-Cyrl-C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)</a:t>
            </a:r>
          </a:p>
          <a:p>
            <a:r>
              <a:rPr lang="sr-Cyrl-C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еПартиципација (УН,2016) – 17/193 (регион 1. место са ЦГ/6)</a:t>
            </a:r>
            <a:endParaRPr lang="sr-Cyrl-CS" sz="2000" dirty="0">
              <a:solidFill>
                <a:schemeClr val="tx2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C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11650"/>
          <a:stretch/>
        </p:blipFill>
        <p:spPr bwMode="auto">
          <a:xfrm>
            <a:off x="4480708" y="3919359"/>
            <a:ext cx="4587092" cy="2938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b="1534"/>
          <a:stretch/>
        </p:blipFill>
        <p:spPr bwMode="auto">
          <a:xfrm>
            <a:off x="102562" y="3919359"/>
            <a:ext cx="4378146" cy="2938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" y="2362200"/>
            <a:ext cx="501015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4825" y="2914471"/>
            <a:ext cx="323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OSI – </a:t>
            </a:r>
            <a:r>
              <a:rPr lang="sr-Cyrl-RS" dirty="0" smtClean="0">
                <a:latin typeface="Georgia" panose="02040502050405020303" pitchFamily="18" charset="0"/>
              </a:rPr>
              <a:t>индекс </a:t>
            </a:r>
            <a:r>
              <a:rPr lang="en-US" dirty="0" smtClean="0">
                <a:latin typeface="Georgia" panose="02040502050405020303" pitchFamily="18" charset="0"/>
              </a:rPr>
              <a:t>o</a:t>
            </a:r>
            <a:r>
              <a:rPr lang="en-US" i="1" dirty="0" smtClean="0">
                <a:latin typeface="Georgia" panose="02040502050405020303" pitchFamily="18" charset="0"/>
              </a:rPr>
              <a:t>n line</a:t>
            </a:r>
            <a:r>
              <a:rPr lang="sr-Cyrl-RS" i="1" dirty="0" smtClean="0">
                <a:latin typeface="Georgia" panose="02040502050405020303" pitchFamily="18" charset="0"/>
              </a:rPr>
              <a:t> </a:t>
            </a:r>
            <a:r>
              <a:rPr lang="sr-Cyrl-RS" dirty="0" smtClean="0">
                <a:latin typeface="Georgia" panose="02040502050405020303" pitchFamily="18" charset="0"/>
              </a:rPr>
              <a:t>сервиса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	24/193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6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algn="ctr"/>
            <a:r>
              <a:rPr lang="sr-Cyrl-CS" sz="2800" b="1" dirty="0" smtClean="0">
                <a:solidFill>
                  <a:schemeClr val="tx2"/>
                </a:solidFill>
              </a:rPr>
              <a:t>Како смо то постигли?</a:t>
            </a:r>
            <a:endParaRPr lang="sr-Latn-RS" sz="2800" b="1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5436"/>
            <a:ext cx="8458200" cy="4805364"/>
          </a:xfrm>
        </p:spPr>
        <p:txBody>
          <a:bodyPr>
            <a:normAutofit/>
          </a:bodyPr>
          <a:lstStyle/>
          <a:p>
            <a:endParaRPr lang="sr-Cyrl-C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CS" b="1" dirty="0" smtClean="0">
                <a:solidFill>
                  <a:schemeClr val="tx2"/>
                </a:solidFill>
                <a:ea typeface="+mj-ea"/>
                <a:cs typeface="+mj-cs"/>
              </a:rPr>
              <a:t>Стратегија развоја е-управе у Републици Србији за период од 2015. до 2018. и Акциони план за спровођење Стратегије за период од 2015. до 2016. године</a:t>
            </a:r>
            <a:endParaRPr lang="sr-Cyrl-CS" b="1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r-Cyrl-CS" sz="1800" b="1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CS" sz="1800" b="1" dirty="0" smtClean="0">
                <a:solidFill>
                  <a:schemeClr val="tx2"/>
                </a:solidFill>
                <a:ea typeface="+mj-ea"/>
                <a:cs typeface="+mj-cs"/>
              </a:rPr>
              <a:t>Циљеви</a:t>
            </a:r>
          </a:p>
          <a:p>
            <a:pPr marL="630238" indent="-290513">
              <a:spcBef>
                <a:spcPts val="600"/>
              </a:spcBef>
              <a:buFont typeface="Symbol" pitchFamily="18" charset="2"/>
              <a:buChar char=""/>
            </a:pPr>
            <a:r>
              <a:rPr lang="sr-Cyrl-CS" dirty="0" smtClean="0"/>
              <a:t>Унапређење институционалног и правног оквира за координисано управљање развојем е-управе;</a:t>
            </a:r>
          </a:p>
          <a:p>
            <a:pPr marL="630238" indent="-290513">
              <a:spcBef>
                <a:spcPts val="600"/>
              </a:spcBef>
              <a:buFont typeface="Symbol" pitchFamily="18" charset="2"/>
              <a:buChar char=""/>
            </a:pPr>
            <a:r>
              <a:rPr lang="sr-Cyrl-CS" dirty="0" smtClean="0"/>
              <a:t>Успоставаљање интероперабилности;</a:t>
            </a:r>
            <a:r>
              <a:rPr lang="en-US" dirty="0" smtClean="0"/>
              <a:t> </a:t>
            </a:r>
            <a:endParaRPr lang="en-US" dirty="0"/>
          </a:p>
          <a:p>
            <a:pPr marL="630238" indent="-290513">
              <a:spcBef>
                <a:spcPts val="600"/>
              </a:spcBef>
              <a:buFont typeface="Symbol" pitchFamily="18" charset="2"/>
              <a:buChar char=""/>
            </a:pPr>
            <a:r>
              <a:rPr lang="sr-Cyrl-CS" dirty="0" smtClean="0"/>
              <a:t>Успостављање и повезивање основих регистара;</a:t>
            </a:r>
            <a:endParaRPr lang="en-US" dirty="0"/>
          </a:p>
          <a:p>
            <a:pPr marL="630238" indent="-290513">
              <a:spcBef>
                <a:spcPts val="600"/>
              </a:spcBef>
              <a:buFont typeface="Symbol" pitchFamily="18" charset="2"/>
              <a:buChar char=""/>
            </a:pPr>
            <a:r>
              <a:rPr lang="sr-Cyrl-CS" dirty="0" smtClean="0"/>
              <a:t>Успостављање нових е-услуга на Порталу еУправа и другим порталима;</a:t>
            </a:r>
          </a:p>
          <a:p>
            <a:pPr marL="630238" indent="-290513">
              <a:spcBef>
                <a:spcPts val="600"/>
              </a:spcBef>
              <a:buFont typeface="Symbol" pitchFamily="18" charset="2"/>
              <a:buChar char=""/>
            </a:pPr>
            <a:r>
              <a:rPr lang="sr-Cyrl-CS" dirty="0" smtClean="0"/>
              <a:t>Усавршавање запослених за коришћење ИКТ;</a:t>
            </a:r>
            <a:endParaRPr lang="en-US" dirty="0"/>
          </a:p>
          <a:p>
            <a:pPr marL="630238" indent="-290513">
              <a:spcBef>
                <a:spcPts val="600"/>
              </a:spcBef>
              <a:buFont typeface="Symbol" pitchFamily="18" charset="2"/>
              <a:buChar char=""/>
            </a:pPr>
            <a:r>
              <a:rPr lang="sr-Cyrl-CS" dirty="0" smtClean="0"/>
              <a:t>Успостављање отворене управе (отворени подаци).</a:t>
            </a:r>
            <a:endParaRPr lang="en-US" dirty="0"/>
          </a:p>
          <a:p>
            <a:endParaRPr lang="sr-Cyrl-RS" sz="2400" dirty="0" smtClean="0"/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396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algn="ctr"/>
            <a:r>
              <a:rPr lang="sr-Cyrl-CS" sz="2800" b="1" dirty="0" smtClean="0">
                <a:solidFill>
                  <a:schemeClr val="tx2"/>
                </a:solidFill>
              </a:rPr>
              <a:t>Како смо успели?</a:t>
            </a:r>
            <a:endParaRPr lang="sr-Latn-RS" sz="280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D:\Vlada maj 2014\Vlada april 2015\ДЕУ\Prezentaicje\Sema rada D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914400"/>
            <a:ext cx="6424613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581" y="745532"/>
            <a:ext cx="800219" cy="60362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Концепт функционисања инфраструктуре </a:t>
            </a:r>
          </a:p>
          <a:p>
            <a:pPr algn="ctr"/>
            <a:r>
              <a:rPr lang="sr-Cyrl-CS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е-управе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31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117442"/>
            <a:ext cx="4114800" cy="4364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23" y="2133600"/>
            <a:ext cx="4763977" cy="434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20000" cy="609600"/>
          </a:xfrm>
        </p:spPr>
        <p:txBody>
          <a:bodyPr/>
          <a:lstStyle/>
          <a:p>
            <a:pPr algn="ctr"/>
            <a:r>
              <a:rPr lang="sr-Cyrl-RS" sz="2800" b="1" dirty="0" smtClean="0">
                <a:solidFill>
                  <a:schemeClr val="tx2"/>
                </a:solidFill>
              </a:rPr>
              <a:t>Комуникациони </a:t>
            </a:r>
            <a:r>
              <a:rPr lang="sr-Cyrl-CS" sz="2800" b="1" dirty="0" smtClean="0">
                <a:solidFill>
                  <a:schemeClr val="tx2"/>
                </a:solidFill>
              </a:rPr>
              <a:t>сервис</a:t>
            </a:r>
            <a:r>
              <a:rPr lang="sr-Cyrl-RS" sz="2800" b="1" dirty="0" smtClean="0">
                <a:solidFill>
                  <a:schemeClr val="tx2"/>
                </a:solidFill>
              </a:rPr>
              <a:t> - </a:t>
            </a:r>
            <a:r>
              <a:rPr lang="sr-Cyrl-RS" sz="2800" b="1" i="1" dirty="0" smtClean="0">
                <a:solidFill>
                  <a:schemeClr val="tx2"/>
                </a:solidFill>
              </a:rPr>
              <a:t>Календар</a:t>
            </a:r>
            <a:r>
              <a:rPr lang="sr-Cyrl-CS" sz="2800" b="1" dirty="0" smtClean="0">
                <a:solidFill>
                  <a:schemeClr val="tx2"/>
                </a:solidFill>
              </a:rPr>
              <a:t/>
            </a:r>
            <a:br>
              <a:rPr lang="sr-Cyrl-CS" sz="2800" b="1" dirty="0" smtClean="0">
                <a:solidFill>
                  <a:schemeClr val="tx2"/>
                </a:solidFill>
              </a:rPr>
            </a:br>
            <a:endParaRPr lang="sr-Latn-RS" sz="14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20000" cy="609600"/>
          </a:xfrm>
        </p:spPr>
        <p:txBody>
          <a:bodyPr/>
          <a:lstStyle/>
          <a:p>
            <a:pPr algn="ctr"/>
            <a:r>
              <a:rPr lang="sr-Cyrl-CS" sz="2800" b="1" dirty="0" smtClean="0">
                <a:solidFill>
                  <a:schemeClr val="tx2"/>
                </a:solidFill>
              </a:rPr>
              <a:t>Колабор</a:t>
            </a:r>
            <a:r>
              <a:rPr lang="sr-Latn-RS" sz="2800" b="1" dirty="0" smtClean="0">
                <a:solidFill>
                  <a:schemeClr val="tx2"/>
                </a:solidFill>
              </a:rPr>
              <a:t>a</a:t>
            </a:r>
            <a:r>
              <a:rPr lang="sr-Cyrl-CS" sz="2800" b="1" dirty="0" smtClean="0">
                <a:solidFill>
                  <a:schemeClr val="tx2"/>
                </a:solidFill>
              </a:rPr>
              <a:t>циони сервис</a:t>
            </a:r>
            <a:r>
              <a:rPr lang="sr-Cyrl-RS" sz="2800" b="1" dirty="0">
                <a:solidFill>
                  <a:schemeClr val="tx2"/>
                </a:solidFill>
              </a:rPr>
              <a:t> </a:t>
            </a:r>
            <a:r>
              <a:rPr lang="sr-Cyrl-RS" sz="2800" b="1" dirty="0" smtClean="0">
                <a:solidFill>
                  <a:schemeClr val="tx2"/>
                </a:solidFill>
              </a:rPr>
              <a:t>- </a:t>
            </a:r>
            <a:r>
              <a:rPr lang="sr-Cyrl-RS" sz="2800" b="1" i="1" dirty="0" smtClean="0">
                <a:solidFill>
                  <a:schemeClr val="tx2"/>
                </a:solidFill>
              </a:rPr>
              <a:t>Пројекти</a:t>
            </a:r>
            <a:r>
              <a:rPr lang="sr-Cyrl-CS" sz="2800" b="1" dirty="0" smtClean="0">
                <a:solidFill>
                  <a:schemeClr val="tx2"/>
                </a:solidFill>
              </a:rPr>
              <a:t/>
            </a:r>
            <a:br>
              <a:rPr lang="sr-Cyrl-CS" sz="2800" b="1" dirty="0" smtClean="0">
                <a:solidFill>
                  <a:schemeClr val="tx2"/>
                </a:solidFill>
              </a:rPr>
            </a:br>
            <a:endParaRPr lang="sr-Latn-RS" sz="1400" i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-1" r="-24" b="48622"/>
          <a:stretch/>
        </p:blipFill>
        <p:spPr bwMode="auto">
          <a:xfrm>
            <a:off x="76200" y="1905000"/>
            <a:ext cx="8991600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0" b="3052"/>
          <a:stretch/>
        </p:blipFill>
        <p:spPr bwMode="auto">
          <a:xfrm>
            <a:off x="76200" y="1828800"/>
            <a:ext cx="8991600" cy="48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5" b="20824"/>
          <a:stretch/>
        </p:blipFill>
        <p:spPr bwMode="auto">
          <a:xfrm>
            <a:off x="76200" y="1752601"/>
            <a:ext cx="8991600" cy="491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58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9</a:t>
            </a:fld>
            <a:endParaRPr lang="en-JM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PPV</Template>
  <TotalTime>1682</TotalTime>
  <Words>386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 PPV</vt:lpstr>
      <vt:lpstr>Стратешки развој е-управе  у Републици Србији и  нови акицони план за период 2017-2018. </vt:lpstr>
      <vt:lpstr>Шта нам доноси будућност?</vt:lpstr>
      <vt:lpstr>Где смо сада?</vt:lpstr>
      <vt:lpstr>Где се налази Србија по развоју е-управе? </vt:lpstr>
      <vt:lpstr>Како смо то постигли?</vt:lpstr>
      <vt:lpstr>Како смо успели?</vt:lpstr>
      <vt:lpstr>Комуникациони сервис - Календар </vt:lpstr>
      <vt:lpstr>Колаборaциони сервис - Пројекти </vt:lpstr>
      <vt:lpstr>PowerPoint Presentation</vt:lpstr>
      <vt:lpstr>Услуге грађанима и привреди</vt:lpstr>
      <vt:lpstr>Како даље ка што бољој е-управи?</vt:lpstr>
      <vt:lpstr>Који су наши највећи изазови? </vt:lpstr>
      <vt:lpstr>Где желимо да будемо?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Bojana</dc:creator>
  <cp:lastModifiedBy>Dara</cp:lastModifiedBy>
  <cp:revision>149</cp:revision>
  <dcterms:created xsi:type="dcterms:W3CDTF">2015-10-26T12:25:16Z</dcterms:created>
  <dcterms:modified xsi:type="dcterms:W3CDTF">2016-10-25T06:56:31Z</dcterms:modified>
</cp:coreProperties>
</file>