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1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89878-DA11-4103-B007-05B69E58F42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BE643-8804-4BEE-8139-EA3285E7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6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993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443240-301E-4C25-AA95-C22E0A1228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01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839837-9516-4752-83D1-289BC0AF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6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D3DE36-386A-47CB-8331-AF79DBAC7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71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75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37CF05-944D-4028-A343-6DDE75ED8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25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296D28-0895-4B10-9AEC-FB7FDB675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3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90FAE4-F185-478F-AE15-2A7EB34A6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0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640DAE-7C87-4AAD-AC3A-954C7EACDF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42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FEBCE-72EB-470A-A16D-49234CB058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6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440A3-8B65-42FC-96AF-ED5585D3B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71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D7F6B4E-4C2C-4FC5-A587-58B5DF9E9A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ragica.obradovic@stat.gov.rs" TargetMode="External"/><Relationship Id="rId2" Type="http://schemas.openxmlformats.org/officeDocument/2006/relationships/hyperlink" Target="mailto:veselinka.skiljevic@stat.gov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3"/>
            <a:ext cx="7745413" cy="2532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Cyrl-RS" sz="2400" b="1" dirty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>Удружена држава ка модернизацији </a:t>
            </a:r>
            <a:r>
              <a:rPr lang="en-US" sz="2400" b="1" dirty="0" smtClean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</a:br>
            <a:r>
              <a:rPr lang="sr-Cyrl-RS" sz="2400" b="1" dirty="0" smtClean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>административних </a:t>
            </a:r>
            <a:r>
              <a:rPr lang="sr-Cyrl-RS" sz="2400" b="1" dirty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>података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</a:br>
            <a:r>
              <a:rPr lang="sr-Cyrl-RS" sz="1800" dirty="0">
                <a:solidFill>
                  <a:srgbClr val="5B9BD5">
                    <a:lumMod val="50000"/>
                  </a:srgbClr>
                </a:solidFill>
                <a:effectLst/>
                <a:cs typeface="Arial" panose="020B0604020202020204" pitchFamily="34" charset="0"/>
              </a:rPr>
              <a:t>Београд, 25. октобар 2016.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809750" y="4343400"/>
            <a:ext cx="5981700" cy="1252538"/>
          </a:xfrm>
        </p:spPr>
        <p:txBody>
          <a:bodyPr/>
          <a:lstStyle/>
          <a:p>
            <a:pPr lvl="0"/>
            <a:endParaRPr lang="en-US" altLang="en-US" sz="1900" b="1" dirty="0" smtClean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/>
            <a:r>
              <a:rPr lang="sr-Cyrl-RS" altLang="en-US" sz="1900" b="1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Веселинка </a:t>
            </a:r>
            <a:r>
              <a:rPr lang="sr-Cyrl-RS" altLang="en-US" sz="1900" b="1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Шкиљевић</a:t>
            </a:r>
            <a:endParaRPr lang="en-US" altLang="en-US" sz="1900" b="1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/>
            <a:r>
              <a:rPr lang="sr-Cyrl-RS" altLang="en-US" sz="1900" b="1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Драгица Обрадовић</a:t>
            </a:r>
          </a:p>
          <a:p>
            <a:endParaRPr lang="en-US" altLang="en-US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336925" y="5851525"/>
            <a:ext cx="2743200" cy="549275"/>
          </a:xfrm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>
                <a:solidFill>
                  <a:srgbClr val="5B9BD5">
                    <a:lumMod val="50000"/>
                  </a:srgbClr>
                </a:solidFill>
              </a:rPr>
              <a:t>Дуплирање оптерећивања </a:t>
            </a:r>
            <a:br>
              <a:rPr lang="sr-Cyrl-RS" sz="2400" dirty="0">
                <a:solidFill>
                  <a:srgbClr val="5B9BD5">
                    <a:lumMod val="50000"/>
                  </a:srgbClr>
                </a:solidFill>
              </a:rPr>
            </a:br>
            <a:r>
              <a:rPr lang="sr-Cyrl-RS" sz="2400" dirty="0">
                <a:solidFill>
                  <a:srgbClr val="5B9BD5">
                    <a:lumMod val="50000"/>
                  </a:srgbClr>
                </a:solidFill>
              </a:rPr>
              <a:t>пословних субјеката и грађана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Административни подаци, генерисани и прикупљени од државних органа као нуспроизвод административних процеса, често бивају поново прикупљани и од стране </a:t>
            </a:r>
            <a:r>
              <a:rPr lang="sr-Cyrl-RS" dirty="0">
                <a:solidFill>
                  <a:srgbClr val="44546A"/>
                </a:solidFill>
              </a:rPr>
              <a:t>Завода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 путем статистичких истраживања, </a:t>
            </a:r>
            <a:r>
              <a:rPr lang="ru-RU" u="sng" dirty="0">
                <a:solidFill>
                  <a:srgbClr val="5B9BD5">
                    <a:lumMod val="50000"/>
                  </a:srgbClr>
                </a:solidFill>
              </a:rPr>
              <a:t>што изазива негодовање и сумњу у ефикасност државе и добру комуникацију између државних органа.</a:t>
            </a:r>
          </a:p>
          <a:p>
            <a:pPr marL="0" lvl="0" indent="0" algn="just">
              <a:buNone/>
            </a:pP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buNone/>
            </a:pPr>
            <a:r>
              <a:rPr lang="sr-Cyrl-RS" sz="1800" dirty="0" smtClean="0">
                <a:solidFill>
                  <a:srgbClr val="5B9BD5">
                    <a:lumMod val="50000"/>
                  </a:srgbClr>
                </a:solidFill>
              </a:rPr>
              <a:t>Тако </a:t>
            </a: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нпр. сви пословни субјекти имају законску обавезу да податке о обрачунатим порезима и доприносима на зараде достављају месечно Пореској управи, путем електронског обрасца. </a:t>
            </a:r>
            <a:r>
              <a:rPr lang="en-US" sz="1800" dirty="0" smtClean="0">
                <a:solidFill>
                  <a:srgbClr val="5B9BD5">
                    <a:lumMod val="50000"/>
                  </a:srgbClr>
                </a:solidFill>
              </a:rPr>
              <a:t>                                                                     </a:t>
            </a:r>
            <a:endParaRPr lang="sr-Cyrl-RS" sz="1800" dirty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buNone/>
            </a:pPr>
            <a:endParaRPr lang="sr-Cyrl-RS" sz="1800" dirty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У исто време Завод захтева од пословних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субјеката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достављање података</a:t>
            </a:r>
            <a:r>
              <a:rPr lang="en-US" dirty="0" smtClean="0">
                <a:solidFill>
                  <a:srgbClr val="5B9BD5">
                    <a:lumMod val="50000"/>
                  </a:srgbClr>
                </a:solidFill>
              </a:rPr>
              <a:t> o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исплаћеним</a:t>
            </a: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зарадама</a:t>
            </a:r>
            <a:r>
              <a:rPr lang="sr-Latn-RS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(узорак од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8.000</a:t>
            </a:r>
            <a:r>
              <a:rPr lang="en-US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углавном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великих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и</a:t>
            </a: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средњих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предузећа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),</a:t>
            </a:r>
            <a:r>
              <a:rPr lang="en-US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што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поред оптерећивања </a:t>
            </a: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пословних</a:t>
            </a:r>
            <a:r>
              <a:rPr lang="en-US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субјеката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представља и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значајан трошак буџета.</a:t>
            </a:r>
          </a:p>
          <a:p>
            <a:endParaRPr lang="en-US" dirty="0"/>
          </a:p>
        </p:txBody>
      </p:sp>
      <p:pic>
        <p:nvPicPr>
          <p:cNvPr id="4" name="Picture 2" descr="C:\Users\veselinka.skiljevic\AppData\Local\Microsoft\Windows\Temporary Internet Files\Content.Outlook\6QAEXYIL\business-commerce-emergency-emergency_service-drown-drowning-files-jfa2092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188" y="3657601"/>
            <a:ext cx="3603812" cy="282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3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/>
              <a:t>Последице изостанка комуникације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1800" dirty="0" smtClean="0">
                <a:solidFill>
                  <a:srgbClr val="5B9BD5">
                    <a:lumMod val="50000"/>
                  </a:srgbClr>
                </a:solidFill>
              </a:rPr>
              <a:t>Како </a:t>
            </a: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Завод није учествовао у активностима израде електронске пореске пријаве за обрачун пореза и доприноса (ППП-ПД), пријава не садржи информацију о месту  рада запосленог, што отежава замену скупог статистичког истраживања административнм  извором података, и захтева дуге процедуре измене пријаве и правилника.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sr-Cyrl-RS" sz="1800" dirty="0">
              <a:solidFill>
                <a:srgbClr val="5B9BD5">
                  <a:lumMod val="50000"/>
                </a:srgbClr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B9BD5">
                    <a:lumMod val="50000"/>
                  </a:srgbClr>
                </a:solidFill>
              </a:rPr>
              <a:t>Непостојање обавезе да се локалне јединице региструју у АПР (од 2006.) изискује спровођење статистичког истраживања о локалним јединицама (о којима је потребно имати информације у статистичком систему због израчунавања регионалног БДП, за потребе израде узорака за друга статистичка истраживања и др.)</a:t>
            </a:r>
          </a:p>
          <a:p>
            <a:pPr marL="0" lvl="0" indent="0" algn="just">
              <a:buNone/>
            </a:pPr>
            <a:endParaRPr lang="sr-Cyrl-RS" sz="1800" dirty="0">
              <a:solidFill>
                <a:srgbClr val="5B9BD5">
                  <a:lumMod val="50000"/>
                </a:srgbClr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Кашњење са усвајањем Класификације занимања и Националног оквира квалификација, онемогућава потпуно коришћење података из Централног регистра обавезног социјалног осигурања и Пореске управе (нпр. праћење зарада и запослених по занимању, образовању и делатности).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6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/>
              <a:t>Последице изостанка комуникације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Наведени изостанци правовремене комуникације немају само последицу за статистички систем, већ и за друге државне органе.</a:t>
            </a:r>
          </a:p>
          <a:p>
            <a:pPr marL="0" lvl="0" indent="0"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Примери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 Податак о месту рада запосленог био би користан и за активности:</a:t>
            </a:r>
          </a:p>
          <a:p>
            <a:pPr marL="0" lvl="0" indent="0">
              <a:buNone/>
            </a:pPr>
            <a:r>
              <a:rPr lang="sr-Cyrl-RS" sz="1600" dirty="0">
                <a:solidFill>
                  <a:srgbClr val="AA0000">
                    <a:lumMod val="50000"/>
                  </a:srgbClr>
                </a:solidFill>
              </a:rPr>
              <a:t>Пореске управе (инспекцијски надзор, регистар фискалних каса итд.) и</a:t>
            </a:r>
          </a:p>
          <a:p>
            <a:pPr marL="0" lvl="0" indent="0">
              <a:buNone/>
            </a:pPr>
            <a:r>
              <a:rPr lang="sr-Cyrl-RS" sz="1600" dirty="0">
                <a:solidFill>
                  <a:srgbClr val="AA0000">
                    <a:lumMod val="50000"/>
                  </a:srgbClr>
                </a:solidFill>
              </a:rPr>
              <a:t>Министарства рада  (инспекцијски надзор итд.).</a:t>
            </a:r>
          </a:p>
          <a:p>
            <a:pPr marL="0" lvl="0" indent="0">
              <a:buNone/>
            </a:pPr>
            <a:endParaRPr lang="sr-Cyrl-RS" sz="1600" dirty="0">
              <a:solidFill>
                <a:srgbClr val="5B9BD5">
                  <a:lumMod val="50000"/>
                </a:srgb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Податак о занимању запосленог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био би користан и за активности:</a:t>
            </a:r>
          </a:p>
          <a:p>
            <a:pPr marL="0" lvl="1" indent="0">
              <a:spcBef>
                <a:spcPts val="563"/>
              </a:spcBef>
              <a:buNone/>
            </a:pPr>
            <a:r>
              <a:rPr lang="ru-RU" sz="1600" dirty="0">
                <a:solidFill>
                  <a:srgbClr val="AA0000">
                    <a:lumMod val="50000"/>
                  </a:srgbClr>
                </a:solidFill>
              </a:rPr>
              <a:t>Министарства просвете (усклађивање образовног система са потребама тржишта рада) и</a:t>
            </a:r>
          </a:p>
          <a:p>
            <a:pPr marL="0" lvl="1" indent="0">
              <a:spcBef>
                <a:spcPts val="563"/>
              </a:spcBef>
              <a:buNone/>
            </a:pPr>
            <a:r>
              <a:rPr lang="ru-RU" sz="1600" dirty="0">
                <a:solidFill>
                  <a:srgbClr val="AA0000">
                    <a:lumMod val="50000"/>
                  </a:srgbClr>
                </a:solidFill>
              </a:rPr>
              <a:t>Националне службе за запошљавање (преквалификације, доквалификације итд.)</a:t>
            </a:r>
          </a:p>
          <a:p>
            <a:pPr marL="0" lvl="1" indent="0">
              <a:spcBef>
                <a:spcPts val="563"/>
              </a:spcBef>
              <a:buNone/>
            </a:pPr>
            <a:endParaRPr lang="sr-Cyrl-RS" sz="1600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sr-Cyrl-RS" dirty="0">
              <a:solidFill>
                <a:srgbClr val="FF0000"/>
              </a:solidFill>
            </a:endParaRPr>
          </a:p>
          <a:p>
            <a:pPr marL="257175" lvl="1" indent="0" algn="just">
              <a:buNone/>
            </a:pPr>
            <a:r>
              <a:rPr lang="sr-Cyrl-RS" sz="2000" dirty="0">
                <a:solidFill>
                  <a:srgbClr val="5B9BD5">
                    <a:lumMod val="50000"/>
                  </a:srgbClr>
                </a:solidFill>
              </a:rPr>
              <a:t> Дакле, правовремена комуникација и мала прилагођавања административних извора статистичким потребама и потребама других државних органа могу да донесу велики бенефит и уштеде буџета. 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79" y="4463210"/>
            <a:ext cx="22431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>
                <a:solidFill>
                  <a:srgbClr val="5B9BD5">
                    <a:lumMod val="50000"/>
                  </a:srgbClr>
                </a:solidFill>
              </a:rPr>
              <a:t>Интероперабилност – примери успешне сарадње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Централни регистар обавезног социјалног осигурања, који је од 2015. постао извор података за праћење формалне запослености.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Пројекат „Бебо, добро дошла на свет“ – пример сарадње више министарстава и институција. Експертски тим </a:t>
            </a:r>
            <a:r>
              <a:rPr lang="sr-Cyrl-RS" sz="1800" dirty="0">
                <a:solidFill>
                  <a:srgbClr val="FF0000"/>
                </a:solidFill>
              </a:rPr>
              <a:t> </a:t>
            </a: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Завода за статистику је активно учествовао у свим активностима и допринео успешној реализацији овог пројекта. </a:t>
            </a: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257175" lvl="1" indent="0">
              <a:buNone/>
            </a:pP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257175" lvl="1" indent="0">
              <a:buNone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Примери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добре сарадње су потврда  да званична статистика мора бити препозната као партнер у будућим пројектима и да је неопходно да представници Завода буду укључени од самог почетка у све планиране активности које су неопходне за успешну реализацију пројекта.  Такође је потребно да поред статистике буду препознати као партнери и сви други државни органи, потенцијални корисници података.</a:t>
            </a: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800" dirty="0">
              <a:solidFill>
                <a:srgbClr val="5B9BD5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069" y="2714346"/>
            <a:ext cx="27368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3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5B9BD5">
                    <a:lumMod val="75000"/>
                  </a:srgbClr>
                </a:solidFill>
              </a:rPr>
              <a:t>Закључци</a:t>
            </a:r>
            <a:r>
              <a:rPr lang="en-US" b="1" dirty="0">
                <a:solidFill>
                  <a:srgbClr val="5B9BD5">
                    <a:lumMod val="75000"/>
                  </a:srgbClr>
                </a:solidFill>
              </a:rPr>
              <a:t>-</a:t>
            </a:r>
            <a:r>
              <a:rPr lang="sr-Cyrl-RS" b="1" dirty="0">
                <a:solidFill>
                  <a:srgbClr val="5B9BD5">
                    <a:lumMod val="75000"/>
                  </a:srgbClr>
                </a:solidFill>
              </a:rPr>
              <a:t>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5B9BD5">
                    <a:lumMod val="50000"/>
                  </a:srgbClr>
                </a:solidFill>
              </a:rPr>
              <a:t>Ако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административни извори података могу да се користе и да испуне статистичке захтеве у погледу</a:t>
            </a:r>
          </a:p>
          <a:p>
            <a:pPr marL="0" lvl="0" indent="0">
              <a:buNone/>
            </a:pPr>
            <a:endParaRPr lang="ru-RU" dirty="0">
              <a:solidFill>
                <a:srgbClr val="5B9BD5">
                  <a:lumMod val="50000"/>
                </a:srgbClr>
              </a:solidFill>
            </a:endParaRPr>
          </a:p>
          <a:p>
            <a:pPr lvl="4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</a:rPr>
              <a:t> правовремености,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</a:rPr>
              <a:t>квалитета и 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</a:rPr>
              <a:t>поузданости.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административни подаци треба да замене скупа статистичка истраживања и допринесу растерећености извештајних јединица. </a:t>
            </a:r>
          </a:p>
          <a:p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076" y="4419600"/>
            <a:ext cx="1798637" cy="214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628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Закључци</a:t>
            </a:r>
            <a:r>
              <a:rPr lang="en-US" b="1" dirty="0">
                <a:solidFill>
                  <a:srgbClr val="00B050"/>
                </a:solidFill>
              </a:rPr>
              <a:t>-</a:t>
            </a:r>
            <a:r>
              <a:rPr lang="ru-RU" b="1" dirty="0">
                <a:solidFill>
                  <a:srgbClr val="00B050"/>
                </a:solidFill>
              </a:rPr>
              <a:t>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Да би подаци из административних евиденција били корисни за статистичко праћење појава, н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еопходно је да </a:t>
            </a:r>
            <a:r>
              <a:rPr lang="sr-Cyrl-RS" dirty="0" smtClean="0">
                <a:solidFill>
                  <a:schemeClr val="tx2"/>
                </a:solidFill>
              </a:rPr>
              <a:t>Завод за статистику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, као координатор статистичког система, буде укључен у све активности које се односе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увођење нових адм. извора;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измене постојећих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адм. извора;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спровођење пројеката кроз сарадњу више министарстава и институција, којима се такође генеришу базе података релевантне за званичну статистику.</a:t>
            </a:r>
          </a:p>
          <a:p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18" y="3948486"/>
            <a:ext cx="2365375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127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C305"/>
                </a:solidFill>
              </a:rPr>
              <a:t>Закључци/3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57175" lvl="1" indent="0" algn="just">
              <a:buNone/>
            </a:pP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257175" lvl="1" indent="0" algn="just">
              <a:buNone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57175" lvl="1" indent="0" algn="just">
              <a:buNone/>
            </a:pPr>
            <a:r>
              <a:rPr lang="ru-RU" dirty="0" smtClean="0">
                <a:solidFill>
                  <a:srgbClr val="5B9BD5">
                    <a:lumMod val="50000"/>
                  </a:srgbClr>
                </a:solidFill>
              </a:rPr>
              <a:t>Многа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питања и дилеме могу бити решени активном координацијом и перманентним партнерством између државних органа, чему би допринело формирање Међуресорког оперативног тима,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Times New Roman" panose="02020603050405020304" pitchFamily="18" charset="0"/>
              </a:rPr>
              <a:t>као дела удружене државе, са задатком модернизације административних података и побољшљња ефикасности јавне управе.</a:t>
            </a:r>
            <a:endParaRPr lang="ru-RU" dirty="0">
              <a:solidFill>
                <a:srgbClr val="5B9BD5">
                  <a:lumMod val="50000"/>
                </a:srgbClr>
              </a:solidFill>
            </a:endParaRPr>
          </a:p>
          <a:p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399" y="3541153"/>
            <a:ext cx="3249613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949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r-Latn-RS" sz="1800" dirty="0" smtClean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„</a:t>
            </a:r>
            <a:r>
              <a:rPr lang="sr-Cyrl-RS" sz="1800" b="1" i="1" dirty="0" smtClean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Хајде </a:t>
            </a:r>
            <a:r>
              <a:rPr lang="sr-Cyrl-RS" sz="1800" b="1" i="1" dirty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да поставимо наше циљеве високо, </a:t>
            </a:r>
            <a:endParaRPr lang="en-US" sz="1800" b="1" i="1" dirty="0">
              <a:solidFill>
                <a:srgbClr val="AA0000">
                  <a:lumMod val="50000"/>
                </a:srgb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lvl="0" indent="0">
              <a:buNone/>
            </a:pPr>
            <a:r>
              <a:rPr lang="sr-Cyrl-RS" sz="1800" b="1" i="1" dirty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хајде да захтевамо више од себе него</a:t>
            </a:r>
            <a:endParaRPr lang="en-US" sz="1800" b="1" i="1" dirty="0">
              <a:solidFill>
                <a:srgbClr val="AA0000">
                  <a:lumMod val="50000"/>
                </a:srgb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lvl="0" indent="0">
              <a:buNone/>
            </a:pPr>
            <a:r>
              <a:rPr lang="sr-Cyrl-RS" sz="1800" b="1" i="1" dirty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што верујемо да поседујемо</a:t>
            </a:r>
            <a:r>
              <a:rPr lang="sr-Cyrl-RS" b="1" i="1" dirty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r>
              <a:rPr lang="sr-Latn-RS" b="1" i="1" dirty="0" smtClean="0">
                <a:solidFill>
                  <a:srgbClr val="AA0000">
                    <a:lumMod val="50000"/>
                  </a:srgb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“</a:t>
            </a:r>
            <a:endParaRPr lang="en-US" b="1" i="1" dirty="0" smtClean="0">
              <a:solidFill>
                <a:srgbClr val="AA0000">
                  <a:lumMod val="50000"/>
                </a:srgb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b="1" i="1" dirty="0">
              <a:solidFill>
                <a:srgbClr val="AA0000">
                  <a:lumMod val="50000"/>
                </a:srgb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 smtClean="0"/>
          </a:p>
          <a:p>
            <a:endParaRPr lang="en-US" dirty="0"/>
          </a:p>
          <a:p>
            <a:pPr marL="0" lvl="0" indent="0" algn="ctr">
              <a:buNone/>
            </a:pPr>
            <a:r>
              <a:rPr lang="sr-Cyrl-RS" sz="3600" dirty="0">
                <a:solidFill>
                  <a:srgbClr val="5B9BD5">
                    <a:lumMod val="50000"/>
                  </a:srgbClr>
                </a:solidFill>
                <a:latin typeface="Book Antiqua" panose="02040602050305030304" pitchFamily="18" charset="0"/>
              </a:rPr>
              <a:t>Хвала на пажњи</a:t>
            </a:r>
            <a:r>
              <a:rPr lang="sr-Cyrl-RS" sz="3600" dirty="0">
                <a:solidFill>
                  <a:srgbClr val="5B9BD5">
                    <a:lumMod val="50000"/>
                  </a:srgbClr>
                </a:solidFill>
              </a:rPr>
              <a:t>!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r">
              <a:buNone/>
            </a:pPr>
            <a:r>
              <a:rPr lang="sr-Latn-RS" sz="1600" u="sng" dirty="0" smtClean="0">
                <a:solidFill>
                  <a:srgbClr val="0070C0"/>
                </a:solidFill>
                <a:hlinkClick r:id="rId2"/>
              </a:rPr>
              <a:t>veselinka.skiljevic@stat.gov.rs</a:t>
            </a:r>
            <a:endParaRPr lang="sr-Cyrl-RS" sz="1600" u="sng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sr-Latn-RS" sz="1600" u="sng" dirty="0" smtClean="0">
                <a:solidFill>
                  <a:srgbClr val="0070C0"/>
                </a:solidFill>
                <a:hlinkClick r:id="rId3"/>
              </a:rPr>
              <a:t>dragica.obradovic@stat.gov.rs</a:t>
            </a:r>
            <a:endParaRPr lang="sr-Cyrl-RS" sz="1600" u="sng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51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0">
              <a:lnSpc>
                <a:spcPts val="24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>
              <a:lnSpc>
                <a:spcPts val="24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Дугорочна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стратегија Републичког завода за статистику, као и Завода за статистику Европске уније (Евростат), базира се на максималном коришћењу података из административних извора.</a:t>
            </a:r>
          </a:p>
          <a:p>
            <a:pPr marL="0" lvl="0" indent="0">
              <a:buNone/>
            </a:pPr>
            <a:endParaRPr lang="sr-Cyrl-R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Д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ео стратегије Владе Републике Србије, као и Европске комисије, је  смањење административног оптерећења</a:t>
            </a:r>
            <a:r>
              <a:rPr lang="sr-Latn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,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кој</a:t>
            </a:r>
            <a:r>
              <a:rPr lang="sr-Latn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e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треба да води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општој рационализацији радних процеса и</a:t>
            </a:r>
            <a:r>
              <a:rPr lang="sr-Latn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стварању повољнијег пословног окружења минимизирањем административних  процедура и бирократских обавеза.</a:t>
            </a: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2400" dirty="0">
                <a:cs typeface="Arial" panose="020B0604020202020204" pitchFamily="34" charset="0"/>
              </a:rPr>
              <a:t>Сви путеви воде ка административним изворима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>
                <a:cs typeface="Arial" panose="020B0604020202020204" pitchFamily="34" charset="0"/>
              </a:rPr>
              <a:t>Предности и недостатци административних извора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Иако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административни подаци често не обезбеђују потпун садржај информација које би статистика требала да прикупи и дистрибуира, њихова предност је у пружању информација за цео скуп и обезбеђивању покривености целе популације.</a:t>
            </a: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en-U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sr-Cyrl-RS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Предност административних извора огледа се и у могућности повезивања података из више административних извора, као и коришћење административних података за допуну или замену у статистичким истраживањима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sr-Cyrl-RS" u="sng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за што је неопходна стандардизација административних извора (коришћење истих шифарника, класификација, номенклатура итд.</a:t>
            </a:r>
            <a:r>
              <a:rPr lang="sr-Cyrl-RS" u="sng" dirty="0">
                <a:solidFill>
                  <a:srgbClr val="AA0000">
                    <a:lumMod val="75000"/>
                  </a:srgbClr>
                </a:solidFill>
                <a:cs typeface="Arial" panose="020B0604020202020204" pitchFamily="34" charset="0"/>
              </a:rPr>
              <a:t>).</a:t>
            </a:r>
            <a:endParaRPr lang="en-US" u="sng" dirty="0">
              <a:solidFill>
                <a:srgbClr val="AA0000">
                  <a:lumMod val="75000"/>
                </a:srgbClr>
              </a:solidFill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139" y="2922494"/>
            <a:ext cx="1901920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8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cs typeface="Arial" panose="020B0604020202020204" pitchFamily="34" charset="0"/>
              </a:rPr>
              <a:t>Како помирити пораст захтева за статистичким подацима и смањењем  трошкова буџета?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Потреба за коришћењем адиминистративних извора намеће се као императив и важан стратешки циљ Завода за статистику у следећим напорима да се: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одржи корак са све већим захтевима за подацима од стране Владе,  међународних организација, научне заједнице, цивилног друштва и грађана;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смање трошкови статистичке производње;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                        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изврши рационализација људских ресурса;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обезбеде подаци за праћење ефеката јавних политика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и  реформи (нпр. индикатори одрживог развоја).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68" y="3605772"/>
            <a:ext cx="2371725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0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cs typeface="Arial" panose="020B0604020202020204" pitchFamily="34" charset="0"/>
              </a:rPr>
              <a:t>Закон о званичној статистици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>
              <a:spcBef>
                <a:spcPts val="600"/>
              </a:spcBef>
              <a:buNone/>
            </a:pPr>
            <a:r>
              <a:rPr lang="en-US" i="1" dirty="0" smtClean="0">
                <a:solidFill>
                  <a:srgbClr val="5B9BD5">
                    <a:lumMod val="50000"/>
                  </a:srgbClr>
                </a:solidFill>
              </a:rPr>
              <a:t>	</a:t>
            </a:r>
            <a:r>
              <a:rPr lang="sr-Cyrl-RS" i="1" dirty="0" smtClean="0">
                <a:solidFill>
                  <a:srgbClr val="5B9BD5">
                    <a:lumMod val="50000"/>
                  </a:srgbClr>
                </a:solidFill>
              </a:rPr>
              <a:t>Према </a:t>
            </a:r>
            <a:r>
              <a:rPr lang="sr-Cyrl-RS" i="1" dirty="0">
                <a:solidFill>
                  <a:srgbClr val="5B9BD5">
                    <a:lumMod val="50000"/>
                  </a:srgbClr>
                </a:solidFill>
              </a:rPr>
              <a:t>члану 7,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  <a:cs typeface="Arial" panose="020B0604020202020204" pitchFamily="34" charset="0"/>
              </a:rPr>
              <a:t>Републички завод за статистику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 је главни произвођач и дисеминатор званичних статистичких податка, као и одговорни стручни носилац, организатор и координатор система званичне статистике у Републици Србији и представља званичну статистику Републике Србије у међународном статистичком систему. 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AA0000">
                    <a:lumMod val="50000"/>
                  </a:srgbClr>
                </a:solidFill>
              </a:rPr>
              <a:t> 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AA0000">
                    <a:lumMod val="50000"/>
                  </a:srgbClr>
                </a:solidFill>
              </a:rPr>
              <a:t>	</a:t>
            </a:r>
            <a:r>
              <a:rPr lang="ru-RU" i="1" dirty="0">
                <a:solidFill>
                  <a:srgbClr val="5B9BD5">
                    <a:lumMod val="50000"/>
                  </a:srgbClr>
                </a:solidFill>
              </a:rPr>
              <a:t>Према члану члану 9,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Републички завод за статистику учествује у свим активностима које се односе на заснивање нових или на промену постојећих административних извора података или у активностима које се односе на изворе који су такође релевантни за званичну статистику.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dirty="0">
              <a:solidFill>
                <a:srgbClr val="AA0000">
                  <a:lumMod val="50000"/>
                </a:srgb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AA0000">
                    <a:lumMod val="50000"/>
                  </a:srgbClr>
                </a:solidFill>
              </a:rPr>
              <a:t>       </a:t>
            </a:r>
            <a:r>
              <a:rPr lang="ru-RU" i="1" dirty="0">
                <a:solidFill>
                  <a:srgbClr val="5B9BD5">
                    <a:lumMod val="50000"/>
                  </a:srgbClr>
                </a:solidFill>
              </a:rPr>
              <a:t>Према члану 31, 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Републички завод за статистику  има право приступа свим административним изворима података у органима државне управе.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97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>
                <a:cs typeface="Arial" panose="020B0604020202020204" pitchFamily="34" charset="0"/>
              </a:rPr>
              <a:t>Републички завод за статистику </a:t>
            </a:r>
            <a:r>
              <a:rPr lang="ru-RU" sz="2400" dirty="0">
                <a:cs typeface="Arial" panose="020B0604020202020204" pitchFamily="34" charset="0"/>
              </a:rPr>
              <a:t>– координатор система званичне статистике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У складу са наведеним потребама и стратегијама, Завод за статистику, као координатор система званичне статистике, препознаје неопходност веће сарадње и размене информација међу државним органима и организује први састанак на међуресорском нивоу. </a:t>
            </a:r>
          </a:p>
          <a:p>
            <a:pPr marL="0" lvl="0" indent="0">
              <a:buNone/>
            </a:pPr>
            <a:endParaRPr lang="sr-Cyrl-RS" sz="1800" dirty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>
              <a:buNone/>
            </a:pPr>
            <a:r>
              <a:rPr lang="sr-Cyrl-RS" b="1" dirty="0">
                <a:solidFill>
                  <a:srgbClr val="5B9BD5">
                    <a:lumMod val="50000"/>
                  </a:srgbClr>
                </a:solidFill>
              </a:rPr>
              <a:t>Циљ састанка је: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r-Cyrl-RS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иницирање међуресорске сарадње </a:t>
            </a:r>
            <a:r>
              <a:rPr lang="ru-RU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којом би се повећале и унапредиле могућности размене и коришћења података из службених евиденција; </a:t>
            </a:r>
            <a:endParaRPr lang="en-US" sz="1800" dirty="0">
              <a:solidFill>
                <a:srgbClr val="AA0000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повећање ефикасности јавне управе </a:t>
            </a:r>
            <a:r>
              <a:rPr lang="sr-Cyrl-RS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смањењем трошкова и административне оптерећености</a:t>
            </a:r>
            <a:r>
              <a:rPr lang="ru-RU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1800" dirty="0">
              <a:solidFill>
                <a:srgbClr val="AA0000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vi-VN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подизањ</a:t>
            </a:r>
            <a:r>
              <a:rPr lang="sr-Cyrl-RS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 </a:t>
            </a:r>
            <a:r>
              <a:rPr lang="vi-VN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свести о потреби сталне сарадње државних институција</a:t>
            </a:r>
            <a:r>
              <a:rPr lang="sr-Cyrl-RS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vi-VN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Cyrl-RS" sz="1800" dirty="0">
              <a:solidFill>
                <a:srgbClr val="AA0000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vi-VN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побо</a:t>
            </a:r>
            <a:r>
              <a:rPr lang="sr-Cyrl-RS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љ</a:t>
            </a:r>
            <a:r>
              <a:rPr lang="vi-VN" sz="1800" dirty="0">
                <a:solidFill>
                  <a:srgbClr val="AA0000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шања комуникације између даваоца података и произвођача у званичном статистичком систему. </a:t>
            </a:r>
            <a:endParaRPr lang="sr-Cyrl-RS" sz="1800" dirty="0">
              <a:solidFill>
                <a:srgbClr val="AA0000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1800" dirty="0">
              <a:solidFill>
                <a:srgbClr val="5B9BD5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Достигнути технолошки  развој и </a:t>
            </a:r>
            <a:r>
              <a:rPr lang="ru-RU" sz="1800" dirty="0">
                <a:solidFill>
                  <a:srgbClr val="5B9BD5">
                    <a:lumMod val="50000"/>
                  </a:srgbClr>
                </a:solidFill>
              </a:rPr>
              <a:t>постојање електронске управе </a:t>
            </a:r>
            <a:r>
              <a:rPr lang="sr-Cyrl-RS" sz="1800" dirty="0">
                <a:solidFill>
                  <a:srgbClr val="5B9BD5">
                    <a:lumMod val="50000"/>
                  </a:srgbClr>
                </a:solidFill>
              </a:rPr>
              <a:t>повољно су окружење и неопходан предуслов за успешну међуресорску  сарадњу.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4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/>
              <a:t>Како стићи до циља?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sr-Cyrl-RS" dirty="0" smtClean="0">
                <a:solidFill>
                  <a:srgbClr val="5B9BD5">
                    <a:lumMod val="50000"/>
                  </a:srgbClr>
                </a:solidFill>
              </a:rPr>
              <a:t>Поред </a:t>
            </a: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неопходности постојања добре воље и техничких услова за унапређење коришћења административних извора, у интерактивној сарадњи, потребно је: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sr-Cyrl-RS" dirty="0"/>
              <a:t> </a:t>
            </a:r>
            <a:r>
              <a:rPr lang="sr-Cyrl-RS" dirty="0">
                <a:solidFill>
                  <a:srgbClr val="AA0000">
                    <a:lumMod val="50000"/>
                  </a:srgbClr>
                </a:solidFill>
              </a:rPr>
              <a:t>ускладити податке из постојећих административних извора, 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sr-Cyrl-RS" dirty="0">
                <a:solidFill>
                  <a:srgbClr val="AA0000">
                    <a:lumMod val="50000"/>
                  </a:srgbClr>
                </a:solidFill>
              </a:rPr>
              <a:t> усвојити процедуре које би биле обавезујуће приликом генерисања нових и измене постојећих административних података. </a:t>
            </a:r>
          </a:p>
          <a:p>
            <a:pPr marL="0" lvl="0" indent="0" algn="just">
              <a:buNone/>
            </a:pPr>
            <a:endParaRPr lang="sr-Cyrl-RS" dirty="0">
              <a:solidFill>
                <a:srgbClr val="AA0000">
                  <a:lumMod val="75000"/>
                </a:srgbClr>
              </a:solidFill>
            </a:endParaRPr>
          </a:p>
          <a:p>
            <a:pPr marL="0" lvl="0" indent="0" algn="just">
              <a:buNone/>
            </a:pPr>
            <a:r>
              <a:rPr lang="sr-Cyrl-RS" dirty="0">
                <a:solidFill>
                  <a:srgbClr val="5B9BD5">
                    <a:lumMod val="50000"/>
                  </a:srgbClr>
                </a:solidFill>
              </a:rPr>
              <a:t>Ове активности су предуслов за израду интегрисане базе података (правних и физичких лица) и формирање нових регистара, као што су регистар становништва, регистар непокретности, за формирање социјалног картона и др.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6918" y="4612620"/>
            <a:ext cx="1770530" cy="1707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55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>
                <a:cs typeface="Arial" panose="020B0604020202020204" pitchFamily="34" charset="0"/>
              </a:rPr>
              <a:t>Како стићи до циља?</a:t>
            </a:r>
            <a:r>
              <a:rPr lang="ru-RU" sz="2400" dirty="0">
                <a:cs typeface="Arial" panose="020B0604020202020204" pitchFamily="34" charset="0"/>
              </a:rPr>
              <a:t> </a:t>
            </a:r>
            <a:br>
              <a:rPr lang="ru-RU" sz="2400" dirty="0">
                <a:cs typeface="Arial" panose="020B0604020202020204" pitchFamily="34" charset="0"/>
              </a:rPr>
            </a:br>
            <a:r>
              <a:rPr lang="ru-RU" sz="2400" dirty="0">
                <a:cs typeface="Arial" panose="020B0604020202020204" pitchFamily="34" charset="0"/>
              </a:rPr>
              <a:t>Међуресорски оперативни тим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Републички завод за статистику ће предложити формирање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међуресорског оперативног тима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(који треба да усвоји Влада), као део удружене државе („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joined-up government”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),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чији би задатак био стандардизација административних података путем:</a:t>
            </a:r>
          </a:p>
          <a:p>
            <a:pPr marL="0" indent="0" algn="just">
              <a:spcBef>
                <a:spcPts val="0"/>
              </a:spcBef>
              <a:buNone/>
            </a:pPr>
            <a:endParaRPr lang="sr-Cyrl-RS" dirty="0" smtClean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примене јединствених правила вођења постојећих и организовања нових административних извора на нивоу државе;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коришћења прописаних шифарника, номенклатура и класификација, што је предуслов за повезивање, упоредивост и унапређење коришћења података;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израде „инвентара“ административних података на нивоу државе, тј. пописа свих тренутно расположивих података укључујући и њихов садржај.</a:t>
            </a:r>
            <a:endParaRPr lang="en-US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RS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26" y="4513169"/>
            <a:ext cx="27559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285" y="4665570"/>
            <a:ext cx="27559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756" y="4826933"/>
            <a:ext cx="27559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85" y="5033122"/>
            <a:ext cx="27559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344" y="5284694"/>
            <a:ext cx="27559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Међуресорски оперативни тим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Резултат активности Међуресорског оперативног тима био би унапређење ефикасности државних органа:</a:t>
            </a: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повећањем квалитета и степена коришћења и размене административних података (у складу са Законом о управном поступку);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смањењем трошкова буџета и административне оптерећности привреде и грађана;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омогућавањем адекватног вођења економских и социјалних јавних политика и планирања на свим нивоима власти, у областима:</a:t>
            </a:r>
          </a:p>
          <a:p>
            <a:pPr marL="642938" lvl="4" algn="just">
              <a:spcBef>
                <a:spcPts val="563"/>
              </a:spcBef>
              <a:buFont typeface="Wingdings" panose="05000000000000000000" pitchFamily="2" charset="2"/>
              <a:buChar char="ü"/>
            </a:pPr>
            <a:r>
              <a:rPr lang="sr-Cyrl-RS" sz="2000" dirty="0" smtClean="0">
                <a:solidFill>
                  <a:schemeClr val="accent2">
                    <a:lumMod val="50000"/>
                  </a:schemeClr>
                </a:solidFill>
              </a:rPr>
              <a:t>социјалне зашите, </a:t>
            </a:r>
          </a:p>
          <a:p>
            <a:pPr marL="642938" lvl="4" algn="just">
              <a:spcBef>
                <a:spcPts val="563"/>
              </a:spcBef>
              <a:buFont typeface="Wingdings" panose="05000000000000000000" pitchFamily="2" charset="2"/>
              <a:buChar char="ü"/>
            </a:pPr>
            <a:r>
              <a:rPr lang="sr-Cyrl-RS" sz="2000" dirty="0" smtClean="0">
                <a:solidFill>
                  <a:schemeClr val="accent2">
                    <a:lumMod val="50000"/>
                  </a:schemeClr>
                </a:solidFill>
              </a:rPr>
              <a:t>образовања, </a:t>
            </a:r>
          </a:p>
          <a:p>
            <a:pPr marL="642938" lvl="4" algn="just">
              <a:spcBef>
                <a:spcPts val="563"/>
              </a:spcBef>
              <a:buFont typeface="Wingdings" panose="05000000000000000000" pitchFamily="2" charset="2"/>
              <a:buChar char="ü"/>
            </a:pPr>
            <a:r>
              <a:rPr lang="sr-Cyrl-RS" sz="2000" dirty="0" smtClean="0">
                <a:solidFill>
                  <a:schemeClr val="accent2">
                    <a:lumMod val="50000"/>
                  </a:schemeClr>
                </a:solidFill>
              </a:rPr>
              <a:t>запошљавања</a:t>
            </a:r>
          </a:p>
          <a:p>
            <a:pPr marL="642938" lvl="4" algn="just">
              <a:spcBef>
                <a:spcPts val="563"/>
              </a:spcBef>
              <a:buFont typeface="Wingdings" panose="05000000000000000000" pitchFamily="2" charset="2"/>
              <a:buChar char="ü"/>
            </a:pPr>
            <a:r>
              <a:rPr lang="sr-Cyrl-RS" sz="2000" dirty="0" smtClean="0">
                <a:solidFill>
                  <a:schemeClr val="accent2">
                    <a:lumMod val="50000"/>
                  </a:schemeClr>
                </a:solidFill>
              </a:rPr>
              <a:t>инвестиција и др.;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праћењем и координацијом политика и оцена ефеката реформи.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DE36-386A-47CB-8331-AF79DBAC787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Podloga za prezentaciju na srpskom (1)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E14C0BE-020F-4F98-8237-6DED4F68F6A8}" vid="{3DB0E190-2A23-4954-BD8E-38BC0A14A4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 (1)</Template>
  <TotalTime>38</TotalTime>
  <Words>1298</Words>
  <Application>Microsoft Office PowerPoint</Application>
  <PresentationFormat>On-screen Show (4:3)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Arial</vt:lpstr>
      <vt:lpstr>03_Podloga za prezentaciju na srpskom (1)</vt:lpstr>
      <vt:lpstr>Удружена држава ка модернизацији  административних података Београд, 25. октобар 2016.</vt:lpstr>
      <vt:lpstr>Сви путеви воде ка административним изворима</vt:lpstr>
      <vt:lpstr>Предности и недостатци административних извора</vt:lpstr>
      <vt:lpstr>Како помирити пораст захтева за статистичким подацима и смањењем  трошкова буџета?</vt:lpstr>
      <vt:lpstr>Закон о званичној статистици</vt:lpstr>
      <vt:lpstr>Републички завод за статистику – координатор система званичне статистике</vt:lpstr>
      <vt:lpstr>Како стићи до циља?</vt:lpstr>
      <vt:lpstr>Како стићи до циља?  Међуресорски оперативни тим</vt:lpstr>
      <vt:lpstr>Међуресорски оперативни тим</vt:lpstr>
      <vt:lpstr>Дуплирање оптерећивања  пословних субјеката и грађана</vt:lpstr>
      <vt:lpstr>Последице изостанка комуникације</vt:lpstr>
      <vt:lpstr>Последице изостанка комуникације</vt:lpstr>
      <vt:lpstr>Интероперабилност – примери успешне сарадње</vt:lpstr>
      <vt:lpstr>Закључци-1</vt:lpstr>
      <vt:lpstr>Закључци-2</vt:lpstr>
      <vt:lpstr>Закључци/3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Veselinka Skiljevic</dc:creator>
  <cp:lastModifiedBy>Veselinka Skiljevic</cp:lastModifiedBy>
  <cp:revision>5</cp:revision>
  <dcterms:created xsi:type="dcterms:W3CDTF">2016-10-28T08:30:23Z</dcterms:created>
  <dcterms:modified xsi:type="dcterms:W3CDTF">2016-10-28T09:08:30Z</dcterms:modified>
</cp:coreProperties>
</file>