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4" r:id="rId2"/>
    <p:sldId id="301" r:id="rId3"/>
    <p:sldId id="305" r:id="rId4"/>
    <p:sldId id="302" r:id="rId5"/>
    <p:sldId id="306" r:id="rId6"/>
    <p:sldId id="304" r:id="rId7"/>
    <p:sldId id="29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73" d="100"/>
          <a:sy n="73" d="100"/>
        </p:scale>
        <p:origin x="-108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BD2AE-7B71-44AB-A70F-B46D10A2CB6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DBB6C-8152-4D35-8F19-A0689DBCB5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14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88317" tIns="44159" rIns="88317" bIns="44159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ABS, like other National Statistical Institutions, faces shared constraints and challenges.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AU" b="1" dirty="0">
                <a:latin typeface="Candara"/>
                <a:ea typeface="Verdana"/>
              </a:rPr>
              <a:t>External Challenges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rapidly changing external environment 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More sophisticated users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Demand for timeliness and responsiveness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increasing demand for more accessible and ‘joined up’ data to solve complex policy questions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AU" b="1" dirty="0">
                <a:latin typeface="Candara"/>
                <a:ea typeface="Verdana"/>
              </a:rPr>
              <a:t>Constraints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Reduced funding and volatility in funding 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Our costs are increasing significantly – unable to contact many households, response rates dropping, difficult to recruit and retain interviewers 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skills shortages – competing for statistical and ICT skills across government 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complex work programs 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siloed processes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AU" dirty="0">
                <a:latin typeface="Candara"/>
                <a:ea typeface="Verdana"/>
              </a:rPr>
              <a:t>and aging infrastructure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12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88317" tIns="44159" rIns="88317" bIns="44159"/>
          <a:lstStyle/>
          <a:p>
            <a:pPr>
              <a:lnSpc>
                <a:spcPct val="100000"/>
              </a:lnSpc>
            </a:pPr>
            <a:fld id="{8B4488BD-5DED-4327-B400-CD2E99283716}" type="slidenum">
              <a:rPr lang="en-AU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AA124-B319-4127-A70C-CB9C4508E83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4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882" tIns="45441" rIns="90882" bIns="45441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73315-C1D2-423C-97F4-B20DA1D67529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5538" y="703263"/>
            <a:ext cx="4594225" cy="344646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2946" y="4360986"/>
            <a:ext cx="4999290" cy="407963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endParaRPr lang="sv-S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orange.png"/>
          <p:cNvPicPr>
            <a:picLocks noChangeAspect="1"/>
          </p:cNvPicPr>
          <p:nvPr/>
        </p:nvPicPr>
        <p:blipFill>
          <a:blip r:embed="rId7" cstate="print"/>
          <a:srcRect r="6048"/>
          <a:stretch>
            <a:fillRect/>
          </a:stretch>
        </p:blipFill>
        <p:spPr>
          <a:xfrm>
            <a:off x="-11854" y="4082"/>
            <a:ext cx="1109781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blue.png"/>
          <p:cNvPicPr>
            <a:picLocks noChangeAspect="1"/>
          </p:cNvPicPr>
          <p:nvPr/>
        </p:nvPicPr>
        <p:blipFill>
          <a:blip r:embed="rId7" cstate="print"/>
          <a:srcRect r="6102"/>
          <a:stretch>
            <a:fillRect/>
          </a:stretch>
        </p:blipFill>
        <p:spPr>
          <a:xfrm>
            <a:off x="-11221" y="0"/>
            <a:ext cx="110914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green.png"/>
          <p:cNvPicPr>
            <a:picLocks noChangeAspect="1"/>
          </p:cNvPicPr>
          <p:nvPr/>
        </p:nvPicPr>
        <p:blipFill>
          <a:blip r:embed="rId7" cstate="print"/>
          <a:srcRect r="6716"/>
          <a:stretch>
            <a:fillRect/>
          </a:stretch>
        </p:blipFill>
        <p:spPr>
          <a:xfrm>
            <a:off x="-9407" y="0"/>
            <a:ext cx="1101891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/>
        </p:nvPicPr>
        <p:blipFill>
          <a:blip r:embed="rId7" cstate="print"/>
          <a:srcRect t="3335" r="5552"/>
          <a:stretch>
            <a:fillRect/>
          </a:stretch>
        </p:blipFill>
        <p:spPr>
          <a:xfrm>
            <a:off x="-13639" y="220720"/>
            <a:ext cx="1115648" cy="6629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65CCC21-A32D-4A4B-95A0-AAE54E4D502C}" type="datetimeFigureOut">
              <a:rPr lang="sv-SE" smtClean="0"/>
              <a:t>2016-10-27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F47E7CF-F14B-4212-9793-0162FA1985E2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The Swedish system </a:t>
            </a:r>
            <a:r>
              <a:rPr lang="sv-SE" dirty="0" err="1" smtClean="0"/>
              <a:t>of</a:t>
            </a:r>
            <a:r>
              <a:rPr lang="sv-SE" dirty="0" smtClean="0"/>
              <a:t> administrative data</a:t>
            </a:r>
            <a:endParaRPr lang="sv-SE" dirty="0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v-SE" dirty="0" smtClean="0"/>
          </a:p>
          <a:p>
            <a:r>
              <a:rPr lang="sv-SE" dirty="0" smtClean="0"/>
              <a:t>Ulf Durnell</a:t>
            </a:r>
          </a:p>
          <a:p>
            <a:endParaRPr lang="sv-SE" dirty="0" smtClean="0"/>
          </a:p>
          <a:p>
            <a:r>
              <a:rPr lang="sv-SE" dirty="0" err="1" smtClean="0"/>
              <a:t>October</a:t>
            </a:r>
            <a:r>
              <a:rPr lang="sv-SE" dirty="0" smtClean="0"/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88613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 dirty="0">
                <a:solidFill>
                  <a:srgbClr val="000000"/>
                </a:solidFill>
                <a:latin typeface="Calibri"/>
              </a:rPr>
              <a:t>The </a:t>
            </a:r>
            <a:r>
              <a:rPr lang="en-US" sz="4400" b="1" dirty="0" smtClean="0">
                <a:solidFill>
                  <a:srgbClr val="000000"/>
                </a:solidFill>
                <a:latin typeface="Calibri"/>
              </a:rPr>
              <a:t>Challenges in the transformative agenda </a:t>
            </a:r>
            <a:endParaRPr dirty="0"/>
          </a:p>
        </p:txBody>
      </p:sp>
      <p:pic>
        <p:nvPicPr>
          <p:cNvPr id="160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619672" y="892488"/>
            <a:ext cx="6796080" cy="4254120"/>
          </a:xfrm>
          <a:prstGeom prst="rect">
            <a:avLst/>
          </a:prstGeom>
        </p:spPr>
      </p:pic>
      <p:sp>
        <p:nvSpPr>
          <p:cNvPr id="161" name="CustomShape 2"/>
          <p:cNvSpPr/>
          <p:nvPr/>
        </p:nvSpPr>
        <p:spPr>
          <a:xfrm>
            <a:off x="5256000" y="2925000"/>
            <a:ext cx="2016000" cy="9147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AU" dirty="0">
                <a:solidFill>
                  <a:srgbClr val="006600"/>
                </a:solidFill>
                <a:latin typeface="Arial"/>
              </a:rPr>
              <a:t>Increasing cost &amp; difficulty of </a:t>
            </a:r>
            <a:r>
              <a:rPr lang="en-AU" dirty="0" smtClean="0">
                <a:solidFill>
                  <a:srgbClr val="006600"/>
                </a:solidFill>
                <a:latin typeface="Arial"/>
              </a:rPr>
              <a:t>collecting </a:t>
            </a:r>
            <a:r>
              <a:rPr lang="en-AU" dirty="0">
                <a:solidFill>
                  <a:srgbClr val="006600"/>
                </a:solidFill>
                <a:latin typeface="Arial"/>
              </a:rPr>
              <a:t>data</a:t>
            </a:r>
            <a:endParaRPr dirty="0"/>
          </a:p>
        </p:txBody>
      </p:sp>
      <p:sp>
        <p:nvSpPr>
          <p:cNvPr id="162" name="CustomShape 3"/>
          <p:cNvSpPr/>
          <p:nvPr/>
        </p:nvSpPr>
        <p:spPr>
          <a:xfrm>
            <a:off x="3239640" y="3153600"/>
            <a:ext cx="2016000" cy="9147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AU" dirty="0">
                <a:solidFill>
                  <a:srgbClr val="002060"/>
                </a:solidFill>
                <a:latin typeface="Arial"/>
              </a:rPr>
              <a:t>New competitors &amp; changing expectations</a:t>
            </a:r>
            <a:endParaRPr dirty="0"/>
          </a:p>
        </p:txBody>
      </p:sp>
      <p:sp>
        <p:nvSpPr>
          <p:cNvPr id="163" name="CustomShape 4"/>
          <p:cNvSpPr/>
          <p:nvPr/>
        </p:nvSpPr>
        <p:spPr>
          <a:xfrm>
            <a:off x="1007640" y="4770360"/>
            <a:ext cx="2664000" cy="6404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AU" dirty="0">
                <a:solidFill>
                  <a:srgbClr val="000000"/>
                </a:solidFill>
                <a:latin typeface="Arial"/>
              </a:rPr>
              <a:t>Rapid changes in the environment</a:t>
            </a:r>
            <a:endParaRPr dirty="0"/>
          </a:p>
        </p:txBody>
      </p:sp>
      <p:sp>
        <p:nvSpPr>
          <p:cNvPr id="164" name="CustomShape 5"/>
          <p:cNvSpPr/>
          <p:nvPr/>
        </p:nvSpPr>
        <p:spPr>
          <a:xfrm>
            <a:off x="6876360" y="4191480"/>
            <a:ext cx="2016000" cy="6404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AU" dirty="0">
                <a:solidFill>
                  <a:srgbClr val="000000"/>
                </a:solidFill>
                <a:latin typeface="Arial"/>
              </a:rPr>
              <a:t>Competition for skilled resources</a:t>
            </a:r>
            <a:endParaRPr dirty="0"/>
          </a:p>
        </p:txBody>
      </p:sp>
      <p:sp>
        <p:nvSpPr>
          <p:cNvPr id="165" name="CustomShape 6"/>
          <p:cNvSpPr/>
          <p:nvPr/>
        </p:nvSpPr>
        <p:spPr>
          <a:xfrm>
            <a:off x="3960000" y="4946400"/>
            <a:ext cx="1656000" cy="6404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AU" dirty="0">
                <a:solidFill>
                  <a:srgbClr val="C00000"/>
                </a:solidFill>
                <a:latin typeface="Arial"/>
              </a:rPr>
              <a:t>Reducing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AU" dirty="0">
                <a:solidFill>
                  <a:srgbClr val="C00000"/>
                </a:solidFill>
                <a:latin typeface="Arial"/>
              </a:rPr>
              <a:t> budget</a:t>
            </a:r>
            <a:endParaRPr dirty="0"/>
          </a:p>
        </p:txBody>
      </p:sp>
      <p:sp>
        <p:nvSpPr>
          <p:cNvPr id="166" name="CustomShape 7"/>
          <p:cNvSpPr/>
          <p:nvPr/>
        </p:nvSpPr>
        <p:spPr>
          <a:xfrm>
            <a:off x="7272360" y="2686680"/>
            <a:ext cx="1872000" cy="6404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AU">
                <a:solidFill>
                  <a:srgbClr val="7030A0"/>
                </a:solidFill>
                <a:latin typeface="Arial"/>
              </a:rPr>
              <a:t>Riding the big data wave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412459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20879" cy="706090"/>
          </a:xfrm>
        </p:spPr>
        <p:txBody>
          <a:bodyPr>
            <a:normAutofit/>
          </a:bodyPr>
          <a:lstStyle/>
          <a:p>
            <a:r>
              <a:rPr lang="sv-SE" sz="3600" dirty="0" smtClean="0">
                <a:latin typeface="Arial Black" pitchFamily="34" charset="0"/>
              </a:rPr>
              <a:t>The </a:t>
            </a:r>
            <a:r>
              <a:rPr lang="sv-SE" sz="3600" dirty="0" err="1" smtClean="0">
                <a:latin typeface="Arial Black" pitchFamily="34" charset="0"/>
              </a:rPr>
              <a:t>Cost</a:t>
            </a:r>
            <a:r>
              <a:rPr lang="sv-SE" sz="3600" dirty="0" smtClean="0">
                <a:latin typeface="Arial Black" pitchFamily="34" charset="0"/>
              </a:rPr>
              <a:t> </a:t>
            </a:r>
            <a:r>
              <a:rPr lang="sv-SE" sz="3600" dirty="0" err="1" smtClean="0">
                <a:latin typeface="Arial Black" pitchFamily="34" charset="0"/>
              </a:rPr>
              <a:t>Factor</a:t>
            </a:r>
            <a:r>
              <a:rPr lang="sv-SE" sz="3600" dirty="0" smtClean="0">
                <a:latin typeface="Arial Black" pitchFamily="34" charset="0"/>
              </a:rPr>
              <a:t> – census 2000</a:t>
            </a:r>
            <a:endParaRPr lang="en-GB" sz="3600" dirty="0"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942590"/>
            <a:ext cx="7128792" cy="554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381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AA701-AA1E-4E3A-B070-E0AA2F4D4333}" type="slidenum">
              <a:rPr lang="sv-SE"/>
              <a:pPr/>
              <a:t>4</a:t>
            </a:fld>
            <a:endParaRPr lang="sv-SE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00" b="1" dirty="0" err="1" smtClean="0">
                <a:latin typeface="Arial Black" pitchFamily="34" charset="0"/>
              </a:rPr>
              <a:t>Eurostats</a:t>
            </a:r>
            <a:r>
              <a:rPr lang="en-US" sz="3500" b="1" dirty="0" smtClean="0">
                <a:latin typeface="Arial Black" pitchFamily="34" charset="0"/>
              </a:rPr>
              <a:t> vision 2020 – </a:t>
            </a:r>
            <a:br>
              <a:rPr lang="en-US" sz="3500" b="1" dirty="0" smtClean="0">
                <a:latin typeface="Arial Black" pitchFamily="34" charset="0"/>
              </a:rPr>
            </a:br>
            <a:r>
              <a:rPr lang="en-US" sz="3500" b="1" dirty="0" smtClean="0">
                <a:latin typeface="Arial Black" pitchFamily="34" charset="0"/>
              </a:rPr>
              <a:t>re-engineering</a:t>
            </a:r>
            <a:endParaRPr lang="en-US" sz="3500" b="1" dirty="0">
              <a:latin typeface="Arial Black" pitchFamily="34" charset="0"/>
            </a:endParaRP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02634" y="1710773"/>
            <a:ext cx="7596809" cy="376237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80000"/>
              </a:lnSpc>
              <a:spcAft>
                <a:spcPct val="30000"/>
              </a:spcAft>
              <a:buNone/>
            </a:pPr>
            <a:r>
              <a:rPr lang="en-US" b="1" dirty="0" smtClean="0"/>
              <a:t>Modernization of statistical production of official statistics:</a:t>
            </a:r>
            <a:endParaRPr lang="sv-SE" dirty="0" smtClean="0"/>
          </a:p>
          <a:p>
            <a:pPr marL="514350" lvl="0" indent="-514350" hangingPunct="0">
              <a:buClr>
                <a:schemeClr val="tx2"/>
              </a:buClr>
              <a:buFont typeface="Wingdings" pitchFamily="2" charset="2"/>
              <a:buChar char="Ø"/>
            </a:pPr>
            <a:r>
              <a:rPr lang="en-US" i="1" dirty="0"/>
              <a:t>New alternative data sources</a:t>
            </a:r>
          </a:p>
          <a:p>
            <a:pPr marL="457200" indent="-457200" hangingPunct="0">
              <a:buClr>
                <a:schemeClr val="tx2"/>
              </a:buClr>
              <a:buAutoNum type="alphaUcParenR"/>
            </a:pPr>
            <a:r>
              <a:rPr lang="en-US" i="1" dirty="0" smtClean="0"/>
              <a:t>ESS </a:t>
            </a:r>
            <a:r>
              <a:rPr lang="en-US" i="1" dirty="0"/>
              <a:t>VIP ADMIN, </a:t>
            </a:r>
            <a:endParaRPr lang="en-US" i="1" dirty="0" smtClean="0"/>
          </a:p>
          <a:p>
            <a:pPr marL="457200" indent="-457200" hangingPunct="0">
              <a:buClr>
                <a:schemeClr val="tx2"/>
              </a:buClr>
              <a:buAutoNum type="alphaUcParenR"/>
            </a:pPr>
            <a:r>
              <a:rPr lang="en-US" i="1" dirty="0" smtClean="0"/>
              <a:t>ESS </a:t>
            </a:r>
            <a:r>
              <a:rPr lang="en-US" i="1" dirty="0"/>
              <a:t>NET Big </a:t>
            </a:r>
            <a:r>
              <a:rPr lang="en-US" i="1" dirty="0" smtClean="0"/>
              <a:t>Data</a:t>
            </a:r>
          </a:p>
          <a:p>
            <a:pPr marL="0" indent="0" hangingPunct="0">
              <a:buClr>
                <a:schemeClr val="tx2"/>
              </a:buClr>
              <a:buNone/>
            </a:pPr>
            <a:endParaRPr lang="en-US" i="1" dirty="0" smtClean="0"/>
          </a:p>
          <a:p>
            <a:pPr marL="514350" indent="-514350" hangingPunct="0">
              <a:buClr>
                <a:schemeClr val="tx2"/>
              </a:buClr>
              <a:buFont typeface="Wingdings" pitchFamily="2" charset="2"/>
              <a:buChar char="Ø"/>
            </a:pPr>
            <a:r>
              <a:rPr lang="sv-SE" i="1" dirty="0" err="1" smtClean="0"/>
              <a:t>Consider</a:t>
            </a:r>
            <a:r>
              <a:rPr lang="sv-SE" i="1" dirty="0" smtClean="0"/>
              <a:t>:</a:t>
            </a:r>
            <a:r>
              <a:rPr lang="en-GB" dirty="0"/>
              <a:t>	</a:t>
            </a:r>
          </a:p>
          <a:p>
            <a:pPr lvl="0">
              <a:buFontTx/>
              <a:buChar char="-"/>
            </a:pPr>
            <a:r>
              <a:rPr lang="en-GB" dirty="0" smtClean="0"/>
              <a:t>Quality</a:t>
            </a:r>
          </a:p>
          <a:p>
            <a:pPr lvl="0">
              <a:buFontTx/>
              <a:buChar char="-"/>
            </a:pPr>
            <a:r>
              <a:rPr lang="en-GB" dirty="0" smtClean="0"/>
              <a:t>IT </a:t>
            </a:r>
            <a:r>
              <a:rPr lang="en-GB" dirty="0"/>
              <a:t>infrastructure		</a:t>
            </a:r>
            <a:endParaRPr lang="en-GB" dirty="0" smtClean="0"/>
          </a:p>
          <a:p>
            <a:pPr lvl="0">
              <a:buFontTx/>
              <a:buChar char="-"/>
            </a:pPr>
            <a:r>
              <a:rPr lang="en-GB" dirty="0" smtClean="0"/>
              <a:t>Skills</a:t>
            </a:r>
            <a:endParaRPr lang="sv-SE" dirty="0" smtClean="0"/>
          </a:p>
          <a:p>
            <a:pPr lvl="0">
              <a:buFontTx/>
              <a:buChar char="-"/>
            </a:pPr>
            <a:r>
              <a:rPr lang="en-GB" dirty="0" smtClean="0"/>
              <a:t>Experience </a:t>
            </a:r>
            <a:r>
              <a:rPr lang="en-GB" dirty="0"/>
              <a:t>sharing		</a:t>
            </a:r>
            <a:endParaRPr lang="en-GB" dirty="0" smtClean="0"/>
          </a:p>
          <a:p>
            <a:pPr lvl="0">
              <a:buFontTx/>
              <a:buChar char="-"/>
            </a:pPr>
            <a:r>
              <a:rPr lang="en-GB" dirty="0" smtClean="0"/>
              <a:t>Legislation</a:t>
            </a:r>
            <a:endParaRPr lang="sv-SE" dirty="0"/>
          </a:p>
          <a:p>
            <a:pPr marL="514350" indent="-514350" hangingPunct="0">
              <a:buClr>
                <a:schemeClr val="tx2"/>
              </a:buCl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7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992888" cy="144016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Statistics Sweden’s register system</a:t>
            </a:r>
            <a:endParaRPr lang="en-GB" sz="3600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835695" y="1628801"/>
          <a:ext cx="6127016" cy="13337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2863"/>
                <a:gridCol w="2001290"/>
                <a:gridCol w="2062863"/>
              </a:tblGrid>
              <a:tr h="44458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Labour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market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Household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finances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Living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Conditions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4581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Income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and taxation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Employment - individuals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458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Democracy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dirty="0" smtClean="0">
                          <a:latin typeface="Arial" pitchFamily="34" charset="0"/>
                          <a:cs typeface="Arial" pitchFamily="34" charset="0"/>
                        </a:rPr>
                        <a:t>Integration</a:t>
                      </a:r>
                      <a:endParaRPr lang="sv-SE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Education</a:t>
                      </a:r>
                      <a:endParaRPr lang="en-GB" sz="1200" b="1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Likbent triangel 5"/>
          <p:cNvSpPr/>
          <p:nvPr/>
        </p:nvSpPr>
        <p:spPr>
          <a:xfrm>
            <a:off x="4644008" y="4439535"/>
            <a:ext cx="864096" cy="576064"/>
          </a:xfrm>
          <a:prstGeom prst="triangle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/>
          <p:cNvSpPr>
            <a:spLocks noChangeAspect="1"/>
          </p:cNvSpPr>
          <p:nvPr/>
        </p:nvSpPr>
        <p:spPr>
          <a:xfrm>
            <a:off x="4427984" y="3139791"/>
            <a:ext cx="1368152" cy="129974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Bef>
                <a:spcPts val="600"/>
              </a:spcBef>
            </a:pPr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Total</a:t>
            </a:r>
          </a:p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Population register</a:t>
            </a:r>
          </a:p>
          <a:p>
            <a:pPr algn="ctr">
              <a:spcBef>
                <a:spcPts val="600"/>
              </a:spcBef>
            </a:pPr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PIN</a:t>
            </a: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lips 7"/>
          <p:cNvSpPr>
            <a:spLocks noChangeAspect="1"/>
          </p:cNvSpPr>
          <p:nvPr/>
        </p:nvSpPr>
        <p:spPr>
          <a:xfrm>
            <a:off x="3340300" y="4273221"/>
            <a:ext cx="1318569" cy="1318442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Bef>
                <a:spcPts val="600"/>
              </a:spcBef>
            </a:pPr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Business  register</a:t>
            </a:r>
          </a:p>
          <a:p>
            <a:pPr algn="ctr">
              <a:spcBef>
                <a:spcPts val="600"/>
              </a:spcBef>
            </a:pPr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BIN</a:t>
            </a:r>
          </a:p>
        </p:txBody>
      </p:sp>
      <p:sp>
        <p:nvSpPr>
          <p:cNvPr id="9" name="Ellips 8"/>
          <p:cNvSpPr>
            <a:spLocks noChangeAspect="1"/>
          </p:cNvSpPr>
          <p:nvPr/>
        </p:nvSpPr>
        <p:spPr>
          <a:xfrm>
            <a:off x="5508104" y="4254505"/>
            <a:ext cx="1268681" cy="126855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Bef>
                <a:spcPts val="600"/>
              </a:spcBef>
            </a:pPr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 estate register</a:t>
            </a:r>
          </a:p>
          <a:p>
            <a:pPr algn="ctr">
              <a:spcBef>
                <a:spcPts val="600"/>
              </a:spcBef>
            </a:pPr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Address</a:t>
            </a: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l 9"/>
          <p:cNvGraphicFramePr>
            <a:graphicFrameLocks noGrp="1"/>
          </p:cNvGraphicFramePr>
          <p:nvPr/>
        </p:nvGraphicFramePr>
        <p:xfrm>
          <a:off x="1403648" y="3212978"/>
          <a:ext cx="1756376" cy="3471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6376"/>
              </a:tblGrid>
              <a:tr h="34770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Bankruptcy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7701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Statement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of earnings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770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added tax (VAT)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770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Tax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declaration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770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Schools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5179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Standardized accounting statements as an appendix to tax return </a:t>
                      </a:r>
                      <a:endParaRPr lang="sv-SE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Employment – Enterprise/Local unit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7701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Foreign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trade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 10"/>
          <p:cNvGraphicFramePr>
            <a:graphicFrameLocks noGrp="1"/>
          </p:cNvGraphicFramePr>
          <p:nvPr/>
        </p:nvGraphicFramePr>
        <p:xfrm>
          <a:off x="7010728" y="3212973"/>
          <a:ext cx="1665728" cy="296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5728"/>
              </a:tblGrid>
              <a:tr h="350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Real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estate prices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4981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Real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estate tax assessments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0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Motor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vehicles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0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Geography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0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Dwellings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0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New</a:t>
                      </a:r>
                      <a:r>
                        <a:rPr lang="en-GB" sz="12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construction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0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Conversions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0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noProof="0" dirty="0" smtClean="0">
                          <a:latin typeface="Arial" pitchFamily="34" charset="0"/>
                          <a:cs typeface="Arial" pitchFamily="34" charset="0"/>
                        </a:rPr>
                        <a:t>Demolition</a:t>
                      </a:r>
                      <a:endParaRPr lang="en-GB" sz="12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000" marR="0" marT="72000" marB="7200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Rak 12"/>
          <p:cNvCxnSpPr/>
          <p:nvPr/>
        </p:nvCxnSpPr>
        <p:spPr>
          <a:xfrm>
            <a:off x="3162292" y="4871583"/>
            <a:ext cx="16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6790266" y="4871583"/>
            <a:ext cx="216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30"/>
          <p:cNvCxnSpPr/>
          <p:nvPr/>
        </p:nvCxnSpPr>
        <p:spPr>
          <a:xfrm rot="5400000">
            <a:off x="5004048" y="3071383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883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4960" y="764704"/>
            <a:ext cx="4951175" cy="1143000"/>
          </a:xfrm>
          <a:noFill/>
          <a:ln/>
        </p:spPr>
        <p:txBody>
          <a:bodyPr lIns="115888" tIns="57150" rIns="115888" bIns="57150">
            <a:noAutofit/>
          </a:bodyPr>
          <a:lstStyle/>
          <a:p>
            <a:pPr algn="l">
              <a:lnSpc>
                <a:spcPct val="85000"/>
              </a:lnSpc>
            </a:pPr>
            <a:r>
              <a:rPr lang="en-GB" dirty="0" smtClean="0"/>
              <a:t>The role as a national coordinator</a:t>
            </a:r>
            <a:endParaRPr lang="en-GB" dirty="0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918200" y="654050"/>
            <a:ext cx="2832100" cy="822325"/>
          </a:xfrm>
          <a:prstGeom prst="rect">
            <a:avLst/>
          </a:prstGeom>
          <a:solidFill>
            <a:srgbClr val="C7CD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400" b="0" dirty="0">
                <a:solidFill>
                  <a:schemeClr val="tx1"/>
                </a:solidFill>
                <a:latin typeface="Arial" charset="0"/>
              </a:rPr>
              <a:t>National Population Registration</a:t>
            </a:r>
            <a:endParaRPr lang="sv-SE" sz="24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5140" name="Object 20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707970618"/>
              </p:ext>
            </p:extLst>
          </p:nvPr>
        </p:nvGraphicFramePr>
        <p:xfrm>
          <a:off x="323528" y="2005013"/>
          <a:ext cx="8248972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4" imgW="8671680" imgH="4537440" progId="Visio.Drawing.6">
                  <p:embed/>
                </p:oleObj>
              </mc:Choice>
              <mc:Fallback>
                <p:oleObj name="VISIO" r:id="rId4" imgW="8671680" imgH="45374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005013"/>
                        <a:ext cx="8248972" cy="406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4572000" y="2060848"/>
            <a:ext cx="180020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The Swedish Tax Agency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ktangel med rundade hörn 70"/>
          <p:cNvSpPr/>
          <p:nvPr/>
        </p:nvSpPr>
        <p:spPr>
          <a:xfrm>
            <a:off x="3203848" y="5085184"/>
            <a:ext cx="5400600" cy="13681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74" name="Rubrik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02517" cy="74653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Cooperation with the providers an example</a:t>
            </a:r>
          </a:p>
        </p:txBody>
      </p:sp>
      <p:sp>
        <p:nvSpPr>
          <p:cNvPr id="36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7162800" y="6400800"/>
            <a:ext cx="1905000" cy="457200"/>
          </a:xfrm>
          <a:noFill/>
        </p:spPr>
        <p:txBody>
          <a:bodyPr/>
          <a:lstStyle/>
          <a:p>
            <a:fld id="{EF9B9817-5602-45B0-AEAE-6C40CFB5BEED}" type="slidenum">
              <a:rPr lang="sv-SE" smtClean="0">
                <a:latin typeface="Arial" charset="0"/>
              </a:rPr>
              <a:pPr/>
              <a:t>7</a:t>
            </a:fld>
            <a:endParaRPr lang="sv-SE" smtClean="0">
              <a:latin typeface="Arial" charset="0"/>
            </a:endParaRPr>
          </a:p>
        </p:txBody>
      </p:sp>
      <p:sp>
        <p:nvSpPr>
          <p:cNvPr id="38" name="Rektangel med rundade hörn 37"/>
          <p:cNvSpPr>
            <a:spLocks noChangeArrowheads="1"/>
          </p:cNvSpPr>
          <p:nvPr/>
        </p:nvSpPr>
        <p:spPr bwMode="auto">
          <a:xfrm>
            <a:off x="6372200" y="1988840"/>
            <a:ext cx="1944216" cy="129614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sv-SE">
              <a:solidFill>
                <a:schemeClr val="lt1"/>
              </a:solidFill>
              <a:latin typeface="+mn-lt"/>
            </a:endParaRPr>
          </a:p>
        </p:txBody>
      </p:sp>
      <p:sp>
        <p:nvSpPr>
          <p:cNvPr id="39" name="Rektangel med rundade hörn 38"/>
          <p:cNvSpPr/>
          <p:nvPr/>
        </p:nvSpPr>
        <p:spPr>
          <a:xfrm>
            <a:off x="6688138" y="3712840"/>
            <a:ext cx="1556270" cy="914400"/>
          </a:xfrm>
          <a:prstGeom prst="round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40" name="Rektangel med rundade hörn 39"/>
          <p:cNvSpPr/>
          <p:nvPr/>
        </p:nvSpPr>
        <p:spPr>
          <a:xfrm>
            <a:off x="3923928" y="3501008"/>
            <a:ext cx="1584176" cy="1008112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1135063" y="4084315"/>
            <a:ext cx="163673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dirty="0" smtClean="0">
                <a:solidFill>
                  <a:schemeClr val="dk1"/>
                </a:solidFill>
              </a:rPr>
              <a:t>Real </a:t>
            </a:r>
            <a:r>
              <a:rPr lang="sv-SE" dirty="0" err="1" smtClean="0">
                <a:solidFill>
                  <a:schemeClr val="dk1"/>
                </a:solidFill>
              </a:rPr>
              <a:t>estate</a:t>
            </a:r>
            <a:r>
              <a:rPr lang="sv-SE" dirty="0" smtClean="0">
                <a:solidFill>
                  <a:schemeClr val="dk1"/>
                </a:solidFill>
              </a:rPr>
              <a:t> </a:t>
            </a:r>
            <a:r>
              <a:rPr lang="sv-SE" dirty="0" err="1" smtClean="0">
                <a:solidFill>
                  <a:schemeClr val="dk1"/>
                </a:solidFill>
              </a:rPr>
              <a:t>owners</a:t>
            </a:r>
            <a:endParaRPr lang="sv-SE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1331640" y="2348880"/>
            <a:ext cx="1583767" cy="584775"/>
          </a:xfrm>
          <a:prstGeom prst="rect">
            <a:avLst/>
          </a:prstGeom>
          <a:solidFill>
            <a:srgbClr val="FFCC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dirty="0" err="1" smtClean="0"/>
              <a:t>Local</a:t>
            </a:r>
            <a:r>
              <a:rPr lang="sv-SE" dirty="0" smtClean="0"/>
              <a:t> </a:t>
            </a:r>
            <a:r>
              <a:rPr lang="sv-SE" dirty="0" err="1" smtClean="0"/>
              <a:t>authority</a:t>
            </a:r>
            <a:endParaRPr lang="sv-SE" dirty="0"/>
          </a:p>
          <a:p>
            <a:r>
              <a:rPr lang="sv-SE" sz="1400" dirty="0" err="1" smtClean="0"/>
              <a:t>Address</a:t>
            </a:r>
            <a:endParaRPr lang="sv-SE" sz="1400" dirty="0" smtClean="0"/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3995936" y="3573016"/>
            <a:ext cx="1482005" cy="86177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dirty="0" smtClean="0"/>
              <a:t>National Land Survey</a:t>
            </a:r>
            <a:endParaRPr lang="sv-SE" dirty="0"/>
          </a:p>
          <a:p>
            <a:r>
              <a:rPr lang="sv-SE" sz="1400" dirty="0" err="1" smtClean="0"/>
              <a:t>Dwelling</a:t>
            </a:r>
            <a:r>
              <a:rPr lang="sv-SE" sz="1400" dirty="0" smtClean="0"/>
              <a:t> register</a:t>
            </a:r>
            <a:endParaRPr lang="sv-SE" sz="1400" dirty="0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6764338" y="3865240"/>
            <a:ext cx="1408062" cy="5794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dirty="0" smtClean="0"/>
              <a:t>Tax Agency</a:t>
            </a:r>
            <a:endParaRPr lang="sv-SE" dirty="0"/>
          </a:p>
          <a:p>
            <a:r>
              <a:rPr lang="sv-SE" sz="1400" dirty="0" err="1" smtClean="0"/>
              <a:t>Pop.registration</a:t>
            </a:r>
            <a:r>
              <a:rPr lang="sv-SE" sz="1400" dirty="0" smtClean="0"/>
              <a:t> </a:t>
            </a:r>
            <a:endParaRPr lang="sv-SE" sz="1400" dirty="0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6516216" y="2060848"/>
            <a:ext cx="1713457" cy="11387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dirty="0" smtClean="0"/>
              <a:t>Residents in </a:t>
            </a:r>
            <a:r>
              <a:rPr lang="sv-SE" dirty="0" err="1" smtClean="0"/>
              <a:t>multi-dwelling</a:t>
            </a:r>
            <a:r>
              <a:rPr lang="sv-SE" dirty="0" smtClean="0"/>
              <a:t> </a:t>
            </a:r>
            <a:r>
              <a:rPr lang="sv-SE" dirty="0" err="1" smtClean="0"/>
              <a:t>buildings</a:t>
            </a:r>
            <a:endParaRPr lang="sv-SE" dirty="0" smtClean="0"/>
          </a:p>
          <a:p>
            <a:r>
              <a:rPr lang="sv-SE" sz="1400" dirty="0" err="1" smtClean="0"/>
              <a:t>Dwelling</a:t>
            </a:r>
            <a:r>
              <a:rPr lang="sv-SE" sz="1400" dirty="0" smtClean="0"/>
              <a:t> </a:t>
            </a:r>
            <a:r>
              <a:rPr lang="sv-SE" sz="1400" dirty="0" err="1" smtClean="0"/>
              <a:t>number</a:t>
            </a:r>
            <a:endParaRPr lang="sv-SE" sz="1400" dirty="0"/>
          </a:p>
        </p:txBody>
      </p:sp>
      <p:sp>
        <p:nvSpPr>
          <p:cNvPr id="48" name="Line 14"/>
          <p:cNvSpPr>
            <a:spLocks noChangeShapeType="1"/>
          </p:cNvSpPr>
          <p:nvPr/>
        </p:nvSpPr>
        <p:spPr bwMode="auto">
          <a:xfrm>
            <a:off x="2771800" y="3140968"/>
            <a:ext cx="1584176" cy="28803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>
            <a:off x="5652120" y="4149080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4783138" y="4627240"/>
            <a:ext cx="4886" cy="6019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 flipH="1">
            <a:off x="7308304" y="4653136"/>
            <a:ext cx="144016" cy="576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53" name="Line 21"/>
          <p:cNvSpPr>
            <a:spLocks noChangeShapeType="1"/>
          </p:cNvSpPr>
          <p:nvPr/>
        </p:nvSpPr>
        <p:spPr bwMode="auto">
          <a:xfrm flipH="1" flipV="1">
            <a:off x="2051720" y="3284982"/>
            <a:ext cx="144016" cy="7200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2843808" y="4293096"/>
            <a:ext cx="1143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400" dirty="0"/>
              <a:t>Initial </a:t>
            </a:r>
            <a:r>
              <a:rPr lang="sv-SE" sz="1400" dirty="0" err="1" smtClean="0"/>
              <a:t>collection</a:t>
            </a:r>
            <a:r>
              <a:rPr lang="sv-SE" sz="1400" dirty="0" smtClean="0"/>
              <a:t> of</a:t>
            </a:r>
          </a:p>
          <a:p>
            <a:r>
              <a:rPr lang="sv-SE" sz="1400" dirty="0" smtClean="0"/>
              <a:t>data</a:t>
            </a:r>
            <a:endParaRPr lang="sv-SE" sz="1400" dirty="0"/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1187624" y="3501008"/>
            <a:ext cx="86409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1400" dirty="0" err="1" smtClean="0"/>
              <a:t>Updating</a:t>
            </a:r>
            <a:endParaRPr lang="sv-SE" sz="1400" dirty="0"/>
          </a:p>
        </p:txBody>
      </p:sp>
      <p:sp>
        <p:nvSpPr>
          <p:cNvPr id="61" name="textruta 60"/>
          <p:cNvSpPr txBox="1"/>
          <p:nvPr/>
        </p:nvSpPr>
        <p:spPr>
          <a:xfrm>
            <a:off x="3059832" y="4005064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Dwel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 id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4788024" y="4653136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Dwel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 id</a:t>
            </a:r>
            <a:r>
              <a:rPr lang="sv-SE" sz="1100" dirty="0" smtClean="0"/>
              <a:t>, 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Key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ktangel med rundade hörn 34"/>
          <p:cNvSpPr/>
          <p:nvPr/>
        </p:nvSpPr>
        <p:spPr>
          <a:xfrm>
            <a:off x="6444208" y="5301208"/>
            <a:ext cx="1800200" cy="7200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68" name="Rektangel med rundade hörn 67"/>
          <p:cNvSpPr/>
          <p:nvPr/>
        </p:nvSpPr>
        <p:spPr>
          <a:xfrm>
            <a:off x="3707904" y="5301208"/>
            <a:ext cx="1944216" cy="720080"/>
          </a:xfrm>
          <a:prstGeom prst="round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69" name="textruta 20"/>
          <p:cNvSpPr txBox="1">
            <a:spLocks noChangeArrowheads="1"/>
          </p:cNvSpPr>
          <p:nvPr/>
        </p:nvSpPr>
        <p:spPr bwMode="auto">
          <a:xfrm>
            <a:off x="3707904" y="5373216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1600" b="1" dirty="0" err="1" smtClean="0">
                <a:latin typeface="Calibri" pitchFamily="34" charset="0"/>
              </a:rPr>
              <a:t>Dwellings</a:t>
            </a:r>
            <a:r>
              <a:rPr lang="sv-SE" sz="1600" b="1" dirty="0" smtClean="0">
                <a:latin typeface="Calibri" pitchFamily="34" charset="0"/>
              </a:rPr>
              <a:t> in the Real </a:t>
            </a:r>
            <a:r>
              <a:rPr lang="sv-SE" sz="1600" b="1" dirty="0" err="1" smtClean="0">
                <a:latin typeface="Calibri" pitchFamily="34" charset="0"/>
              </a:rPr>
              <a:t>Estate</a:t>
            </a:r>
            <a:r>
              <a:rPr lang="sv-SE" sz="1600" b="1" dirty="0" smtClean="0">
                <a:latin typeface="Calibri" pitchFamily="34" charset="0"/>
              </a:rPr>
              <a:t> Register</a:t>
            </a:r>
            <a:endParaRPr lang="sv-SE" sz="1600" b="1" dirty="0">
              <a:latin typeface="Calibri" pitchFamily="34" charset="0"/>
            </a:endParaRPr>
          </a:p>
        </p:txBody>
      </p:sp>
      <p:sp>
        <p:nvSpPr>
          <p:cNvPr id="70" name="textruta 22"/>
          <p:cNvSpPr txBox="1">
            <a:spLocks noChangeArrowheads="1"/>
          </p:cNvSpPr>
          <p:nvPr/>
        </p:nvSpPr>
        <p:spPr bwMode="auto">
          <a:xfrm>
            <a:off x="6444208" y="5373216"/>
            <a:ext cx="18722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1600" b="1" dirty="0" smtClean="0">
                <a:latin typeface="Calibri" pitchFamily="34" charset="0"/>
              </a:rPr>
              <a:t>Persons in Total Population Register</a:t>
            </a:r>
            <a:endParaRPr lang="sv-SE" sz="1600" b="1" dirty="0">
              <a:latin typeface="Calibri" pitchFamily="34" charset="0"/>
            </a:endParaRPr>
          </a:p>
        </p:txBody>
      </p:sp>
      <p:sp>
        <p:nvSpPr>
          <p:cNvPr id="72" name="textruta 71"/>
          <p:cNvSpPr txBox="1"/>
          <p:nvPr/>
        </p:nvSpPr>
        <p:spPr>
          <a:xfrm>
            <a:off x="5652120" y="594928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SCB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Rak pil 72"/>
          <p:cNvCxnSpPr/>
          <p:nvPr/>
        </p:nvCxnSpPr>
        <p:spPr>
          <a:xfrm>
            <a:off x="2843808" y="4293096"/>
            <a:ext cx="100811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sp>
        <p:nvSpPr>
          <p:cNvPr id="74" name="textruta 73"/>
          <p:cNvSpPr txBox="1"/>
          <p:nvPr/>
        </p:nvSpPr>
        <p:spPr>
          <a:xfrm>
            <a:off x="2195736" y="3645024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Dwel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 id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3275856" y="2780928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Address</a:t>
            </a:r>
            <a:endParaRPr lang="sv-SE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1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Dwel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 id)</a:t>
            </a:r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ruta 75"/>
          <p:cNvSpPr txBox="1"/>
          <p:nvPr/>
        </p:nvSpPr>
        <p:spPr>
          <a:xfrm>
            <a:off x="7380312" y="4653136"/>
            <a:ext cx="1168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Dwel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 id</a:t>
            </a:r>
            <a:r>
              <a:rPr lang="sv-SE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Key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Rak pil 77"/>
          <p:cNvCxnSpPr>
            <a:endCxn id="39" idx="0"/>
          </p:cNvCxnSpPr>
          <p:nvPr/>
        </p:nvCxnSpPr>
        <p:spPr>
          <a:xfrm rot="5400000">
            <a:off x="7282168" y="3469884"/>
            <a:ext cx="427062" cy="5885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sp>
        <p:nvSpPr>
          <p:cNvPr id="79" name="textruta 78"/>
          <p:cNvSpPr txBox="1"/>
          <p:nvPr/>
        </p:nvSpPr>
        <p:spPr>
          <a:xfrm>
            <a:off x="6876256" y="3356992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Dwel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 id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ruta 80"/>
          <p:cNvSpPr txBox="1"/>
          <p:nvPr/>
        </p:nvSpPr>
        <p:spPr>
          <a:xfrm>
            <a:off x="5652120" y="3861048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>
                <a:latin typeface="Arial" pitchFamily="34" charset="0"/>
                <a:cs typeface="Arial" pitchFamily="34" charset="0"/>
              </a:rPr>
              <a:t>Dwel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 id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ruta 81"/>
          <p:cNvSpPr txBox="1"/>
          <p:nvPr/>
        </p:nvSpPr>
        <p:spPr>
          <a:xfrm>
            <a:off x="5724128" y="414908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>
                <a:latin typeface="Arial" pitchFamily="34" charset="0"/>
                <a:cs typeface="Arial" pitchFamily="34" charset="0"/>
              </a:rPr>
              <a:t>Key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ruta 82"/>
          <p:cNvSpPr txBox="1"/>
          <p:nvPr/>
        </p:nvSpPr>
        <p:spPr>
          <a:xfrm>
            <a:off x="6948264" y="4653136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>
                <a:latin typeface="Arial" pitchFamily="34" charset="0"/>
                <a:cs typeface="Arial" pitchFamily="34" charset="0"/>
              </a:rPr>
              <a:t>PIN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6" name="Rak pil 85"/>
          <p:cNvCxnSpPr/>
          <p:nvPr/>
        </p:nvCxnSpPr>
        <p:spPr>
          <a:xfrm>
            <a:off x="5724128" y="5589240"/>
            <a:ext cx="64807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ruta 86"/>
          <p:cNvSpPr txBox="1"/>
          <p:nvPr/>
        </p:nvSpPr>
        <p:spPr>
          <a:xfrm>
            <a:off x="5796136" y="5301208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>
                <a:latin typeface="Arial" pitchFamily="34" charset="0"/>
                <a:cs typeface="Arial" pitchFamily="34" charset="0"/>
              </a:rPr>
              <a:t>Key</a:t>
            </a:r>
            <a:endParaRPr lang="sv-SE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</Template>
  <TotalTime>160</TotalTime>
  <Words>328</Words>
  <Application>Microsoft Office PowerPoint</Application>
  <PresentationFormat>On-screen Show (4:3)</PresentationFormat>
  <Paragraphs>110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SCB</vt:lpstr>
      <vt:lpstr>VISIO</vt:lpstr>
      <vt:lpstr>The Swedish system of administrative data</vt:lpstr>
      <vt:lpstr>PowerPoint Presentation</vt:lpstr>
      <vt:lpstr>The Cost Factor – census 2000</vt:lpstr>
      <vt:lpstr>Eurostats vision 2020 –  re-engineering</vt:lpstr>
      <vt:lpstr>Statistics Sweden’s register system</vt:lpstr>
      <vt:lpstr>The role as a national coordinator</vt:lpstr>
      <vt:lpstr>Cooperation with the providers an example</vt:lpstr>
    </vt:vector>
  </TitlesOfParts>
  <Company>SCB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SCB:s strategi för samordnad statistikproduktion</dc:title>
  <dc:creator>scbudee</dc:creator>
  <cp:lastModifiedBy>Veselinka Skiljevic</cp:lastModifiedBy>
  <cp:revision>20</cp:revision>
  <dcterms:created xsi:type="dcterms:W3CDTF">2013-09-26T10:29:03Z</dcterms:created>
  <dcterms:modified xsi:type="dcterms:W3CDTF">2016-10-27T13:34:39Z</dcterms:modified>
</cp:coreProperties>
</file>