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8" r:id="rId3"/>
    <p:sldId id="317" r:id="rId4"/>
    <p:sldId id="285" r:id="rId5"/>
    <p:sldId id="259" r:id="rId6"/>
    <p:sldId id="322" r:id="rId7"/>
    <p:sldId id="261" r:id="rId8"/>
    <p:sldId id="293" r:id="rId9"/>
    <p:sldId id="324" r:id="rId10"/>
    <p:sldId id="271" r:id="rId11"/>
    <p:sldId id="313" r:id="rId12"/>
    <p:sldId id="314" r:id="rId13"/>
    <p:sldId id="262" r:id="rId14"/>
    <p:sldId id="263" r:id="rId15"/>
    <p:sldId id="264" r:id="rId16"/>
    <p:sldId id="325" r:id="rId17"/>
    <p:sldId id="304" r:id="rId18"/>
    <p:sldId id="305" r:id="rId19"/>
    <p:sldId id="318" r:id="rId20"/>
    <p:sldId id="321" r:id="rId21"/>
    <p:sldId id="308" r:id="rId22"/>
    <p:sldId id="283" r:id="rId23"/>
    <p:sldId id="315" r:id="rId24"/>
    <p:sldId id="326" r:id="rId25"/>
    <p:sldId id="327" r:id="rId26"/>
    <p:sldId id="290" r:id="rId27"/>
  </p:sldIdLst>
  <p:sldSz cx="9144000" cy="6858000" type="screen4x3"/>
  <p:notesSz cx="6743700" cy="98758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75"/>
    <a:srgbClr val="BFDB31"/>
    <a:srgbClr val="344974"/>
    <a:srgbClr val="26385C"/>
    <a:srgbClr val="6D90B8"/>
    <a:srgbClr val="406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4" autoAdjust="0"/>
    <p:restoredTop sz="94714" autoAdjust="0"/>
  </p:normalViewPr>
  <p:slideViewPr>
    <p:cSldViewPr>
      <p:cViewPr>
        <p:scale>
          <a:sx n="114" d="100"/>
          <a:sy n="114" d="100"/>
        </p:scale>
        <p:origin x="-83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BF90CC-2005-4AA4-AF41-B204D5FC98C2}" type="datetimeFigureOut">
              <a:rPr lang="sr-Latn-CS"/>
              <a:pPr>
                <a:defRPr/>
              </a:pPr>
              <a:t>21.11.2016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C264FE-D397-4EAC-AF0B-19FCC390EF3F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4943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DE0B035-7690-4B07-BEC2-89C762E529B9}" type="datetimeFigureOut">
              <a:rPr lang="en-US"/>
              <a:pPr>
                <a:defRPr/>
              </a:pPr>
              <a:t>11/21/2016</a:t>
            </a:fld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1063"/>
            <a:ext cx="539432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EA4B0A9-A15F-405E-BB59-4978E7ACF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027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s-Latn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lack_on_white_world_map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842963"/>
            <a:ext cx="44291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3643313"/>
            <a:ext cx="9144000" cy="3214687"/>
          </a:xfrm>
          <a:prstGeom prst="rect">
            <a:avLst/>
          </a:prstGeom>
          <a:gradFill flip="none" rotWithShape="1">
            <a:gsLst>
              <a:gs pos="0">
                <a:srgbClr val="344974"/>
              </a:gs>
              <a:gs pos="50000">
                <a:srgbClr val="344974"/>
              </a:gs>
              <a:gs pos="100000">
                <a:srgbClr val="26385C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Rectangle 5"/>
          <p:cNvSpPr/>
          <p:nvPr userDrawn="1"/>
        </p:nvSpPr>
        <p:spPr>
          <a:xfrm>
            <a:off x="0" y="785813"/>
            <a:ext cx="9144000" cy="2857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80000"/>
                </a:schemeClr>
              </a:gs>
              <a:gs pos="50000">
                <a:schemeClr val="bg1">
                  <a:lumMod val="85000"/>
                  <a:alpha val="90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950" y="71438"/>
            <a:ext cx="4008438" cy="581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  <a:cs typeface="Arial" pitchFamily="34" charset="0"/>
              </a:rPr>
              <a:t>Bosna i Hercegovina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  <a:cs typeface="Arial" pitchFamily="34" charset="0"/>
              </a:rPr>
              <a:t>Agencija za statistiku Bosne i Hercegovine</a:t>
            </a:r>
          </a:p>
        </p:txBody>
      </p:sp>
      <p:pic>
        <p:nvPicPr>
          <p:cNvPr id="8" name="Picture 10" descr="gr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103188"/>
            <a:ext cx="4699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4624388" y="0"/>
            <a:ext cx="4519612" cy="581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>
                <a:latin typeface="+mn-lt"/>
                <a:cs typeface="Arial" pitchFamily="34" charset="0"/>
              </a:rPr>
              <a:t>Bosn</a:t>
            </a:r>
            <a:r>
              <a:rPr lang="en-US" sz="1600">
                <a:latin typeface="+mn-lt"/>
                <a:cs typeface="Arial" pitchFamily="34" charset="0"/>
              </a:rPr>
              <a:t>i</a:t>
            </a:r>
            <a:r>
              <a:rPr lang="hr-HR" sz="1600">
                <a:latin typeface="+mn-lt"/>
                <a:cs typeface="Arial" pitchFamily="34" charset="0"/>
              </a:rPr>
              <a:t>a </a:t>
            </a:r>
            <a:r>
              <a:rPr lang="en-US" sz="1600">
                <a:latin typeface="+mn-lt"/>
                <a:cs typeface="Arial" pitchFamily="34" charset="0"/>
              </a:rPr>
              <a:t>and</a:t>
            </a:r>
            <a:r>
              <a:rPr lang="hr-HR" sz="1600">
                <a:latin typeface="+mn-lt"/>
                <a:cs typeface="Arial" pitchFamily="34" charset="0"/>
              </a:rPr>
              <a:t> Her</a:t>
            </a:r>
            <a:r>
              <a:rPr lang="en-US" sz="1600">
                <a:latin typeface="+mn-lt"/>
                <a:cs typeface="Arial" pitchFamily="34" charset="0"/>
              </a:rPr>
              <a:t>z</a:t>
            </a:r>
            <a:r>
              <a:rPr lang="hr-HR" sz="1600">
                <a:latin typeface="+mn-lt"/>
                <a:cs typeface="Arial" pitchFamily="34" charset="0"/>
              </a:rPr>
              <a:t>egovina</a:t>
            </a:r>
            <a:endParaRPr lang="hr-HR" sz="1600" dirty="0">
              <a:latin typeface="+mn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>
                <a:latin typeface="+mn-lt"/>
                <a:cs typeface="Arial" pitchFamily="34" charset="0"/>
              </a:rPr>
              <a:t>Agenc</a:t>
            </a:r>
            <a:r>
              <a:rPr lang="en-US" sz="1600">
                <a:latin typeface="+mn-lt"/>
                <a:cs typeface="Arial" pitchFamily="34" charset="0"/>
              </a:rPr>
              <a:t>y</a:t>
            </a:r>
            <a:r>
              <a:rPr lang="hr-HR" sz="1600">
                <a:latin typeface="+mn-lt"/>
                <a:cs typeface="Arial" pitchFamily="34" charset="0"/>
              </a:rPr>
              <a:t> </a:t>
            </a:r>
            <a:r>
              <a:rPr lang="en-US" sz="1600">
                <a:latin typeface="+mn-lt"/>
                <a:cs typeface="Arial" pitchFamily="34" charset="0"/>
              </a:rPr>
              <a:t>for</a:t>
            </a:r>
            <a:r>
              <a:rPr lang="hr-HR" sz="1600">
                <a:latin typeface="+mn-lt"/>
                <a:cs typeface="Arial" pitchFamily="34" charset="0"/>
              </a:rPr>
              <a:t> </a:t>
            </a:r>
            <a:r>
              <a:rPr lang="en-US" sz="1600">
                <a:latin typeface="+mn-lt"/>
                <a:cs typeface="Arial" pitchFamily="34" charset="0"/>
              </a:rPr>
              <a:t>S</a:t>
            </a:r>
            <a:r>
              <a:rPr lang="hr-HR" sz="1600">
                <a:latin typeface="+mn-lt"/>
                <a:cs typeface="Arial" pitchFamily="34" charset="0"/>
              </a:rPr>
              <a:t>tatist</a:t>
            </a:r>
            <a:r>
              <a:rPr lang="en-US" sz="1600">
                <a:latin typeface="+mn-lt"/>
                <a:cs typeface="Arial" pitchFamily="34" charset="0"/>
              </a:rPr>
              <a:t>ics</a:t>
            </a:r>
            <a:r>
              <a:rPr lang="hr-HR" sz="1600">
                <a:latin typeface="+mn-lt"/>
                <a:cs typeface="Arial" pitchFamily="34" charset="0"/>
              </a:rPr>
              <a:t> </a:t>
            </a:r>
            <a:r>
              <a:rPr lang="en-US" sz="1600">
                <a:latin typeface="+mn-lt"/>
                <a:cs typeface="Arial" pitchFamily="34" charset="0"/>
              </a:rPr>
              <a:t>of </a:t>
            </a:r>
            <a:r>
              <a:rPr lang="hr-HR" sz="1600">
                <a:latin typeface="+mn-lt"/>
                <a:cs typeface="Arial" pitchFamily="34" charset="0"/>
              </a:rPr>
              <a:t>Bosn</a:t>
            </a:r>
            <a:r>
              <a:rPr lang="en-US" sz="1600">
                <a:latin typeface="+mn-lt"/>
                <a:cs typeface="Arial" pitchFamily="34" charset="0"/>
              </a:rPr>
              <a:t>i</a:t>
            </a:r>
            <a:r>
              <a:rPr lang="hr-HR" sz="1600">
                <a:latin typeface="+mn-lt"/>
                <a:cs typeface="Arial" pitchFamily="34" charset="0"/>
              </a:rPr>
              <a:t>a </a:t>
            </a:r>
            <a:r>
              <a:rPr lang="en-US" sz="1600">
                <a:latin typeface="+mn-lt"/>
                <a:cs typeface="Arial" pitchFamily="34" charset="0"/>
              </a:rPr>
              <a:t>and</a:t>
            </a:r>
            <a:r>
              <a:rPr lang="hr-HR" sz="1600">
                <a:latin typeface="+mn-lt"/>
                <a:cs typeface="Arial" pitchFamily="34" charset="0"/>
              </a:rPr>
              <a:t> Her</a:t>
            </a:r>
            <a:r>
              <a:rPr lang="en-US" sz="1600">
                <a:latin typeface="+mn-lt"/>
                <a:cs typeface="Arial" pitchFamily="34" charset="0"/>
              </a:rPr>
              <a:t>z</a:t>
            </a:r>
            <a:r>
              <a:rPr lang="hr-HR" sz="1600">
                <a:latin typeface="+mn-lt"/>
                <a:cs typeface="Arial" pitchFamily="34" charset="0"/>
              </a:rPr>
              <a:t>egovina</a:t>
            </a:r>
            <a:endParaRPr lang="hr-HR" sz="1600" dirty="0">
              <a:latin typeface="+mn-lt"/>
              <a:cs typeface="Arial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3571875"/>
            <a:ext cx="9144000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" name="Rectangle 10"/>
          <p:cNvSpPr/>
          <p:nvPr userDrawn="1"/>
        </p:nvSpPr>
        <p:spPr>
          <a:xfrm>
            <a:off x="0" y="3500438"/>
            <a:ext cx="9144000" cy="214312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2" name="Picture 11" descr="znakposgrad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32" y="2560241"/>
            <a:ext cx="3063359" cy="22975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860" y="2786058"/>
            <a:ext cx="6572296" cy="857256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3643314"/>
            <a:ext cx="6572296" cy="64294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37977-E172-4744-8DFB-B1A6FCEE78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500063" cy="6858000"/>
          </a:xfrm>
          <a:prstGeom prst="rect">
            <a:avLst/>
          </a:prstGeom>
          <a:gradFill flip="none" rotWithShape="1">
            <a:gsLst>
              <a:gs pos="0">
                <a:srgbClr val="344974">
                  <a:alpha val="90000"/>
                </a:srgbClr>
              </a:gs>
              <a:gs pos="100000">
                <a:srgbClr val="26385C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Rectangle 4"/>
          <p:cNvSpPr/>
          <p:nvPr userDrawn="1"/>
        </p:nvSpPr>
        <p:spPr>
          <a:xfrm>
            <a:off x="468313" y="0"/>
            <a:ext cx="357187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80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Rectangle 5"/>
          <p:cNvSpPr/>
          <p:nvPr userDrawn="1"/>
        </p:nvSpPr>
        <p:spPr>
          <a:xfrm>
            <a:off x="428625" y="0"/>
            <a:ext cx="71438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7" name="Picture 6" descr="znakposgrad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31" y="6072206"/>
            <a:ext cx="1047726" cy="785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600200"/>
            <a:ext cx="7829576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521F-AA90-4F30-9F8D-0F1E1530F2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74638"/>
            <a:ext cx="7786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1484313"/>
            <a:ext cx="77866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52463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802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E6F79A-1434-435D-8517-AC2E45A348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16.emf"/><Relationship Id="rId18" Type="http://schemas.openxmlformats.org/officeDocument/2006/relationships/image" Target="../media/image2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12" Type="http://schemas.openxmlformats.org/officeDocument/2006/relationships/image" Target="../media/image15.emf"/><Relationship Id="rId17" Type="http://schemas.openxmlformats.org/officeDocument/2006/relationships/image" Target="../media/image20.emf"/><Relationship Id="rId2" Type="http://schemas.openxmlformats.org/officeDocument/2006/relationships/image" Target="../media/image5.emf"/><Relationship Id="rId16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image" Target="../media/image14.emf"/><Relationship Id="rId5" Type="http://schemas.openxmlformats.org/officeDocument/2006/relationships/image" Target="../media/image8.emf"/><Relationship Id="rId15" Type="http://schemas.openxmlformats.org/officeDocument/2006/relationships/image" Target="../media/image18.emf"/><Relationship Id="rId10" Type="http://schemas.openxmlformats.org/officeDocument/2006/relationships/image" Target="../media/image13.emf"/><Relationship Id="rId19" Type="http://schemas.openxmlformats.org/officeDocument/2006/relationships/image" Target="../media/image22.emf"/><Relationship Id="rId4" Type="http://schemas.openxmlformats.org/officeDocument/2006/relationships/image" Target="../media/image7.emf"/><Relationship Id="rId9" Type="http://schemas.openxmlformats.org/officeDocument/2006/relationships/image" Target="../media/image12.emf"/><Relationship Id="rId1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2555875" y="3643313"/>
            <a:ext cx="6048375" cy="642937"/>
          </a:xfrm>
        </p:spPr>
        <p:txBody>
          <a:bodyPr/>
          <a:lstStyle/>
          <a:p>
            <a:pPr eaLnBrk="1" hangingPunct="1"/>
            <a:r>
              <a:rPr lang="hr-HR" sz="3600" dirty="0" smtClean="0">
                <a:latin typeface="Calibri" pitchFamily="34" charset="0"/>
              </a:rPr>
              <a:t>REGISTAR (SPR)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95536" y="5800908"/>
            <a:ext cx="88583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BA" dirty="0" smtClean="0">
                <a:solidFill>
                  <a:schemeClr val="bg1"/>
                </a:solidFill>
                <a:latin typeface="Calibri" pitchFamily="34" charset="0"/>
              </a:rPr>
              <a:t>Fadil Fatić</a:t>
            </a:r>
          </a:p>
          <a:p>
            <a:pPr algn="ctr"/>
            <a:r>
              <a:rPr lang="hr-BA" dirty="0" smtClean="0">
                <a:solidFill>
                  <a:schemeClr val="bg1"/>
                </a:solidFill>
                <a:latin typeface="Calibri" pitchFamily="34" charset="0"/>
              </a:rPr>
              <a:t>Zamjenik direktora Agencije za statistiku BiH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2517775" y="2924175"/>
            <a:ext cx="6086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b="1" dirty="0" smtClean="0">
                <a:solidFill>
                  <a:srgbClr val="595959"/>
                </a:solidFill>
                <a:latin typeface="Calibri" pitchFamily="34" charset="0"/>
              </a:rPr>
              <a:t>STATISTIČKI POSLOVNI</a:t>
            </a:r>
            <a:endParaRPr lang="en-US" sz="3600" b="1" dirty="0">
              <a:solidFill>
                <a:srgbClr val="59595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829550" cy="796925"/>
          </a:xfrm>
        </p:spPr>
        <p:txBody>
          <a:bodyPr/>
          <a:lstStyle/>
          <a:p>
            <a:pPr eaLnBrk="1" hangingPunct="1">
              <a:defRPr/>
            </a:pP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Administrativni izvori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00113" y="1093788"/>
            <a:ext cx="8243887" cy="5764212"/>
          </a:xfrm>
        </p:spPr>
        <p:txBody>
          <a:bodyPr/>
          <a:lstStyle/>
          <a:p>
            <a:pPr algn="just" eaLnBrk="1" hangingPunct="1">
              <a:defRPr/>
            </a:pPr>
            <a:r>
              <a:rPr lang="bs-Latn-BA" sz="2400" dirty="0" smtClean="0">
                <a:latin typeface="Calibri" pitchFamily="34" charset="0"/>
              </a:rPr>
              <a:t>Poreska uprava </a:t>
            </a:r>
            <a:r>
              <a:rPr lang="hr-HR" sz="2400" dirty="0" smtClean="0">
                <a:latin typeface="Calibri" pitchFamily="34" charset="0"/>
              </a:rPr>
              <a:t>entiteta i DB </a:t>
            </a:r>
            <a:r>
              <a:rPr lang="bs-Latn-BA" sz="2400" dirty="0" smtClean="0">
                <a:latin typeface="Calibri" pitchFamily="34" charset="0"/>
              </a:rPr>
              <a:t>- Administrativni r</a:t>
            </a:r>
            <a:r>
              <a:rPr lang="hr-HR" sz="2400" dirty="0" smtClean="0">
                <a:latin typeface="Calibri" pitchFamily="34" charset="0"/>
              </a:rPr>
              <a:t>egistri</a:t>
            </a:r>
            <a:endParaRPr lang="bs-Latn-BA" sz="2400" dirty="0" smtClean="0">
              <a:latin typeface="Calibri" pitchFamily="34" charset="0"/>
            </a:endParaRPr>
          </a:p>
          <a:p>
            <a:pPr algn="just" eaLnBrk="1" hangingPunct="1">
              <a:buNone/>
              <a:defRPr/>
            </a:pPr>
            <a:endParaRPr lang="en-US" sz="2400" dirty="0" smtClean="0">
              <a:latin typeface="Calibri" pitchFamily="34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bs-Latn-BA" sz="2400" dirty="0" smtClean="0">
                <a:latin typeface="Calibri" pitchFamily="34" charset="0"/>
              </a:rPr>
              <a:t>Ministarstvo finansija / godišnji finansijski izvještaji – podaci o broju zaposlenih i prihodu</a:t>
            </a:r>
          </a:p>
          <a:p>
            <a:pPr algn="just" eaLnBrk="1" hangingPunct="1">
              <a:buNone/>
              <a:defRPr/>
            </a:pPr>
            <a:endParaRPr lang="bs-Latn-BA" sz="2400" dirty="0" smtClean="0"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bs-Latn-BA" sz="2400" dirty="0" smtClean="0">
                <a:latin typeface="Calibri" pitchFamily="34" charset="0"/>
              </a:rPr>
              <a:t>Centralna banka BiH - aktivnost/neaktivnost transakcijskih računa 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bs-Latn-BA" sz="2400" dirty="0" smtClean="0">
              <a:latin typeface="Calibri" pitchFamily="34" charset="0"/>
            </a:endParaRPr>
          </a:p>
          <a:p>
            <a:pPr lvl="0" algn="just">
              <a:defRPr/>
            </a:pPr>
            <a:r>
              <a:rPr lang="hr-HR" sz="2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Uprava za indirektno oporezivanje</a:t>
            </a:r>
            <a:r>
              <a:rPr lang="hr-HR" sz="2400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hr-HR" sz="2000" i="1" dirty="0" smtClean="0">
                <a:solidFill>
                  <a:schemeClr val="accent5">
                    <a:lumMod val="75000"/>
                  </a:schemeClr>
                </a:solidFill>
              </a:rPr>
              <a:t>podaci sa PDV prijave </a:t>
            </a:r>
          </a:p>
          <a:p>
            <a:pPr lvl="1" algn="just">
              <a:defRPr/>
            </a:pPr>
            <a:r>
              <a:rPr lang="hr-HR" sz="1600" i="1" dirty="0" smtClean="0">
                <a:solidFill>
                  <a:schemeClr val="accent5">
                    <a:lumMod val="75000"/>
                  </a:schemeClr>
                </a:solidFill>
              </a:rPr>
              <a:t>Podaci jos nisu dostupni</a:t>
            </a:r>
            <a:endParaRPr lang="bs-Latn-BA" sz="1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bs-Latn-BA" sz="2400" dirty="0" smtClean="0"/>
          </a:p>
          <a:p>
            <a:pPr eaLnBrk="1" hangingPunct="1">
              <a:defRPr/>
            </a:pPr>
            <a:endParaRPr lang="bs-Latn-BA" sz="2400" dirty="0" smtClean="0"/>
          </a:p>
          <a:p>
            <a:pPr eaLnBrk="1" hangingPunct="1">
              <a:defRPr/>
            </a:pPr>
            <a:endParaRPr lang="bs-Latn-B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Obuhvat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>
                <a:latin typeface="Calibri" pitchFamily="34" charset="0"/>
                <a:cs typeface="Calibri" pitchFamily="34" charset="0"/>
              </a:rPr>
              <a:t>Jedinice u SPR-u se mogu svrstati u tri seta jedinica i to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:</a:t>
            </a:r>
            <a:endParaRPr lang="bs-Latn-BA" sz="2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bs-Latn-BA" sz="2000" dirty="0">
                <a:latin typeface="Calibri" pitchFamily="34" charset="0"/>
                <a:cs typeface="Calibri" pitchFamily="34" charset="0"/>
              </a:rPr>
              <a:t>Administrativne jedinice</a:t>
            </a:r>
          </a:p>
          <a:p>
            <a:pPr marL="400050" lvl="1" indent="0">
              <a:buNone/>
            </a:pPr>
            <a:r>
              <a:rPr lang="bs-Latn-BA" sz="1600" dirty="0">
                <a:latin typeface="Calibri" pitchFamily="34" charset="0"/>
                <a:cs typeface="Calibri" pitchFamily="34" charset="0"/>
              </a:rPr>
              <a:t>• Pravna jedinica</a:t>
            </a:r>
          </a:p>
          <a:p>
            <a:pPr marL="400050" lvl="1" indent="0">
              <a:buNone/>
            </a:pPr>
            <a:r>
              <a:rPr lang="bs-Latn-BA" sz="1600" dirty="0">
                <a:latin typeface="Calibri" pitchFamily="34" charset="0"/>
                <a:cs typeface="Calibri" pitchFamily="34" charset="0"/>
              </a:rPr>
              <a:t>• Lokalna pravna jedinica</a:t>
            </a:r>
          </a:p>
          <a:p>
            <a:pPr marL="0" indent="0">
              <a:buNone/>
            </a:pP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     Statističke jedinice</a:t>
            </a: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bs-Latn-BA" sz="1600" dirty="0">
                <a:latin typeface="Calibri" pitchFamily="34" charset="0"/>
                <a:cs typeface="Calibri" pitchFamily="34" charset="0"/>
              </a:rPr>
              <a:t>• </a:t>
            </a:r>
            <a:r>
              <a:rPr lang="bs-Latn-BA" sz="1600" dirty="0" smtClean="0">
                <a:latin typeface="Calibri" pitchFamily="34" charset="0"/>
                <a:cs typeface="Calibri" pitchFamily="34" charset="0"/>
              </a:rPr>
              <a:t>Preduzeće</a:t>
            </a:r>
          </a:p>
          <a:p>
            <a:pPr lvl="1"/>
            <a:r>
              <a:rPr lang="bs-Latn-BA" sz="1600" dirty="0" smtClean="0">
                <a:latin typeface="Calibri" pitchFamily="34" charset="0"/>
                <a:cs typeface="Calibri" pitchFamily="34" charset="0"/>
              </a:rPr>
              <a:t>Lokalna</a:t>
            </a:r>
          </a:p>
          <a:p>
            <a:pPr marL="400050" lvl="1" indent="0">
              <a:buNone/>
            </a:pP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Jedinice vezane za istraživanja</a:t>
            </a:r>
          </a:p>
          <a:p>
            <a:pPr lvl="1"/>
            <a:r>
              <a:rPr lang="bs-Latn-BA" sz="1600" dirty="0" smtClean="0">
                <a:latin typeface="Calibri" pitchFamily="34" charset="0"/>
                <a:cs typeface="Calibri" pitchFamily="34" charset="0"/>
              </a:rPr>
              <a:t>Jedinice izvještavanja</a:t>
            </a:r>
          </a:p>
          <a:p>
            <a:pPr lvl="1"/>
            <a:r>
              <a:rPr lang="bs-Latn-BA" sz="1600" dirty="0">
                <a:latin typeface="Calibri" pitchFamily="34" charset="0"/>
                <a:cs typeface="Calibri" pitchFamily="34" charset="0"/>
              </a:rPr>
              <a:t>Jedinice posmatranja</a:t>
            </a:r>
          </a:p>
          <a:p>
            <a:pPr marL="400050" lvl="1" indent="0">
              <a:buNone/>
            </a:pPr>
            <a:endParaRPr lang="bs-Latn-BA" sz="16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Sve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jedinice u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SPR-u imaju dodijeljene šifre djelatnosti prema klasifikaciji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djelatnosti Bosne i Hercegovine KD BiH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2010 koja je usaglašena sa EU klasifikacijom djelatnosti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NACE Rev.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2.</a:t>
            </a:r>
            <a:r>
              <a:rPr lang="bs-Latn-BA" sz="1800" dirty="0"/>
              <a:t>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U statističkom poslovnom registru se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pod preduzećem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podrazumijevaju i preduzetnici.</a:t>
            </a:r>
          </a:p>
        </p:txBody>
      </p:sp>
    </p:spTree>
    <p:extLst>
      <p:ext uri="{BB962C8B-B14F-4D97-AF65-F5344CB8AC3E}">
        <p14:creationId xmlns:p14="http://schemas.microsoft.com/office/powerpoint/2010/main" val="424265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348038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>
              <a:cs typeface="Arial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549275"/>
            <a:ext cx="792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bs-Latn-BA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M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odel</a:t>
            </a:r>
            <a:r>
              <a:rPr lang="bs-Latn-BA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podataka</a:t>
            </a:r>
            <a:endParaRPr lang="it-IT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2909888" y="1484313"/>
            <a:ext cx="2022475" cy="11255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lvl="1"/>
            <a:endParaRPr lang="hr-HR" sz="2400" dirty="0">
              <a:solidFill>
                <a:srgbClr val="000000"/>
              </a:solidFill>
              <a:cs typeface="Arial" charset="0"/>
            </a:endParaRPr>
          </a:p>
          <a:p>
            <a:pPr algn="ctr"/>
            <a:r>
              <a:rPr lang="hr-HR" sz="2400" b="1" dirty="0">
                <a:solidFill>
                  <a:srgbClr val="000000"/>
                </a:solidFill>
                <a:cs typeface="Arial" charset="0"/>
              </a:rPr>
              <a:t>Pravna jedinica</a:t>
            </a:r>
            <a:endParaRPr lang="hr-HR" b="1" dirty="0">
              <a:cs typeface="Arial" charset="0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2909888" y="3441700"/>
            <a:ext cx="2022475" cy="1165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hr-HR" sz="2400" b="1" dirty="0">
              <a:solidFill>
                <a:srgbClr val="000000"/>
              </a:solidFill>
              <a:cs typeface="Arial" charset="0"/>
            </a:endParaRPr>
          </a:p>
          <a:p>
            <a:pPr algn="ctr"/>
            <a:r>
              <a:rPr lang="hr-HR" sz="2400" b="1" dirty="0" smtClean="0">
                <a:solidFill>
                  <a:srgbClr val="000000"/>
                </a:solidFill>
                <a:cs typeface="Arial" charset="0"/>
              </a:rPr>
              <a:t>Preduzeće</a:t>
            </a:r>
            <a:endParaRPr lang="hr-HR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2909888" y="4938713"/>
            <a:ext cx="1989137" cy="101056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b="1" dirty="0">
                <a:solidFill>
                  <a:srgbClr val="000000"/>
                </a:solidFill>
                <a:cs typeface="Arial" charset="0"/>
              </a:rPr>
              <a:t>Lokalna</a:t>
            </a:r>
            <a:r>
              <a:rPr lang="hr-HR" sz="2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hr-HR" sz="2400" b="1" dirty="0">
                <a:solidFill>
                  <a:srgbClr val="000000"/>
                </a:solidFill>
                <a:cs typeface="Arial" charset="0"/>
              </a:rPr>
              <a:t>jedinica </a:t>
            </a:r>
            <a:r>
              <a:rPr lang="hr-HR" sz="2400" dirty="0">
                <a:solidFill>
                  <a:srgbClr val="000000"/>
                </a:solidFill>
                <a:cs typeface="Arial" charset="0"/>
              </a:rPr>
              <a:t/>
            </a:r>
            <a:br>
              <a:rPr lang="hr-HR" sz="2400" dirty="0">
                <a:solidFill>
                  <a:srgbClr val="000000"/>
                </a:solidFill>
                <a:cs typeface="Arial" charset="0"/>
              </a:rPr>
            </a:br>
            <a:endParaRPr lang="hr-HR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5953125" y="1943100"/>
            <a:ext cx="2022475" cy="1165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hr-HR" sz="2400" b="1">
              <a:solidFill>
                <a:srgbClr val="000000"/>
              </a:solidFill>
              <a:cs typeface="Arial" charset="0"/>
            </a:endParaRPr>
          </a:p>
          <a:p>
            <a:pPr algn="ctr"/>
            <a:r>
              <a:rPr lang="hr-HR" sz="2400" b="1">
                <a:solidFill>
                  <a:srgbClr val="000000"/>
                </a:solidFill>
                <a:cs typeface="Arial" charset="0"/>
              </a:rPr>
              <a:t>Istraživanje</a:t>
            </a:r>
            <a:endParaRPr lang="hr-HR" b="1">
              <a:cs typeface="Arial" charset="0"/>
            </a:endParaRP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5953125" y="3441700"/>
            <a:ext cx="2024063" cy="1165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b="1">
                <a:solidFill>
                  <a:srgbClr val="000000"/>
                </a:solidFill>
                <a:cs typeface="Arial" charset="0"/>
              </a:rPr>
              <a:t>Izvještajna jedinica</a:t>
            </a:r>
            <a:endParaRPr lang="hr-HR" sz="2400" b="1">
              <a:cs typeface="Arial" charset="0"/>
            </a:endParaRPr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5953125" y="4938713"/>
            <a:ext cx="2024063" cy="1165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b="1">
                <a:solidFill>
                  <a:srgbClr val="000000"/>
                </a:solidFill>
                <a:cs typeface="Arial" charset="0"/>
              </a:rPr>
              <a:t>Jedinica posmatranja</a:t>
            </a:r>
          </a:p>
        </p:txBody>
      </p:sp>
      <p:sp>
        <p:nvSpPr>
          <p:cNvPr id="16394" name="Oval 11"/>
          <p:cNvSpPr>
            <a:spLocks noChangeArrowheads="1"/>
          </p:cNvSpPr>
          <p:nvPr/>
        </p:nvSpPr>
        <p:spPr bwMode="auto">
          <a:xfrm>
            <a:off x="1116013" y="1776413"/>
            <a:ext cx="1379537" cy="99853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hr-HR" sz="1700" b="1">
                <a:solidFill>
                  <a:srgbClr val="000000"/>
                </a:solidFill>
                <a:cs typeface="Arial" charset="0"/>
              </a:rPr>
              <a:t>Adm.</a:t>
            </a:r>
          </a:p>
          <a:p>
            <a:r>
              <a:rPr lang="hr-HR" sz="1700" b="1">
                <a:solidFill>
                  <a:srgbClr val="000000"/>
                </a:solidFill>
                <a:cs typeface="Arial" charset="0"/>
              </a:rPr>
              <a:t>izvori</a:t>
            </a:r>
            <a:endParaRPr lang="hr-HR">
              <a:cs typeface="Arial" charset="0"/>
            </a:endParaRPr>
          </a:p>
        </p:txBody>
      </p:sp>
      <p:sp>
        <p:nvSpPr>
          <p:cNvPr id="16395" name="Oval 12"/>
          <p:cNvSpPr>
            <a:spLocks noChangeArrowheads="1"/>
          </p:cNvSpPr>
          <p:nvPr/>
        </p:nvSpPr>
        <p:spPr bwMode="auto">
          <a:xfrm>
            <a:off x="1209675" y="2492375"/>
            <a:ext cx="1122363" cy="99853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396" name="Oval 13"/>
          <p:cNvSpPr>
            <a:spLocks noChangeArrowheads="1"/>
          </p:cNvSpPr>
          <p:nvPr/>
        </p:nvSpPr>
        <p:spPr bwMode="auto">
          <a:xfrm>
            <a:off x="1209675" y="3068638"/>
            <a:ext cx="1122363" cy="99853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397" name="Oval 14"/>
          <p:cNvSpPr>
            <a:spLocks noChangeArrowheads="1"/>
          </p:cNvSpPr>
          <p:nvPr/>
        </p:nvSpPr>
        <p:spPr bwMode="auto">
          <a:xfrm>
            <a:off x="1042988" y="3654425"/>
            <a:ext cx="1122362" cy="99853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8459788" y="1916113"/>
            <a:ext cx="433387" cy="41878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r-HR" sz="2200">
              <a:solidFill>
                <a:srgbClr val="000000"/>
              </a:solidFill>
              <a:cs typeface="Arial" charset="0"/>
            </a:endParaRPr>
          </a:p>
          <a:p>
            <a:endParaRPr lang="hr-HR" sz="2200">
              <a:solidFill>
                <a:srgbClr val="000000"/>
              </a:solidFill>
              <a:cs typeface="Arial" charset="0"/>
            </a:endParaRP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A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D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R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E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S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A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R</a:t>
            </a:r>
          </a:p>
          <a:p>
            <a:r>
              <a:rPr lang="hr-HR" sz="2200">
                <a:solidFill>
                  <a:srgbClr val="000000"/>
                </a:solidFill>
                <a:cs typeface="Arial" charset="0"/>
              </a:rPr>
              <a:t>I</a:t>
            </a:r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3995738" y="2787650"/>
            <a:ext cx="1806575" cy="5699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1600" b="1">
                <a:solidFill>
                  <a:srgbClr val="000000"/>
                </a:solidFill>
                <a:cs typeface="Arial" charset="0"/>
              </a:rPr>
              <a:t>Lokalna pravna jedinica</a:t>
            </a:r>
            <a:endParaRPr lang="hr-HR" b="1">
              <a:cs typeface="Arial" charset="0"/>
            </a:endParaRPr>
          </a:p>
        </p:txBody>
      </p:sp>
      <p:sp>
        <p:nvSpPr>
          <p:cNvPr id="16400" name="Line 17"/>
          <p:cNvSpPr>
            <a:spLocks noChangeShapeType="1"/>
          </p:cNvSpPr>
          <p:nvPr/>
        </p:nvSpPr>
        <p:spPr bwMode="auto">
          <a:xfrm>
            <a:off x="3924300" y="2609850"/>
            <a:ext cx="0" cy="8318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1" name="Line 18"/>
          <p:cNvSpPr>
            <a:spLocks noChangeShapeType="1"/>
          </p:cNvSpPr>
          <p:nvPr/>
        </p:nvSpPr>
        <p:spPr bwMode="auto">
          <a:xfrm flipV="1">
            <a:off x="3924300" y="4606925"/>
            <a:ext cx="0" cy="3317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2" name="Line 19"/>
          <p:cNvSpPr>
            <a:spLocks noChangeShapeType="1"/>
          </p:cNvSpPr>
          <p:nvPr/>
        </p:nvSpPr>
        <p:spPr bwMode="auto">
          <a:xfrm flipV="1">
            <a:off x="4662488" y="2609850"/>
            <a:ext cx="0" cy="165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3" name="Line 20"/>
          <p:cNvSpPr>
            <a:spLocks noChangeShapeType="1"/>
          </p:cNvSpPr>
          <p:nvPr/>
        </p:nvSpPr>
        <p:spPr bwMode="auto">
          <a:xfrm flipH="1">
            <a:off x="4962525" y="3930650"/>
            <a:ext cx="99060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4" name="Line 21"/>
          <p:cNvSpPr>
            <a:spLocks noChangeShapeType="1"/>
          </p:cNvSpPr>
          <p:nvPr/>
        </p:nvSpPr>
        <p:spPr bwMode="auto">
          <a:xfrm>
            <a:off x="6991350" y="3108325"/>
            <a:ext cx="1588" cy="333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5" name="Line 22"/>
          <p:cNvSpPr>
            <a:spLocks noChangeShapeType="1"/>
          </p:cNvSpPr>
          <p:nvPr/>
        </p:nvSpPr>
        <p:spPr bwMode="auto">
          <a:xfrm>
            <a:off x="6991350" y="4606925"/>
            <a:ext cx="1588" cy="3317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s-Latn-BA"/>
          </a:p>
        </p:txBody>
      </p:sp>
      <p:sp>
        <p:nvSpPr>
          <p:cNvPr id="16406" name="AutoShape 23"/>
          <p:cNvSpPr>
            <a:spLocks noChangeArrowheads="1"/>
          </p:cNvSpPr>
          <p:nvPr/>
        </p:nvSpPr>
        <p:spPr bwMode="auto">
          <a:xfrm>
            <a:off x="2339975" y="2924175"/>
            <a:ext cx="1582738" cy="144463"/>
          </a:xfrm>
          <a:prstGeom prst="rightArrow">
            <a:avLst>
              <a:gd name="adj1" fmla="val 50000"/>
              <a:gd name="adj2" fmla="val 273900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407" name="AutoShape 24"/>
          <p:cNvSpPr>
            <a:spLocks noChangeArrowheads="1"/>
          </p:cNvSpPr>
          <p:nvPr/>
        </p:nvSpPr>
        <p:spPr bwMode="auto">
          <a:xfrm>
            <a:off x="2484438" y="2133600"/>
            <a:ext cx="419100" cy="142875"/>
          </a:xfrm>
          <a:prstGeom prst="rightArrow">
            <a:avLst>
              <a:gd name="adj1" fmla="val 50000"/>
              <a:gd name="adj2" fmla="val 73333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408" name="AutoShape 25"/>
          <p:cNvSpPr>
            <a:spLocks noChangeArrowheads="1"/>
          </p:cNvSpPr>
          <p:nvPr/>
        </p:nvSpPr>
        <p:spPr bwMode="auto">
          <a:xfrm>
            <a:off x="8027988" y="5445125"/>
            <a:ext cx="373062" cy="166688"/>
          </a:xfrm>
          <a:prstGeom prst="leftArrow">
            <a:avLst>
              <a:gd name="adj1" fmla="val 50000"/>
              <a:gd name="adj2" fmla="val 55952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bs-Latn-BA"/>
          </a:p>
        </p:txBody>
      </p:sp>
      <p:sp>
        <p:nvSpPr>
          <p:cNvPr id="16409" name="AutoShape 26"/>
          <p:cNvSpPr>
            <a:spLocks noChangeArrowheads="1"/>
          </p:cNvSpPr>
          <p:nvPr/>
        </p:nvSpPr>
        <p:spPr bwMode="auto">
          <a:xfrm>
            <a:off x="8027988" y="3933825"/>
            <a:ext cx="373062" cy="166688"/>
          </a:xfrm>
          <a:prstGeom prst="leftArrow">
            <a:avLst>
              <a:gd name="adj1" fmla="val 50000"/>
              <a:gd name="adj2" fmla="val 55952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95357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348038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>
              <a:cs typeface="Arial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762000" y="549275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Varijable (atributi) pravne jedinice</a:t>
            </a:r>
            <a:endParaRPr lang="it-IT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2292" name="Rectangle 4"/>
          <p:cNvSpPr>
            <a:spLocks noGrp="1"/>
          </p:cNvSpPr>
          <p:nvPr>
            <p:ph type="body" idx="4294967295"/>
          </p:nvPr>
        </p:nvSpPr>
        <p:spPr>
          <a:xfrm>
            <a:off x="1112146" y="1556792"/>
            <a:ext cx="8027987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 typeface="Tahoma" pitchFamily="34" charset="0"/>
              <a:buNone/>
            </a:pPr>
            <a:r>
              <a:rPr lang="hr-HR" sz="2400" b="1" dirty="0" smtClean="0">
                <a:latin typeface="Calibri" pitchFamily="34" charset="0"/>
              </a:rPr>
              <a:t>IDENTIFIKACIONE VARIJABLE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Identifikacijski broj</a:t>
            </a:r>
            <a:endParaRPr lang="hr-HR" sz="18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Naziv </a:t>
            </a:r>
            <a:r>
              <a:rPr lang="hr-HR" sz="1800" dirty="0" smtClean="0">
                <a:latin typeface="Calibri" pitchFamily="34" charset="0"/>
              </a:rPr>
              <a:t>(puni i skraćeni)</a:t>
            </a:r>
            <a:r>
              <a:rPr lang="hr-HR" sz="2200" dirty="0" smtClean="0">
                <a:latin typeface="Calibri" pitchFamily="34" charset="0"/>
              </a:rPr>
              <a:t>, Adresa </a:t>
            </a:r>
            <a:r>
              <a:rPr lang="hr-HR" sz="1800" dirty="0" smtClean="0">
                <a:latin typeface="Calibri" pitchFamily="34" charset="0"/>
              </a:rPr>
              <a:t>(ulica i broj , poštanski broj, naselje, opština, kanton, entitet), </a:t>
            </a:r>
            <a:r>
              <a:rPr lang="hr-HR" sz="2200" dirty="0" smtClean="0">
                <a:latin typeface="Calibri" pitchFamily="34" charset="0"/>
              </a:rPr>
              <a:t>Telefon, Fax, e-mail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None/>
            </a:pPr>
            <a:endParaRPr lang="hr-HR" sz="22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DEMOGRAFSKE VARIJABLE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Datum registracije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Datum gašenja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None/>
            </a:pPr>
            <a:endParaRPr lang="hr-HR" sz="22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EKONOMSKE/STRATIFIKACIONE VARIJABLE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Status aktivnosti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Pravni oblik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348038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>
              <a:cs typeface="Arial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071538" y="381000"/>
            <a:ext cx="76152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Varijable (atributi) preduzeća</a:t>
            </a:r>
            <a:endParaRPr lang="it-IT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it-IT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3316" name="Rectangle 4"/>
          <p:cNvSpPr>
            <a:spLocks noGrp="1"/>
          </p:cNvSpPr>
          <p:nvPr>
            <p:ph type="body" idx="4294967295"/>
          </p:nvPr>
        </p:nvSpPr>
        <p:spPr>
          <a:xfrm>
            <a:off x="1271588" y="1268413"/>
            <a:ext cx="7872412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 typeface="Tahoma" pitchFamily="34" charset="0"/>
              <a:buNone/>
            </a:pPr>
            <a:r>
              <a:rPr lang="hr-HR" sz="2400" b="1" dirty="0" smtClean="0">
                <a:latin typeface="Calibri" pitchFamily="34" charset="0"/>
              </a:rPr>
              <a:t>IDENTIFIKACIONE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Identifikacijski broj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Naziv,</a:t>
            </a:r>
            <a:r>
              <a:rPr lang="hr-HR" sz="2400" dirty="0" smtClean="0">
                <a:latin typeface="Calibri" pitchFamily="34" charset="0"/>
              </a:rPr>
              <a:t> </a:t>
            </a:r>
            <a:r>
              <a:rPr lang="hr-HR" sz="1800" dirty="0" smtClean="0">
                <a:latin typeface="Calibri" pitchFamily="34" charset="0"/>
              </a:rPr>
              <a:t>(puni i skraćeni), </a:t>
            </a:r>
            <a:r>
              <a:rPr lang="hr-HR" sz="2200" dirty="0" smtClean="0">
                <a:latin typeface="Calibri" pitchFamily="34" charset="0"/>
              </a:rPr>
              <a:t>Adresa</a:t>
            </a:r>
            <a:r>
              <a:rPr lang="hr-HR" sz="2400" dirty="0" smtClean="0">
                <a:latin typeface="Calibri" pitchFamily="34" charset="0"/>
              </a:rPr>
              <a:t> </a:t>
            </a:r>
            <a:r>
              <a:rPr lang="hr-HR" sz="1800" dirty="0" smtClean="0">
                <a:latin typeface="Calibri" pitchFamily="34" charset="0"/>
              </a:rPr>
              <a:t>(ulica i broj , poštanski broj, naselje, opština, kanton, entitet)</a:t>
            </a:r>
            <a:r>
              <a:rPr lang="hr-HR" sz="2400" dirty="0" smtClean="0">
                <a:latin typeface="Calibri" pitchFamily="34" charset="0"/>
              </a:rPr>
              <a:t>,</a:t>
            </a:r>
            <a:r>
              <a:rPr lang="hr-HR" sz="2200" dirty="0" smtClean="0">
                <a:latin typeface="Calibri" pitchFamily="34" charset="0"/>
              </a:rPr>
              <a:t> Adresa, Telefon, e-mail,...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Identifikacijski broj  pravne jedinice kojoj preduzeće odgovara</a:t>
            </a:r>
            <a:endParaRPr lang="hr-HR" sz="22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DEMOGRAFSKE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Datum gašenja</a:t>
            </a:r>
            <a:endParaRPr lang="hr-HR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EKONOMSKE/STRATIFIKACIONE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Glavna i sporedne djelatnosti</a:t>
            </a:r>
            <a:endParaRPr lang="hr-HR" sz="2200" dirty="0" smtClean="0"/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None/>
            </a:pPr>
            <a:r>
              <a:rPr lang="hr-HR" sz="2200" dirty="0" smtClean="0"/>
              <a:t>	</a:t>
            </a:r>
            <a:r>
              <a:rPr lang="hr-HR" sz="1800" dirty="0" smtClean="0">
                <a:latin typeface="Calibri" pitchFamily="34" charset="0"/>
              </a:rPr>
              <a:t>(moguće maksimalno upisati 3 sporedne djelatnosti)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Zaposlenost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Prihod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Institucionalni sektor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SzPct val="75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Ostale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Aktivan/Neaktivan status</a:t>
            </a:r>
            <a:endParaRPr lang="en-US" sz="22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900113" y="404813"/>
            <a:ext cx="7786687" cy="711200"/>
          </a:xfrm>
        </p:spPr>
        <p:txBody>
          <a:bodyPr/>
          <a:lstStyle/>
          <a:p>
            <a:pPr eaLnBrk="1" hangingPunct="1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Varijable (atributi) lokalne jedinice</a:t>
            </a:r>
            <a:endParaRPr lang="en-US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1187450" y="1557338"/>
            <a:ext cx="7646988" cy="4462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 typeface="Tahoma" pitchFamily="34" charset="0"/>
              <a:buNone/>
            </a:pPr>
            <a:r>
              <a:rPr lang="hr-HR" sz="2400" b="1" dirty="0" smtClean="0">
                <a:latin typeface="Calibri" pitchFamily="34" charset="0"/>
              </a:rPr>
              <a:t>IDENTIFIKACIONE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Identifikacijski broj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Naziv i Adresa </a:t>
            </a:r>
            <a:r>
              <a:rPr lang="hr-HR" sz="1800" dirty="0" smtClean="0">
                <a:latin typeface="Calibri" pitchFamily="34" charset="0"/>
              </a:rPr>
              <a:t>(ulica i broj , poštanski broj, naselje, opština, kanton, entitet)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Identifikacijski broj  preduzeća kojoj lokalna jedinica pripada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75000"/>
              <a:buNone/>
            </a:pPr>
            <a:r>
              <a:rPr lang="hr-HR" sz="2400" b="1" dirty="0" smtClean="0">
                <a:latin typeface="Calibri" pitchFamily="34" charset="0"/>
              </a:rPr>
              <a:t>DEMOGRAFSKE VARIJABLE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Datum gašenja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0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EKONOMSKE/STRATIFIKACIONE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Glavna i sporedne djelatnosti </a:t>
            </a:r>
            <a:r>
              <a:rPr lang="hr-HR" sz="1800" dirty="0" smtClean="0">
                <a:latin typeface="Calibri" pitchFamily="34" charset="0"/>
              </a:rPr>
              <a:t>(max 3 sporedne djelatnosti)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SzPct val="75000"/>
              <a:buFontTx/>
              <a:buNone/>
            </a:pPr>
            <a:r>
              <a:rPr lang="hr-HR" sz="2400" b="1" dirty="0" smtClean="0">
                <a:latin typeface="Calibri" pitchFamily="34" charset="0"/>
              </a:rPr>
              <a:t>Ostale varijable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75000"/>
              <a:buFontTx/>
              <a:buChar char="•"/>
            </a:pPr>
            <a:r>
              <a:rPr lang="hr-HR" sz="2200" dirty="0" smtClean="0">
                <a:latin typeface="Calibri" pitchFamily="34" charset="0"/>
              </a:rPr>
              <a:t>Aktivan/Neaktivan status</a:t>
            </a:r>
            <a:endParaRPr lang="en-US" sz="2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Veza između SPR-a i istraživanja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s-Latn-BA" sz="2000" dirty="0">
                <a:latin typeface="Calibri" pitchFamily="34" charset="0"/>
              </a:rPr>
              <a:t>Poseban dio aplikacije za SPR (istraživački dio) prilagođen je za smještanje odgovarajućih podataka iz svih statističkih istraživanja</a:t>
            </a:r>
          </a:p>
          <a:p>
            <a:pPr algn="just"/>
            <a:r>
              <a:rPr lang="hr-HR" sz="2000" dirty="0">
                <a:latin typeface="Calibri" pitchFamily="34" charset="0"/>
              </a:rPr>
              <a:t>Kroz istraživački dio mogu se pregledati podaci iz drugih statističkih istraživanja, kao i podaci iz administrativnog odnosno statističkog dijela SPR-a</a:t>
            </a:r>
          </a:p>
          <a:p>
            <a:pPr algn="just"/>
            <a:r>
              <a:rPr lang="bs-Latn-BA" sz="2000" dirty="0">
                <a:latin typeface="Calibri" pitchFamily="34" charset="0"/>
              </a:rPr>
              <a:t>Za sprovodjenje statističkih istraživanja iz SPR-a se koriste podaci o aktivnim preduzećima i aktivnim lokalnim jedinicama</a:t>
            </a:r>
          </a:p>
          <a:p>
            <a:pPr algn="just"/>
            <a:r>
              <a:rPr lang="bs-Latn-BA" sz="2000" dirty="0">
                <a:latin typeface="Calibri" pitchFamily="34" charset="0"/>
              </a:rPr>
              <a:t>U SPR-u, prema statusu aktivnosti, postoje aktivna, mirujuća i ugašena preduzeća</a:t>
            </a:r>
          </a:p>
          <a:p>
            <a:pPr lvl="1" algn="just"/>
            <a:r>
              <a:rPr lang="bs-Latn-BA" sz="1600" dirty="0">
                <a:latin typeface="Calibri" pitchFamily="34" charset="0"/>
              </a:rPr>
              <a:t>Aktivnim preduzećima se smatraju i ona preduzeća koja su ekonomski aktivna a nisu predala završni račun jer prema zakonu nemaju tu obavezu (među aktivnim su i ona koja nisu predala ZR iako su prema zakonu to morala uraditi)</a:t>
            </a:r>
          </a:p>
          <a:p>
            <a:pPr lvl="1"/>
            <a:r>
              <a:rPr lang="vi-VN" sz="1600" dirty="0">
                <a:latin typeface="Calibri" pitchFamily="34" charset="0"/>
                <a:cs typeface="Calibri" pitchFamily="34" charset="0"/>
              </a:rPr>
              <a:t>Između</a:t>
            </a:r>
            <a:r>
              <a:rPr lang="bs-Latn-BA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bs-Latn-BA" sz="1600" dirty="0">
                <a:latin typeface="Calibri" pitchFamily="34" charset="0"/>
              </a:rPr>
              <a:t>aktivnosti i gašenja preduzeća obično postoji period neaktivnosti u kojem se statistička jedinica vodi kao mirujuća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27253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Razmjena</a:t>
            </a:r>
            <a:r>
              <a:rPr lang="bs-Latn-BA" sz="3200" b="1" dirty="0" smtClean="0">
                <a:latin typeface="Calibri" pitchFamily="34" charset="0"/>
              </a:rPr>
              <a:t> </a:t>
            </a: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podataka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>
                <a:latin typeface="Calibri" pitchFamily="34" charset="0"/>
              </a:rPr>
              <a:t>Razmjena informacija o pravnim jedinicama, lokalnim pravnim jedinicama, preduzećima i lokalnim jedinicama (finansijski i podaci o zaposlenima  se razmjenjuju u klasama)</a:t>
            </a:r>
          </a:p>
          <a:p>
            <a:endParaRPr lang="hr-HR" sz="2000" dirty="0" smtClean="0">
              <a:latin typeface="Calibri" pitchFamily="34" charset="0"/>
            </a:endParaRPr>
          </a:p>
          <a:p>
            <a:r>
              <a:rPr lang="hr-HR" sz="2000" dirty="0">
                <a:latin typeface="Calibri" pitchFamily="34" charset="0"/>
              </a:rPr>
              <a:t>BHAS preuzima podatke od Centralne banke BiH dva puta godišnje (april, oktobar) i dostavlja ih entitetima i DB radi ažuriranja statusa </a:t>
            </a:r>
            <a:r>
              <a:rPr lang="hr-HR" sz="2000" dirty="0" smtClean="0">
                <a:latin typeface="Calibri" pitchFamily="34" charset="0"/>
              </a:rPr>
              <a:t>aktivnosti</a:t>
            </a:r>
          </a:p>
          <a:p>
            <a:endParaRPr lang="hr-HR" sz="20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hr-HR" sz="2000" dirty="0" smtClean="0">
                <a:latin typeface="Calibri" pitchFamily="34" charset="0"/>
              </a:rPr>
              <a:t>Entitetski statistički zavodi su odgovorni za vođenje i ažuriranje jedinica prema njihovoj teritorijalnoj pripadnosti</a:t>
            </a:r>
          </a:p>
          <a:p>
            <a:pPr>
              <a:buFontTx/>
              <a:buChar char="•"/>
            </a:pPr>
            <a:endParaRPr lang="hr-HR" sz="20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hr-HR" sz="2000" dirty="0" smtClean="0">
                <a:latin typeface="Calibri" pitchFamily="34" charset="0"/>
              </a:rPr>
              <a:t>Podaci u SPR-u su namijenjeni samo statističkim potrebama i ne smiju se razmjenjivati sa trećom stranom</a:t>
            </a: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pPr>
              <a:buNone/>
            </a:pPr>
            <a:endParaRPr lang="bs-Latn-B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Razmjena</a:t>
            </a:r>
            <a:r>
              <a:rPr lang="bs-Latn-BA" sz="3200" b="1" dirty="0" smtClean="0">
                <a:latin typeface="Calibri" pitchFamily="34" charset="0"/>
              </a:rPr>
              <a:t> </a:t>
            </a: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podataka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2400" dirty="0" smtClean="0">
                <a:latin typeface="Calibri" pitchFamily="34" charset="0"/>
              </a:rPr>
              <a:t>Agencija za statistiku kvartalno dobija ažurirane podatke iz entiteta i DB i to:</a:t>
            </a:r>
            <a:endParaRPr lang="bs-Latn-BA" sz="24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bs-Latn-BA" sz="2400" dirty="0" smtClean="0">
                <a:latin typeface="Calibri" pitchFamily="34" charset="0"/>
              </a:rPr>
              <a:t> </a:t>
            </a:r>
            <a:endParaRPr lang="bs-Latn-BA" sz="2400" i="1" dirty="0" smtClean="0">
              <a:latin typeface="Calibri" pitchFamily="34" charset="0"/>
            </a:endParaRPr>
          </a:p>
          <a:p>
            <a:pPr lvl="0"/>
            <a:r>
              <a:rPr lang="bs-Latn-BA" sz="2400" dirty="0" smtClean="0">
                <a:latin typeface="Calibri" pitchFamily="34" charset="0"/>
              </a:rPr>
              <a:t>15.01.     sa stanjem administrativnog registra na dan 31.12.</a:t>
            </a:r>
            <a:endParaRPr lang="bs-Latn-BA" sz="2400" i="1" dirty="0" smtClean="0">
              <a:latin typeface="Calibri" pitchFamily="34" charset="0"/>
            </a:endParaRPr>
          </a:p>
          <a:p>
            <a:pPr lvl="0"/>
            <a:r>
              <a:rPr lang="bs-Latn-BA" sz="2400" dirty="0" smtClean="0">
                <a:latin typeface="Calibri" pitchFamily="34" charset="0"/>
              </a:rPr>
              <a:t>30.04.     sa stanjem administrativnog registra na dan 31.03.</a:t>
            </a:r>
            <a:endParaRPr lang="bs-Latn-BA" sz="2400" i="1" dirty="0" smtClean="0">
              <a:latin typeface="Calibri" pitchFamily="34" charset="0"/>
            </a:endParaRPr>
          </a:p>
          <a:p>
            <a:pPr lvl="0"/>
            <a:r>
              <a:rPr lang="bs-Latn-BA" sz="2400" dirty="0" smtClean="0">
                <a:latin typeface="Calibri" pitchFamily="34" charset="0"/>
              </a:rPr>
              <a:t>31.07.     sa stanjem administrativnog registra na dan 30.06.</a:t>
            </a:r>
            <a:endParaRPr lang="bs-Latn-BA" sz="2400" i="1" dirty="0" smtClean="0">
              <a:latin typeface="Calibri" pitchFamily="34" charset="0"/>
            </a:endParaRPr>
          </a:p>
          <a:p>
            <a:pPr lvl="0"/>
            <a:r>
              <a:rPr lang="bs-Latn-BA" sz="2400" dirty="0" smtClean="0">
                <a:latin typeface="Calibri" pitchFamily="34" charset="0"/>
              </a:rPr>
              <a:t>31.10.     sa stanjem administrativnog registra na dan 30.09.</a:t>
            </a:r>
            <a:endParaRPr lang="bs-Latn-BA" sz="2400" i="1" dirty="0" smtClean="0">
              <a:latin typeface="Calibri" pitchFamily="34" charset="0"/>
            </a:endParaRPr>
          </a:p>
          <a:p>
            <a:endParaRPr lang="bs-Latn-BA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29576" cy="1143000"/>
          </a:xfrm>
        </p:spPr>
        <p:txBody>
          <a:bodyPr/>
          <a:lstStyle/>
          <a:p>
            <a:r>
              <a:rPr lang="bs-Latn-BA" sz="3200" dirty="0">
                <a:latin typeface="Calibri" pitchFamily="34" charset="0"/>
                <a:cs typeface="Calibri" pitchFamily="34" charset="0"/>
              </a:rPr>
              <a:t/>
            </a:r>
            <a:br>
              <a:rPr lang="bs-Latn-BA" sz="3200" dirty="0">
                <a:latin typeface="Calibri" pitchFamily="34" charset="0"/>
                <a:cs typeface="Calibri" pitchFamily="34" charset="0"/>
              </a:rPr>
            </a:br>
            <a:r>
              <a:rPr lang="bs-Latn-B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Izvori za određivanje i ažuriranje veličine preduzeća</a:t>
            </a:r>
            <a:endParaRPr lang="bs-Latn-B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8840"/>
            <a:ext cx="7787208" cy="4137323"/>
          </a:xfrm>
        </p:spPr>
        <p:txBody>
          <a:bodyPr/>
          <a:lstStyle/>
          <a:p>
            <a:r>
              <a:rPr lang="bs-Latn-BA" sz="2000" dirty="0"/>
              <a:t>U </a:t>
            </a:r>
            <a:r>
              <a:rPr lang="bs-Latn-BA" sz="2000" dirty="0" smtClean="0"/>
              <a:t>SPR-u </a:t>
            </a:r>
            <a:r>
              <a:rPr lang="bs-Latn-BA" sz="2000" dirty="0"/>
              <a:t>za određivanje veličine  preduzeća koriste </a:t>
            </a:r>
            <a:r>
              <a:rPr lang="bs-Latn-BA" sz="2000" dirty="0" smtClean="0"/>
              <a:t>se:</a:t>
            </a:r>
          </a:p>
          <a:p>
            <a:endParaRPr lang="bs-Latn-BA" sz="2000" dirty="0" smtClean="0"/>
          </a:p>
          <a:p>
            <a:r>
              <a:rPr lang="bs-Latn-BA" sz="2000" dirty="0">
                <a:latin typeface="Calibri" pitchFamily="34" charset="0"/>
                <a:cs typeface="Calibri" pitchFamily="34" charset="0"/>
              </a:rPr>
              <a:t>podaci 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iz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godišnjih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finansijskih izvještaja </a:t>
            </a:r>
            <a:r>
              <a:rPr lang="bs-Latn-BA" sz="2000" dirty="0">
                <a:latin typeface="Calibri" pitchFamily="34" charset="0"/>
                <a:cs typeface="Calibri" pitchFamily="34" charset="0"/>
              </a:rPr>
              <a:t>(završnih računa) i to podaci o prihodu i podaci o 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zaposlenosti</a:t>
            </a:r>
          </a:p>
          <a:p>
            <a:r>
              <a:rPr lang="bs-Latn-BA" sz="2000" dirty="0">
                <a:latin typeface="Calibri" pitchFamily="34" charset="0"/>
                <a:cs typeface="Calibri" pitchFamily="34" charset="0"/>
              </a:rPr>
              <a:t>p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odaci iz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Jedinstvenog sistema registracije, kontrole i naplate doprinosa 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(podaci o broju zaposlenih)</a:t>
            </a:r>
          </a:p>
          <a:p>
            <a:r>
              <a:rPr lang="bs-Latn-BA" sz="2000" dirty="0">
                <a:latin typeface="Calibri" pitchFamily="34" charset="0"/>
                <a:cs typeface="Calibri" pitchFamily="34" charset="0"/>
              </a:rPr>
              <a:t>p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odaci iz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statističkih istraživanja</a:t>
            </a:r>
            <a:endParaRPr lang="bs-Latn-BA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bs-Latn-BA" sz="2000" b="1" dirty="0">
                <a:latin typeface="Calibri" pitchFamily="34" charset="0"/>
                <a:cs typeface="Calibri" pitchFamily="34" charset="0"/>
              </a:rPr>
              <a:t>i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nformacije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iz službenih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glasnika, informacije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sa internetskih stranica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isl.</a:t>
            </a: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68034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ZNAČAJ PODATAKA </a:t>
            </a:r>
            <a:br>
              <a:rPr lang="bs-Latn-BA" sz="3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s-Latn-BA" sz="3600" dirty="0">
                <a:latin typeface="Calibri" panose="020F0502020204030204" pitchFamily="34" charset="0"/>
                <a:cs typeface="Calibri" panose="020F0502020204030204" pitchFamily="34" charset="0"/>
              </a:rPr>
              <a:t>iz statističkog poslovnog registra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1800" dirty="0">
                <a:latin typeface="Calibri" panose="020F0502020204030204" pitchFamily="34" charset="0"/>
                <a:cs typeface="Calibri" panose="020F0502020204030204" pitchFamily="34" charset="0"/>
              </a:rPr>
              <a:t>Podaci za statistikom iz statističkog poslovnog registra odnosno, poslovne demografije su veliki i odnose se na: </a:t>
            </a:r>
          </a:p>
          <a:p>
            <a:r>
              <a:rPr lang="bs-Latn-BA" sz="1800" dirty="0">
                <a:latin typeface="Calibri" panose="020F0502020204030204" pitchFamily="34" charset="0"/>
                <a:cs typeface="Calibri" panose="020F0502020204030204" pitchFamily="34" charset="0"/>
              </a:rPr>
              <a:t>Podatke o „rođenju“ i „smrti“ poduzeća, njihovom životnom vijeku i preživljavanju, zaposlenosti  te ostalim pokazateljima poslovne demografije važni su kako za statističare tako i za investitore, analitičare, kreatore politika i sl.</a:t>
            </a:r>
          </a:p>
          <a:p>
            <a:r>
              <a:rPr lang="bs-Latn-BA" sz="1800" dirty="0">
                <a:latin typeface="Calibri" panose="020F0502020204030204" pitchFamily="34" charset="0"/>
                <a:cs typeface="Calibri" panose="020F0502020204030204" pitchFamily="34" charset="0"/>
              </a:rPr>
              <a:t>Dio podataka poslovne demografije mjeri i napredak prema EU ciljevima definiranim u </a:t>
            </a:r>
            <a:r>
              <a:rPr lang="bs-Latn-BA" sz="1800" i="1" dirty="0">
                <a:latin typeface="Calibri" panose="020F0502020204030204" pitchFamily="34" charset="0"/>
                <a:cs typeface="Calibri" panose="020F0502020204030204" pitchFamily="34" charset="0"/>
              </a:rPr>
              <a:t>Growth and Jobs Strategy</a:t>
            </a:r>
            <a:r>
              <a:rPr lang="bs-Latn-BA" sz="1800" dirty="0">
                <a:latin typeface="Calibri" panose="020F0502020204030204" pitchFamily="34" charset="0"/>
                <a:cs typeface="Calibri" panose="020F0502020204030204" pitchFamily="34" charset="0"/>
              </a:rPr>
              <a:t>. Osim toga, poslovna demografija je temeljni element OECD-ovog </a:t>
            </a:r>
            <a:r>
              <a:rPr lang="bs-Latn-BA" sz="1800" i="1" dirty="0">
                <a:latin typeface="Calibri" panose="020F0502020204030204" pitchFamily="34" charset="0"/>
                <a:cs typeface="Calibri" panose="020F0502020204030204" pitchFamily="34" charset="0"/>
              </a:rPr>
              <a:t>Enterprenuership Indicators Project</a:t>
            </a:r>
            <a:r>
              <a:rPr lang="bs-Latn-BA" sz="1800" dirty="0">
                <a:latin typeface="Calibri" panose="020F0502020204030204" pitchFamily="34" charset="0"/>
                <a:cs typeface="Calibri" panose="020F0502020204030204" pitchFamily="34" charset="0"/>
              </a:rPr>
              <a:t>, gdje OECD i Eurostat u suradnji razvijaju okvir za redovito i usklađeno mjerenje poduzetničke aktivnosti i čimbenika koji je unaprijeđuju ili </a:t>
            </a:r>
            <a:r>
              <a:rPr lang="bs-Latn-BA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spriječavaju aktivnosti.  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86667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94122"/>
          </a:xfrm>
        </p:spPr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Ažuriranje SPR-a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4929411"/>
          </a:xfrm>
        </p:spPr>
        <p:txBody>
          <a:bodyPr/>
          <a:lstStyle/>
          <a:p>
            <a:endParaRPr lang="bs-Latn-BA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Ažuriranje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iz administrativnih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registara</a:t>
            </a:r>
          </a:p>
          <a:p>
            <a:pPr marL="0" indent="0" algn="just">
              <a:buNone/>
            </a:pP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Statistički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zavodi u entitetima i Brčko distriktu BiH u elektronskoj formi mjesečno dobijaju podatke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iz administrativnih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registara. Na osnovu ovih podataka, novoosnovani poslovni subjekti se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automatski 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uključuju </a:t>
            </a:r>
            <a:r>
              <a:rPr lang="it-IT" sz="1800" dirty="0">
                <a:latin typeface="Calibri" pitchFamily="34" charset="0"/>
                <a:cs typeface="Calibri" pitchFamily="34" charset="0"/>
              </a:rPr>
              <a:t>u statistički poslovni registar, a na isti se način preuzimaju i promjene u identifikacionim </a:t>
            </a:r>
            <a:r>
              <a:rPr lang="it-IT" sz="18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 demografskim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karakteristikama. Ažuriranje podataka koji dolaze iz administrativnih izvora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provodi automatski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bs-Latn-BA" sz="2000" b="1" dirty="0">
                <a:latin typeface="Calibri" pitchFamily="34" charset="0"/>
                <a:cs typeface="Calibri" pitchFamily="34" charset="0"/>
              </a:rPr>
              <a:t>Ažuriranje iz ostalih </a:t>
            </a:r>
            <a:r>
              <a:rPr lang="bs-Latn-BA" sz="2000" b="1" dirty="0" smtClean="0">
                <a:latin typeface="Calibri" pitchFamily="34" charset="0"/>
                <a:cs typeface="Calibri" pitchFamily="34" charset="0"/>
              </a:rPr>
              <a:t>izvora</a:t>
            </a:r>
          </a:p>
          <a:p>
            <a:pPr lvl="1"/>
            <a:r>
              <a:rPr lang="bs-Latn-BA" sz="1800" dirty="0">
                <a:latin typeface="Calibri" pitchFamily="34" charset="0"/>
                <a:cs typeface="Calibri" pitchFamily="34" charset="0"/>
              </a:rPr>
              <a:t>Ažuriranje na osnovu statističkih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istraživanja</a:t>
            </a:r>
          </a:p>
          <a:p>
            <a:pPr lvl="1"/>
            <a:r>
              <a:rPr lang="bs-Latn-BA" sz="1800" dirty="0">
                <a:latin typeface="Calibri" pitchFamily="34" charset="0"/>
                <a:cs typeface="Calibri" pitchFamily="34" charset="0"/>
              </a:rPr>
              <a:t>Ažuriranje nakon dobijenih podataka iz godišnjih finansijskih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izvještaja</a:t>
            </a:r>
          </a:p>
          <a:p>
            <a:pPr lvl="1"/>
            <a:r>
              <a:rPr lang="bs-Latn-BA" sz="1800" dirty="0">
                <a:latin typeface="Calibri" pitchFamily="34" charset="0"/>
                <a:cs typeface="Calibri" pitchFamily="34" charset="0"/>
              </a:rPr>
              <a:t>Ažuriranje dobijenim podacima iz Jedinstvenog sistema registracije, kontrole i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naplate doprinosa</a:t>
            </a:r>
          </a:p>
          <a:p>
            <a:pPr lvl="1"/>
            <a:r>
              <a:rPr lang="bs-Latn-BA" sz="1800" dirty="0">
                <a:latin typeface="Calibri" pitchFamily="34" charset="0"/>
                <a:cs typeface="Calibri" pitchFamily="34" charset="0"/>
              </a:rPr>
              <a:t>Ažuriranje na osnovu informacije Centralne banke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BiH, iz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službenih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glasnika,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sa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internetskih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stranica isl</a:t>
            </a:r>
            <a:r>
              <a:rPr lang="bs-Latn-BA" sz="18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bs-Latn-BA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56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Prava korisnika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7758138" cy="4840303"/>
          </a:xfrm>
        </p:spPr>
        <p:txBody>
          <a:bodyPr/>
          <a:lstStyle/>
          <a:p>
            <a:r>
              <a:rPr lang="bs-Latn-BA" sz="2400" dirty="0" smtClean="0"/>
              <a:t>Administrativni dio:</a:t>
            </a:r>
          </a:p>
          <a:p>
            <a:pPr lvl="1"/>
            <a:r>
              <a:rPr lang="bs-Latn-BA" sz="2000" dirty="0" smtClean="0"/>
              <a:t>Pravo pretraživanja imaju odjel registra i odjeli statističkih istraživanja</a:t>
            </a:r>
          </a:p>
          <a:p>
            <a:pPr lvl="1"/>
            <a:r>
              <a:rPr lang="bs-Latn-BA" sz="2000" dirty="0" smtClean="0"/>
              <a:t>Pravo ručnog ažuriranja nema niko</a:t>
            </a:r>
          </a:p>
          <a:p>
            <a:r>
              <a:rPr lang="bs-Latn-BA" sz="2400" dirty="0" smtClean="0"/>
              <a:t>SPR dio:</a:t>
            </a:r>
          </a:p>
          <a:p>
            <a:pPr lvl="1"/>
            <a:r>
              <a:rPr lang="bs-Latn-BA" sz="2000" dirty="0" smtClean="0"/>
              <a:t>Pravo pretraživanja imaju odjel registra i odjeli statističkih istraživanja</a:t>
            </a:r>
          </a:p>
          <a:p>
            <a:pPr lvl="1"/>
            <a:r>
              <a:rPr lang="bs-Latn-BA" sz="2000" dirty="0" smtClean="0"/>
              <a:t>Pravo ručnog ažuriranja ima odjel registra</a:t>
            </a:r>
          </a:p>
          <a:p>
            <a:r>
              <a:rPr lang="bs-Latn-BA" sz="2400" dirty="0" smtClean="0"/>
              <a:t>Statističko istraživanje</a:t>
            </a:r>
          </a:p>
          <a:p>
            <a:pPr lvl="1"/>
            <a:r>
              <a:rPr lang="bs-Latn-BA" sz="2000" dirty="0" smtClean="0"/>
              <a:t>Pravo pretraživanja imaju odjel registra i odjeli statističkih istraživanja</a:t>
            </a:r>
          </a:p>
          <a:p>
            <a:pPr lvl="1"/>
            <a:r>
              <a:rPr lang="bs-Latn-BA" sz="2000" dirty="0" smtClean="0"/>
              <a:t>Pravo ručnog ažuriranja ima odjel statističkog istraživanja čiji su konkretni podaci</a:t>
            </a:r>
            <a:endParaRPr lang="bs-Latn-BA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472360" cy="500065"/>
          </a:xfrm>
        </p:spPr>
        <p:txBody>
          <a:bodyPr/>
          <a:lstStyle/>
          <a:p>
            <a:r>
              <a:rPr lang="bs-Latn-BA" sz="3200" dirty="0" smtClean="0">
                <a:latin typeface="Calibri" pitchFamily="34" charset="0"/>
              </a:rPr>
              <a:t/>
            </a:r>
            <a:br>
              <a:rPr lang="bs-Latn-BA" sz="3200" dirty="0" smtClean="0">
                <a:latin typeface="Calibri" pitchFamily="34" charset="0"/>
              </a:rPr>
            </a:b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Nedostaci</a:t>
            </a:r>
            <a:r>
              <a:rPr lang="bs-Latn-BA" sz="3200" b="1" dirty="0" smtClean="0">
                <a:latin typeface="Calibri" pitchFamily="34" charset="0"/>
              </a:rPr>
              <a:t>  </a:t>
            </a: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SPR-a </a:t>
            </a:r>
            <a:endParaRPr lang="bs-Latn-B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3"/>
            <a:ext cx="7787208" cy="4823941"/>
          </a:xfrm>
        </p:spPr>
        <p:txBody>
          <a:bodyPr/>
          <a:lstStyle/>
          <a:p>
            <a:pPr>
              <a:defRPr/>
            </a:pPr>
            <a:r>
              <a:rPr lang="bs-Latn-BA" sz="2000" dirty="0" smtClean="0">
                <a:latin typeface="Calibri" pitchFamily="34" charset="0"/>
              </a:rPr>
              <a:t>Kvalitet  podataka u SPR</a:t>
            </a:r>
          </a:p>
          <a:p>
            <a:pPr lvl="1">
              <a:defRPr/>
            </a:pPr>
            <a:r>
              <a:rPr lang="bs-Latn-BA" sz="2000" dirty="0" smtClean="0">
                <a:latin typeface="Calibri" pitchFamily="34" charset="0"/>
              </a:rPr>
              <a:t>Posebnu pažnju treba posvetiti aktivnosti/neak</a:t>
            </a:r>
            <a:r>
              <a:rPr lang="en-GB" sz="2000" dirty="0" err="1" smtClean="0">
                <a:latin typeface="Calibri" pitchFamily="34" charset="0"/>
              </a:rPr>
              <a:t>tiv</a:t>
            </a:r>
            <a:r>
              <a:rPr lang="bs-Latn-BA" sz="2000" dirty="0" smtClean="0">
                <a:latin typeface="Calibri" pitchFamily="34" charset="0"/>
              </a:rPr>
              <a:t>nosti jedinica,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bs-Latn-BA" sz="2000" dirty="0" smtClean="0">
                <a:latin typeface="Calibri" pitchFamily="34" charset="0"/>
              </a:rPr>
              <a:t>šifri djelatnosti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bs-Latn-BA" sz="2000" dirty="0" smtClean="0">
                <a:latin typeface="Calibri" pitchFamily="34" charset="0"/>
              </a:rPr>
              <a:t>adresnim i kontakt podacima</a:t>
            </a:r>
            <a:endParaRPr lang="hr-HR" sz="2000" dirty="0" smtClean="0">
              <a:latin typeface="Calibri" pitchFamily="34" charset="0"/>
            </a:endParaRPr>
          </a:p>
          <a:p>
            <a:pPr marL="342900" lvl="1" indent="-342900">
              <a:defRPr/>
            </a:pPr>
            <a:r>
              <a:rPr lang="hr-HR" sz="2000" dirty="0" smtClean="0">
                <a:latin typeface="Calibri" pitchFamily="34" charset="0"/>
              </a:rPr>
              <a:t>Nepostojanje podataka o zaposlenima i finansijskih podataka za sva preduzeća (problem UIO i PIO/MIO)</a:t>
            </a:r>
          </a:p>
          <a:p>
            <a:pPr marL="342900" lvl="1" indent="-342900">
              <a:defRPr/>
            </a:pPr>
            <a:r>
              <a:rPr lang="hr-HR" sz="2000" dirty="0" smtClean="0">
                <a:latin typeface="Calibri" pitchFamily="34" charset="0"/>
                <a:cs typeface="Arial" charset="0"/>
              </a:rPr>
              <a:t>Preduzetnici -  nedostatak podataka o </a:t>
            </a:r>
            <a:r>
              <a:rPr lang="bs-Latn-BA" sz="2000" dirty="0" smtClean="0">
                <a:latin typeface="Calibri" pitchFamily="34" charset="0"/>
              </a:rPr>
              <a:t>aktivnosti</a:t>
            </a:r>
          </a:p>
          <a:p>
            <a:pPr marL="342900" lvl="1" indent="-342900">
              <a:defRPr/>
            </a:pPr>
            <a:r>
              <a:rPr lang="hr-HR" sz="2000" dirty="0" smtClean="0">
                <a:latin typeface="Calibri" pitchFamily="34" charset="0"/>
              </a:rPr>
              <a:t>Individualni  finansijski i podaci o zaposlenima postoje u entitetima i Distriktu Brčko</a:t>
            </a:r>
          </a:p>
          <a:p>
            <a:pPr marL="742950" lvl="2" indent="-342900" algn="just">
              <a:defRPr/>
            </a:pPr>
            <a:r>
              <a:rPr lang="hr-HR" sz="2000" dirty="0" smtClean="0">
                <a:latin typeface="Calibri" pitchFamily="34" charset="0"/>
              </a:rPr>
              <a:t>BHAS ima podatke samo u </a:t>
            </a:r>
            <a:r>
              <a:rPr lang="bs-Latn-BA" sz="2000" dirty="0" smtClean="0">
                <a:latin typeface="Calibri" pitchFamily="34" charset="0"/>
              </a:rPr>
              <a:t>klasama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bs-Latn-BA" sz="2000" dirty="0" smtClean="0">
                <a:latin typeface="Calibri" pitchFamily="34" charset="0"/>
              </a:rPr>
              <a:t>Nepostojanje institucionalnog sektora i grupe preduzeća kao obaveznih komponenti u SPR-u prema EU Uredbi</a:t>
            </a:r>
            <a:endParaRPr lang="en-US" sz="2000" dirty="0" smtClean="0">
              <a:latin typeface="Calibri" pitchFamily="34" charset="0"/>
            </a:endParaRPr>
          </a:p>
          <a:p>
            <a:pPr marL="342900" lvl="1" indent="-342900">
              <a:buClr>
                <a:schemeClr val="tx1"/>
              </a:buClr>
              <a:buNone/>
              <a:defRPr/>
            </a:pPr>
            <a:endParaRPr lang="bs-Latn-BA" sz="2400" dirty="0" smtClean="0"/>
          </a:p>
          <a:p>
            <a:pPr marL="457200" lvl="1" indent="0">
              <a:buNone/>
              <a:defRPr/>
            </a:pPr>
            <a:endParaRPr lang="bs-Latn-B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Calibri" pitchFamily="34" charset="0"/>
              </a:rPr>
              <a:t> </a:t>
            </a:r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Planirane aktivnosti u SPR 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it-IT" sz="2000" dirty="0" smtClean="0">
                <a:latin typeface="Calibri" pitchFamily="34" charset="0"/>
              </a:rPr>
              <a:t>U</a:t>
            </a:r>
            <a:r>
              <a:rPr lang="bs-Latn-BA" sz="2000" dirty="0" smtClean="0">
                <a:latin typeface="Calibri" pitchFamily="34" charset="0"/>
              </a:rPr>
              <a:t>napređenje</a:t>
            </a:r>
            <a:r>
              <a:rPr lang="it-IT" sz="2000" dirty="0" smtClean="0">
                <a:latin typeface="Calibri" pitchFamily="34" charset="0"/>
              </a:rPr>
              <a:t> s</a:t>
            </a:r>
            <a:r>
              <a:rPr lang="bs-Latn-BA" sz="2000" dirty="0" smtClean="0">
                <a:latin typeface="Calibri" pitchFamily="34" charset="0"/>
              </a:rPr>
              <a:t>a</a:t>
            </a:r>
            <a:r>
              <a:rPr lang="it-IT" sz="2000" dirty="0" smtClean="0">
                <a:latin typeface="Calibri" pitchFamily="34" charset="0"/>
              </a:rPr>
              <a:t>radnje sa </a:t>
            </a:r>
            <a:r>
              <a:rPr lang="bs-Latn-BA" sz="2000" dirty="0" smtClean="0">
                <a:latin typeface="Calibri" pitchFamily="34" charset="0"/>
              </a:rPr>
              <a:t>postojećim </a:t>
            </a:r>
            <a:r>
              <a:rPr lang="it-IT" sz="2000" dirty="0" smtClean="0">
                <a:latin typeface="Calibri" pitchFamily="34" charset="0"/>
              </a:rPr>
              <a:t>i </a:t>
            </a:r>
            <a:r>
              <a:rPr lang="bs-Latn-BA" sz="2000" dirty="0" smtClean="0">
                <a:latin typeface="Calibri" pitchFamily="34" charset="0"/>
              </a:rPr>
              <a:t>iznalaženje novih </a:t>
            </a:r>
            <a:r>
              <a:rPr lang="it-IT" sz="2000" dirty="0" smtClean="0">
                <a:latin typeface="Calibri" pitchFamily="34" charset="0"/>
              </a:rPr>
              <a:t>administrativni</a:t>
            </a:r>
            <a:r>
              <a:rPr lang="bs-Latn-BA" sz="2000" dirty="0" smtClean="0">
                <a:latin typeface="Calibri" pitchFamily="34" charset="0"/>
              </a:rPr>
              <a:t>h</a:t>
            </a:r>
            <a:r>
              <a:rPr lang="it-IT" sz="2000" dirty="0" smtClean="0">
                <a:latin typeface="Calibri" pitchFamily="34" charset="0"/>
              </a:rPr>
              <a:t> izvora</a:t>
            </a:r>
            <a:endParaRPr lang="bs-Latn-BA" sz="2000" dirty="0" smtClean="0">
              <a:latin typeface="Calibri" pitchFamily="34" charset="0"/>
            </a:endParaRPr>
          </a:p>
          <a:p>
            <a:pPr algn="just">
              <a:lnSpc>
                <a:spcPct val="80000"/>
              </a:lnSpc>
            </a:pPr>
            <a:endParaRPr lang="hr-HR" sz="2000" dirty="0" smtClean="0">
              <a:latin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Ažuriranje i p</a:t>
            </a:r>
            <a:r>
              <a:rPr lang="hr-HR" sz="2000" dirty="0" smtClean="0">
                <a:latin typeface="Calibri" pitchFamily="34" charset="0"/>
              </a:rPr>
              <a:t>oboljšanje kvaliteta podataka u SPR-u, naročito podataka o statusu aktivnosti (identifikacija neaktivnih subjekata), šifri glavne djelatnosti i adresnih podataka, </a:t>
            </a:r>
            <a:r>
              <a:rPr lang="bs-Latn-BA" sz="2000" dirty="0" smtClean="0">
                <a:latin typeface="Calibri" pitchFamily="34" charset="0"/>
              </a:rPr>
              <a:t>o preduzetnicima/obrtnicima  i to </a:t>
            </a:r>
            <a:r>
              <a:rPr lang="hr-HR" sz="2000" dirty="0" smtClean="0">
                <a:latin typeface="Calibri" pitchFamily="34" charset="0"/>
              </a:rPr>
              <a:t>informacijama 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dobijenim kroz statistička istraživanja</a:t>
            </a:r>
          </a:p>
          <a:p>
            <a:pPr algn="just">
              <a:lnSpc>
                <a:spcPct val="80000"/>
              </a:lnSpc>
            </a:pPr>
            <a:endParaRPr lang="pl-PL" sz="20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bs-Latn-BA" sz="2000" dirty="0" smtClean="0">
                <a:latin typeface="Calibri" pitchFamily="34" charset="0"/>
              </a:rPr>
              <a:t>Omogućavanje korištenja SPR-a kao osnovnog okvira za planiranje i provođenje statističkih istraživanja i izbor jedinica uzorka</a:t>
            </a:r>
          </a:p>
          <a:p>
            <a:pPr algn="just">
              <a:lnSpc>
                <a:spcPct val="80000"/>
              </a:lnSpc>
            </a:pPr>
            <a:endParaRPr lang="pl-PL" sz="20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bs-Latn-BA" sz="2000" dirty="0">
                <a:latin typeface="Calibri" pitchFamily="34" charset="0"/>
              </a:rPr>
              <a:t>U</a:t>
            </a:r>
            <a:r>
              <a:rPr lang="bs-Latn-BA" sz="2000" dirty="0" smtClean="0">
                <a:latin typeface="Calibri" pitchFamily="34" charset="0"/>
              </a:rPr>
              <a:t>vođenje  novih karakteristika u </a:t>
            </a:r>
            <a:r>
              <a:rPr lang="bs-Latn-BA" sz="2000" dirty="0">
                <a:latin typeface="Calibri" pitchFamily="34" charset="0"/>
              </a:rPr>
              <a:t>SPR kroz IPA </a:t>
            </a:r>
            <a:r>
              <a:rPr lang="bs-Latn-BA" sz="2000" dirty="0" smtClean="0">
                <a:latin typeface="Calibri" pitchFamily="34" charset="0"/>
              </a:rPr>
              <a:t>projekte kao što su </a:t>
            </a:r>
            <a:r>
              <a:rPr lang="bs-Latn-BA" sz="2000" dirty="0">
                <a:latin typeface="Calibri" pitchFamily="34" charset="0"/>
              </a:rPr>
              <a:t>Institucionalni </a:t>
            </a:r>
            <a:r>
              <a:rPr lang="bs-Latn-BA" sz="2000" dirty="0" smtClean="0">
                <a:latin typeface="Calibri" pitchFamily="34" charset="0"/>
              </a:rPr>
              <a:t>sektor, Poslovna demografija i Grupe preduzeća </a:t>
            </a:r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E521F-AA90-4F30-9F8D-0F1E1530F2C3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5709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94122"/>
          </a:xfrm>
        </p:spPr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Podaci </a:t>
            </a: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SPR-a</a:t>
            </a:r>
            <a:b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bs-Latn-BA" sz="1800" dirty="0"/>
              <a:t>na dan 30.09.2016</a:t>
            </a:r>
            <a:endParaRPr lang="bs-Latn-BA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557764"/>
              </p:ext>
            </p:extLst>
          </p:nvPr>
        </p:nvGraphicFramePr>
        <p:xfrm>
          <a:off x="971600" y="1484782"/>
          <a:ext cx="7585775" cy="4238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5666"/>
                <a:gridCol w="1795666"/>
                <a:gridCol w="1331481"/>
                <a:gridCol w="1331481"/>
                <a:gridCol w="1331481"/>
              </a:tblGrid>
              <a:tr h="421072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200" u="none" strike="noStrike" dirty="0">
                          <a:effectLst/>
                        </a:rPr>
                        <a:t> SPR na dan </a:t>
                      </a:r>
                      <a:r>
                        <a:rPr lang="bs-Latn-BA" sz="1200" u="none" strike="noStrike" dirty="0" smtClean="0">
                          <a:effectLst/>
                        </a:rPr>
                        <a:t>30.09.2016</a:t>
                      </a:r>
                      <a:r>
                        <a:rPr lang="bs-Latn-BA" sz="1200" u="none" strike="noStrike" dirty="0">
                          <a:effectLst/>
                        </a:rPr>
                        <a:t>.</a:t>
                      </a:r>
                      <a:endParaRPr lang="bs-Latn-B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200" u="none" strike="noStrike">
                          <a:effectLst/>
                        </a:rPr>
                        <a:t>Bosna i Hercegovina</a:t>
                      </a:r>
                      <a:endParaRPr lang="bs-Latn-BA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200" u="none" strike="noStrike">
                          <a:effectLst/>
                        </a:rPr>
                        <a:t>Federacija BiH</a:t>
                      </a:r>
                      <a:endParaRPr lang="bs-Latn-BA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200" u="none" strike="noStrike">
                          <a:effectLst/>
                        </a:rPr>
                        <a:t>Republika Srpska</a:t>
                      </a:r>
                      <a:endParaRPr lang="bs-Latn-BA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200" u="none" strike="noStrike" dirty="0" smtClean="0">
                          <a:effectLst/>
                        </a:rPr>
                        <a:t>Distrikt </a:t>
                      </a:r>
                      <a:r>
                        <a:rPr lang="bs-Latn-BA" sz="1200" u="none" strike="noStrike" dirty="0">
                          <a:effectLst/>
                        </a:rPr>
                        <a:t>Brčko </a:t>
                      </a:r>
                      <a:endParaRPr lang="bs-Latn-B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 dirty="0">
                          <a:effectLst/>
                        </a:rPr>
                        <a:t>Ukupan broj pravnih </a:t>
                      </a:r>
                      <a:r>
                        <a:rPr lang="bs-Latn-BA" sz="1100" u="none" strike="noStrike" dirty="0" smtClean="0">
                          <a:effectLst/>
                        </a:rPr>
                        <a:t>jedinica</a:t>
                      </a:r>
                      <a:endParaRPr lang="bs-Latn-B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238 023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162</a:t>
                      </a:r>
                      <a:r>
                        <a:rPr lang="bs-Latn-BA" sz="1100" u="none" strike="noStrike" baseline="0" dirty="0" smtClean="0">
                          <a:effectLst/>
                        </a:rPr>
                        <a:t> 419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67 037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8 567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>
                          <a:effectLst/>
                        </a:rPr>
                        <a:t>Ukupan broj preduzeća (preduzeća + preduzetnici)</a:t>
                      </a:r>
                      <a:endParaRPr lang="bs-Latn-BA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238 023</a:t>
                      </a:r>
                      <a:endParaRPr lang="bs-Latn-BA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162</a:t>
                      </a:r>
                      <a:r>
                        <a:rPr lang="bs-Latn-BA" sz="11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419</a:t>
                      </a:r>
                      <a:endParaRPr lang="bs-Latn-BA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67 037</a:t>
                      </a:r>
                      <a:endParaRPr lang="bs-Latn-BA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8 567</a:t>
                      </a:r>
                      <a:endParaRPr lang="bs-Latn-BA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Od toga preduzeća:</a:t>
                      </a:r>
                      <a:endParaRPr lang="bs-Latn-B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 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 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>
                          <a:effectLst/>
                        </a:rPr>
                        <a:t>Preduzeća (aktivna i ugašena)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98 800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62 827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32 </a:t>
                      </a:r>
                      <a:r>
                        <a:rPr lang="bs-Latn-BA" sz="1100" u="none" strike="noStrike" dirty="0" smtClean="0">
                          <a:effectLst/>
                        </a:rPr>
                        <a:t>842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3 </a:t>
                      </a:r>
                      <a:r>
                        <a:rPr lang="bs-Latn-BA" sz="1100" u="none" strike="noStrike" dirty="0" smtClean="0">
                          <a:effectLst/>
                        </a:rPr>
                        <a:t>131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>
                          <a:effectLst/>
                        </a:rPr>
                        <a:t>Aktivna preduzeća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60 </a:t>
                      </a:r>
                      <a:r>
                        <a:rPr lang="bs-Latn-BA" sz="1100" u="none" strike="noStrike" dirty="0" smtClean="0">
                          <a:effectLst/>
                        </a:rPr>
                        <a:t>662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41 </a:t>
                      </a:r>
                      <a:r>
                        <a:rPr lang="bs-Latn-BA" sz="1100" u="none" strike="noStrike" dirty="0" smtClean="0">
                          <a:effectLst/>
                        </a:rPr>
                        <a:t>625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17 </a:t>
                      </a:r>
                      <a:r>
                        <a:rPr lang="bs-Latn-BA" sz="1100" u="none" strike="noStrike" dirty="0" smtClean="0">
                          <a:effectLst/>
                        </a:rPr>
                        <a:t>358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1 </a:t>
                      </a:r>
                      <a:r>
                        <a:rPr lang="bs-Latn-BA" sz="1100" u="none" strike="noStrike" dirty="0" smtClean="0">
                          <a:effectLst/>
                        </a:rPr>
                        <a:t>679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524036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>
                          <a:effectLst/>
                        </a:rPr>
                        <a:t>Aktivna preduzeća koja su dostavila finansijski izvještaj (završni račun) za 2015 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35 </a:t>
                      </a:r>
                      <a:r>
                        <a:rPr lang="bs-Latn-BA" sz="1100" u="none" strike="noStrike" dirty="0" smtClean="0">
                          <a:effectLst/>
                        </a:rPr>
                        <a:t>809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21 </a:t>
                      </a:r>
                      <a:r>
                        <a:rPr lang="bs-Latn-BA" sz="1100" u="none" strike="noStrike" dirty="0" smtClean="0">
                          <a:effectLst/>
                        </a:rPr>
                        <a:t>688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12 452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1 </a:t>
                      </a:r>
                      <a:r>
                        <a:rPr lang="bs-Latn-BA" sz="1100" u="none" strike="noStrike" dirty="0" smtClean="0">
                          <a:effectLst/>
                        </a:rPr>
                        <a:t>669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Od toga preduzetnika:</a:t>
                      </a:r>
                      <a:endParaRPr lang="bs-Latn-B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>
                          <a:effectLst/>
                        </a:rPr>
                        <a:t> 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>
                          <a:effectLst/>
                        </a:rPr>
                        <a:t>Preduzetnika (aktivna i ugašena)</a:t>
                      </a:r>
                      <a:endParaRPr lang="bs-Latn-B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139</a:t>
                      </a:r>
                      <a:r>
                        <a:rPr lang="bs-Latn-BA" sz="1100" u="none" strike="noStrike" baseline="0" dirty="0" smtClean="0">
                          <a:effectLst/>
                        </a:rPr>
                        <a:t> 223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99 592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34 195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5 </a:t>
                      </a:r>
                      <a:r>
                        <a:rPr lang="bs-Latn-BA" sz="1100" u="none" strike="noStrike" dirty="0" smtClean="0">
                          <a:effectLst/>
                        </a:rPr>
                        <a:t>436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  <a:tr h="411715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1100" u="none" strike="noStrike" dirty="0">
                          <a:effectLst/>
                        </a:rPr>
                        <a:t>Aktivnih preduzetnika 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65 450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 smtClean="0">
                          <a:effectLst/>
                        </a:rPr>
                        <a:t>39 811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22 </a:t>
                      </a:r>
                      <a:r>
                        <a:rPr lang="bs-Latn-BA" sz="1100" u="none" strike="noStrike" dirty="0" smtClean="0">
                          <a:effectLst/>
                        </a:rPr>
                        <a:t>715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1100" u="none" strike="noStrike" dirty="0">
                          <a:effectLst/>
                        </a:rPr>
                        <a:t>2 </a:t>
                      </a:r>
                      <a:r>
                        <a:rPr lang="bs-Latn-BA" sz="1100" u="none" strike="noStrike" dirty="0" smtClean="0">
                          <a:effectLst/>
                        </a:rPr>
                        <a:t>924</a:t>
                      </a:r>
                      <a:endParaRPr lang="bs-Latn-B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3" marR="9143" marT="91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73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Podaci </a:t>
            </a:r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SPR-a po godinama </a:t>
            </a:r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bs-Latn-B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2013, 2014 i 2015 godina</a:t>
            </a:r>
            <a:endParaRPr lang="bs-Latn-BA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50" y="1813619"/>
          <a:ext cx="7829549" cy="4099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3261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  <a:gridCol w="520524"/>
              </a:tblGrid>
              <a:tr h="3578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</a:rPr>
                        <a:t>stanje SPR-a na dan 31.12. po godinama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bs-Latn-BA" sz="1200" u="none" strike="noStrike">
                          <a:effectLst/>
                        </a:rPr>
                        <a:t>Bosna i Hercegovina</a:t>
                      </a:r>
                      <a:endParaRPr lang="bs-Latn-BA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bs-Latn-BA" sz="1200" u="none" strike="noStrike">
                          <a:effectLst/>
                        </a:rPr>
                        <a:t>Federacija BiH</a:t>
                      </a:r>
                      <a:endParaRPr lang="bs-Latn-BA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bs-Latn-BA" sz="1200" u="none" strike="noStrike">
                          <a:effectLst/>
                        </a:rPr>
                        <a:t>Republika Srpska</a:t>
                      </a:r>
                      <a:endParaRPr lang="bs-Latn-BA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bs-Latn-BA" sz="1200" u="none" strike="noStrike">
                          <a:effectLst/>
                        </a:rPr>
                        <a:t>Distrikt Brčko </a:t>
                      </a:r>
                      <a:endParaRPr lang="bs-Latn-BA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</a:tr>
              <a:tr h="357860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2013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2014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2015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2013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2014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2015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2013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2014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2015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2013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2014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s-Latn-BA" sz="900" u="none" strike="noStrike">
                          <a:effectLst/>
                        </a:rPr>
                        <a:t>2015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Ukupan broj pravnih jedinica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201 284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213 448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226 179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140 125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147 266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154 663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 dirty="0">
                          <a:effectLst/>
                        </a:rPr>
                        <a:t>53 470</a:t>
                      </a:r>
                      <a:endParaRPr lang="bs-Latn-B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58 173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63 241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7 689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8 009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8 275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Ukupan broj preduzeća (preduzeća + preduzetnici)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201 284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213 448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226 179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140 125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147 266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154 663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53 470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58 173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63 241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7 689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8 009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8 275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Od toga preduzeća: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Preduzeća (aktivna i ugašena)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87 530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91 569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95 462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55 561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58 133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60 684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29 239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30 552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31 759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2 730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2 884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3 019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Aktivna preduzeća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62 529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59 110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59 296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39 989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39 608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40 368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20 423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17 891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17 256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2 117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1 611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1 672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Aktivna preduzeća koja su dostavila finansijski izvještaj 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33 156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35 039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35 638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21 530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21 688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21 935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10 047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11 767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12 093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1 579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1 584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1 610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Od toga preduzetnika:</a:t>
                      </a:r>
                      <a:endParaRPr lang="bs-Latn-BA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 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Preduzetnika (aktivna i ugašena)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113 754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121 879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130 717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84 564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89 133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93 979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24231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27 621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31 482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4 959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5 125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5 256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357860"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Aktivnih preduzetnika 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75 382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75 487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73 929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50 328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49 193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48 876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22 225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23 442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22 187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2 829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2 852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s-Latn-BA" sz="900" u="none" strike="noStrike">
                          <a:effectLst/>
                        </a:rPr>
                        <a:t>2 866</a:t>
                      </a:r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99" marR="8133" marT="8133" marB="0" anchor="ctr"/>
                </a:tc>
              </a:tr>
              <a:tr h="162664"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s-Latn-B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33" marR="8133" marT="81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57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57250" y="274638"/>
            <a:ext cx="7829550" cy="1143000"/>
          </a:xfrm>
        </p:spPr>
        <p:txBody>
          <a:bodyPr/>
          <a:lstStyle/>
          <a:p>
            <a:endParaRPr lang="bs-Latn-BA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57250" y="1600200"/>
            <a:ext cx="782955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bs-Latn-BA" dirty="0" smtClean="0"/>
              <a:t>     </a:t>
            </a:r>
          </a:p>
          <a:p>
            <a:pPr>
              <a:buFont typeface="Arial" charset="0"/>
              <a:buNone/>
            </a:pPr>
            <a:endParaRPr lang="bs-Latn-BA" dirty="0" smtClean="0"/>
          </a:p>
          <a:p>
            <a:pPr algn="ctr">
              <a:buFont typeface="Arial" charset="0"/>
              <a:buNone/>
            </a:pPr>
            <a:r>
              <a:rPr lang="bs-Latn-BA" sz="4800" dirty="0" smtClean="0"/>
              <a:t>Hvala na pažnji!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Statistički poslovni registar BiH - Uvod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30000"/>
              </a:spcBef>
              <a:buNone/>
              <a:defRPr/>
            </a:pPr>
            <a:endParaRPr lang="bs-Latn-BA" sz="2000" b="1" dirty="0" smtClean="0">
              <a:latin typeface="Calibri" pitchFamily="34" charset="0"/>
            </a:endParaRPr>
          </a:p>
          <a:p>
            <a:pPr marL="0" indent="0">
              <a:spcBef>
                <a:spcPct val="30000"/>
              </a:spcBef>
              <a:buNone/>
              <a:defRPr/>
            </a:pPr>
            <a:endParaRPr lang="bs-Latn-BA" sz="2000" b="1" dirty="0">
              <a:latin typeface="Calibri" pitchFamily="34" charset="0"/>
            </a:endParaRPr>
          </a:p>
          <a:p>
            <a:pPr algn="just">
              <a:spcBef>
                <a:spcPct val="30000"/>
              </a:spcBef>
              <a:defRPr/>
            </a:pPr>
            <a:r>
              <a:rPr lang="bs-Latn-BA" sz="2000" b="1" dirty="0" smtClean="0">
                <a:latin typeface="Calibri" pitchFamily="34" charset="0"/>
              </a:rPr>
              <a:t>Statistički </a:t>
            </a:r>
            <a:r>
              <a:rPr lang="bs-Latn-BA" sz="2000" b="1" dirty="0">
                <a:latin typeface="Calibri" pitchFamily="34" charset="0"/>
              </a:rPr>
              <a:t>poslovni registar (SPR) </a:t>
            </a:r>
            <a:r>
              <a:rPr lang="bs-Latn-BA" sz="2000" dirty="0">
                <a:latin typeface="Calibri" pitchFamily="34" charset="0"/>
              </a:rPr>
              <a:t>je registar koji vodi i održava Agencija za statistiku BiH u saradnji sa Federalnim zavodom za statistiku BiH, Republičkim zavodom za statistiku Republike Srpske i Ekspoziturom Agencije za statistiku BiH u Distriktu Brčko BiH.</a:t>
            </a:r>
            <a:r>
              <a:rPr lang="hr-HR" sz="2000" dirty="0">
                <a:latin typeface="Calibri" pitchFamily="34" charset="0"/>
              </a:rPr>
              <a:t> SPR je registar koji se vodi u cilju prikupljanja informacija o poslovnoj zajednici u BiH sa statističke tačke gledišta </a:t>
            </a:r>
            <a:r>
              <a:rPr lang="bs-Latn-BA" sz="2000" dirty="0">
                <a:latin typeface="Calibri" pitchFamily="34" charset="0"/>
              </a:rPr>
              <a:t>i koji se koristi samo </a:t>
            </a:r>
            <a:r>
              <a:rPr lang="bs-Latn-BA" sz="2000" b="1" dirty="0">
                <a:latin typeface="Calibri" pitchFamily="34" charset="0"/>
              </a:rPr>
              <a:t>u statističke svrhe</a:t>
            </a:r>
            <a:r>
              <a:rPr lang="bs-Latn-BA" sz="2000" dirty="0">
                <a:latin typeface="Calibri" pitchFamily="34" charset="0"/>
              </a:rPr>
              <a:t>. Izrada SPR-a je podržana kroz Twinning projekat a n</a:t>
            </a:r>
            <a:r>
              <a:rPr lang="hr-HR" sz="2000" dirty="0">
                <a:latin typeface="Calibri" pitchFamily="34" charset="0"/>
                <a:cs typeface="Times New Roman" pitchFamily="18" charset="0"/>
              </a:rPr>
              <a:t>a nivo</a:t>
            </a:r>
            <a:r>
              <a:rPr lang="hr-HR" sz="2000" dirty="0">
                <a:latin typeface="Calibri" pitchFamily="34" charset="0"/>
              </a:rPr>
              <a:t>u države, entiteta i distrikta, u upotrebi je od 2009. godine.</a:t>
            </a:r>
            <a:endParaRPr lang="bs-Latn-BA" sz="2000" dirty="0">
              <a:latin typeface="Calibri" pitchFamily="34" charset="0"/>
            </a:endParaRP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5313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7858180" cy="1428736"/>
          </a:xfrm>
        </p:spPr>
        <p:txBody>
          <a:bodyPr/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Uspostava statističkog poslovnog registra (SPR) u BiH</a:t>
            </a:r>
            <a:endParaRPr lang="hr-B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28662" y="1500174"/>
            <a:ext cx="8215338" cy="535782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hr-HR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hr-HR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hr-HR" sz="2400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hr-HR" sz="2400" dirty="0" smtClean="0">
                <a:latin typeface="Calibri" pitchFamily="34" charset="0"/>
                <a:cs typeface="Times New Roman" pitchFamily="18" charset="0"/>
              </a:rPr>
              <a:t>Uspostavljanje Statističkog poslovnog registra (SPR) kroz</a:t>
            </a:r>
            <a:r>
              <a:rPr lang="sr-Cyrl-CS" sz="24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Calibri" pitchFamily="34" charset="0"/>
                <a:cs typeface="Times New Roman" pitchFamily="18" charset="0"/>
              </a:rPr>
              <a:t>CARDS Twinning projekat (2006 – 2008) </a:t>
            </a:r>
            <a:r>
              <a:rPr lang="sr-Latn-CS" sz="2400" dirty="0" smtClean="0">
                <a:latin typeface="Calibri" pitchFamily="34" charset="0"/>
                <a:cs typeface="Times New Roman" pitchFamily="18" charset="0"/>
              </a:rPr>
              <a:t>uz podršku </a:t>
            </a:r>
            <a:r>
              <a:rPr lang="hr-HR" sz="2400" dirty="0" smtClean="0">
                <a:latin typeface="Calibri" pitchFamily="34" charset="0"/>
                <a:cs typeface="Times New Roman" pitchFamily="18" charset="0"/>
              </a:rPr>
              <a:t>eksperata statistike</a:t>
            </a:r>
            <a:r>
              <a:rPr lang="sr-Cyrl-CS" sz="24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Calibri" pitchFamily="34" charset="0"/>
                <a:cs typeface="Times New Roman" pitchFamily="18" charset="0"/>
              </a:rPr>
              <a:t>Danske</a:t>
            </a:r>
          </a:p>
          <a:p>
            <a:pPr algn="just">
              <a:lnSpc>
                <a:spcPct val="90000"/>
              </a:lnSpc>
              <a:buNone/>
            </a:pPr>
            <a:endParaRPr lang="sr-Latn-CS" sz="2400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sr-Latn-CS" sz="2400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hr-HR" sz="2400" dirty="0" smtClean="0">
                <a:latin typeface="Calibri" pitchFamily="34" charset="0"/>
              </a:rPr>
              <a:t>Dizajniran je model baze podataka i razvijena aplikacija</a:t>
            </a:r>
            <a:endParaRPr lang="hr-HR" sz="2400" dirty="0" smtClean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hr-HR" sz="2400" dirty="0" smtClean="0">
              <a:latin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hr-HR" sz="2400" dirty="0" smtClean="0">
                <a:latin typeface="Calibri" pitchFamily="34" charset="0"/>
                <a:cs typeface="Times New Roman" pitchFamily="18" charset="0"/>
              </a:rPr>
              <a:t> </a:t>
            </a:r>
            <a:endParaRPr lang="hr-BA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928662" y="285729"/>
            <a:ext cx="7840688" cy="1000131"/>
          </a:xfrm>
        </p:spPr>
        <p:txBody>
          <a:bodyPr/>
          <a:lstStyle/>
          <a:p>
            <a:pPr eaLnBrk="1" hangingPunct="1"/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Uspostava statističkog poslovnog registra (SPR) u BiH</a:t>
            </a:r>
            <a:endParaRPr lang="it-IT" sz="3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000100" y="1714488"/>
            <a:ext cx="7621613" cy="4429155"/>
          </a:xfrm>
          <a:noFill/>
        </p:spPr>
        <p:txBody>
          <a:bodyPr/>
          <a:lstStyle/>
          <a:p>
            <a:pPr algn="just"/>
            <a:r>
              <a:rPr lang="hr-HR" sz="2400" dirty="0" smtClean="0">
                <a:latin typeface="Calibri" pitchFamily="34" charset="0"/>
              </a:rPr>
              <a:t>Određen obuhvat SPR, tipovi jedinica i sadržaj statističkog poslovnog registra</a:t>
            </a:r>
          </a:p>
          <a:p>
            <a:pPr algn="just"/>
            <a:endParaRPr lang="hr-HR" sz="2400" dirty="0" smtClean="0">
              <a:latin typeface="Calibri" pitchFamily="34" charset="0"/>
            </a:endParaRPr>
          </a:p>
          <a:p>
            <a:pPr algn="just"/>
            <a:r>
              <a:rPr lang="hr-HR" sz="2400" dirty="0" smtClean="0">
                <a:latin typeface="Calibri" pitchFamily="34" charset="0"/>
              </a:rPr>
              <a:t>Utvrđeni su administrativni izvori podataka, interni i eksterni, za punjenje i ažuriranje SPR </a:t>
            </a:r>
          </a:p>
          <a:p>
            <a:pPr algn="just"/>
            <a:endParaRPr lang="hr-HR" sz="2400" dirty="0" smtClean="0">
              <a:latin typeface="Calibri" pitchFamily="34" charset="0"/>
            </a:endParaRPr>
          </a:p>
          <a:p>
            <a:pPr algn="just"/>
            <a:r>
              <a:rPr lang="hr-HR" sz="2400" dirty="0" smtClean="0">
                <a:latin typeface="Calibri" pitchFamily="34" charset="0"/>
              </a:rPr>
              <a:t>Usaglašeni su šifarnici i klasifikacije i učitani u bazu SPR-a</a:t>
            </a:r>
            <a:endParaRPr lang="en-US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hr-HR" sz="2400" dirty="0" smtClean="0">
              <a:latin typeface="Calibri" pitchFamily="34" charset="0"/>
            </a:endParaRPr>
          </a:p>
          <a:p>
            <a:pPr marL="174625" indent="-174625" eaLnBrk="1" hangingPunct="1">
              <a:buClr>
                <a:srgbClr val="0033CC"/>
              </a:buClr>
              <a:buFontTx/>
              <a:buNone/>
            </a:pPr>
            <a:endParaRPr lang="hr-HR" dirty="0" smtClean="0">
              <a:latin typeface="Calibri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48038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Pravna osnova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s-Latn-BA" sz="2000" b="1" dirty="0">
                <a:latin typeface="Calibri" pitchFamily="34" charset="0"/>
                <a:cs typeface="Calibri" pitchFamily="34" charset="0"/>
              </a:rPr>
              <a:t>Zakoni na nivou države Bosne i Hercegovine:</a:t>
            </a: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bs-Latn-BA" sz="2000" b="1" dirty="0">
                <a:latin typeface="Calibri" pitchFamily="34" charset="0"/>
                <a:cs typeface="Calibri" pitchFamily="34" charset="0"/>
              </a:rPr>
              <a:t> </a:t>
            </a: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Zakon </a:t>
            </a:r>
            <a:r>
              <a:rPr lang="bs-Latn-BA" sz="2000" dirty="0">
                <a:latin typeface="Calibri" pitchFamily="34" charset="0"/>
                <a:cs typeface="Calibri" pitchFamily="34" charset="0"/>
              </a:rPr>
              <a:t>o statistici BiH („Službeni glasnik BiH“ broj 26/04 i 42/04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Zakon </a:t>
            </a:r>
            <a:r>
              <a:rPr lang="bs-Latn-BA" sz="2000" dirty="0">
                <a:latin typeface="Calibri" pitchFamily="34" charset="0"/>
                <a:cs typeface="Calibri" pitchFamily="34" charset="0"/>
              </a:rPr>
              <a:t>o klasifikaciji djelatnosti BiH („Službeni glasnik BiH“ broj 76/06, 100/08 i 32/10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Odluka </a:t>
            </a:r>
            <a:r>
              <a:rPr lang="bs-Latn-BA" sz="2000" dirty="0">
                <a:latin typeface="Calibri" pitchFamily="34" charset="0"/>
                <a:cs typeface="Calibri" pitchFamily="34" charset="0"/>
              </a:rPr>
              <a:t>o klasifikaciji djelatnosti Bosne i Hercegovine 2010 („Službeni glasnik BiH“ broj 47/10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0122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Pravna osnova – evropski standardi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340768"/>
            <a:ext cx="7715200" cy="46695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33CC"/>
              </a:buClr>
              <a:buFontTx/>
              <a:buNone/>
            </a:pPr>
            <a:r>
              <a:rPr lang="hr-HR" sz="2400" dirty="0" smtClean="0">
                <a:solidFill>
                  <a:srgbClr val="0033CC"/>
                </a:solidFill>
                <a:latin typeface="Calibri" pitchFamily="34" charset="0"/>
              </a:rPr>
              <a:t>	</a:t>
            </a:r>
            <a:endParaRPr lang="hr-HR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hr-HR" sz="2000" dirty="0" smtClean="0">
                <a:latin typeface="Calibri" pitchFamily="34" charset="0"/>
              </a:rPr>
              <a:t>Regulation No 696/93 – statistical units for the observation and analysis of the production system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hr-HR" sz="2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hr-HR" sz="2000" dirty="0" smtClean="0">
                <a:latin typeface="Calibri" pitchFamily="34" charset="0"/>
              </a:rPr>
              <a:t>Regulation No. 177/2008  – common framework for business registers for statistical purposes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hr-HR" sz="2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bs-Latn-BA" sz="2000" dirty="0">
                <a:latin typeface="Calibri" pitchFamily="34" charset="0"/>
                <a:cs typeface="Calibri" pitchFamily="34" charset="0"/>
              </a:rPr>
              <a:t>Regulation EC No 1893/2006 establishing the statistical classification of economic activities NACE Revision </a:t>
            </a:r>
            <a:r>
              <a:rPr lang="bs-Latn-BA" sz="2000" dirty="0" smtClean="0">
                <a:latin typeface="Calibri" pitchFamily="34" charset="0"/>
                <a:cs typeface="Calibri" pitchFamily="34" charset="0"/>
              </a:rPr>
              <a:t>2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bs-Latn-BA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hr-HR" sz="2000" dirty="0">
                <a:latin typeface="Calibri" pitchFamily="34" charset="0"/>
              </a:rPr>
              <a:t>Business Registers - Recommendations Manual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bs-Latn-BA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Pored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navedenog SPR se oslanja i na sljedeće međunarodne preporuke:</a:t>
            </a:r>
          </a:p>
          <a:p>
            <a:pPr marL="0" indent="0">
              <a:buNone/>
            </a:pP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Seminari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i metodološki materijali radnih grupa EUROSTAT-a, iskustva i praksa </a:t>
            </a:r>
            <a:r>
              <a:rPr lang="bs-Latn-BA" sz="1800" dirty="0" smtClean="0">
                <a:latin typeface="Calibri" pitchFamily="34" charset="0"/>
                <a:cs typeface="Calibri" pitchFamily="34" charset="0"/>
              </a:rPr>
              <a:t>drugih evropskih </a:t>
            </a:r>
            <a:r>
              <a:rPr lang="bs-Latn-BA" sz="1800" dirty="0">
                <a:latin typeface="Calibri" pitchFamily="34" charset="0"/>
                <a:cs typeface="Calibri" pitchFamily="34" charset="0"/>
              </a:rPr>
              <a:t>statistika.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Tx/>
              <a:buNone/>
            </a:pPr>
            <a:endParaRPr lang="hr-H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829550" cy="1143000"/>
          </a:xfrm>
        </p:spPr>
        <p:txBody>
          <a:bodyPr/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SPR i APR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57250" y="2071688"/>
            <a:ext cx="7829550" cy="4054475"/>
          </a:xfrm>
        </p:spPr>
        <p:txBody>
          <a:bodyPr/>
          <a:lstStyle/>
          <a:p>
            <a:pPr algn="just"/>
            <a:r>
              <a:rPr lang="bs-Latn-BA" sz="2600" dirty="0" smtClean="0">
                <a:latin typeface="Calibri" pitchFamily="34" charset="0"/>
              </a:rPr>
              <a:t>Statistički poslovni registar (SPR) je registar statističkih jedinica koji se koristi samo u statističke svrhe (za potrebe provođenja statističkih istraživanja)</a:t>
            </a:r>
          </a:p>
          <a:p>
            <a:pPr algn="just"/>
            <a:endParaRPr lang="bs-Latn-BA" sz="2600" dirty="0" smtClean="0">
              <a:latin typeface="Calibri" pitchFamily="34" charset="0"/>
            </a:endParaRPr>
          </a:p>
          <a:p>
            <a:pPr algn="just"/>
            <a:r>
              <a:rPr lang="bs-Latn-BA" sz="2600" dirty="0" smtClean="0">
                <a:latin typeface="Calibri" pitchFamily="34" charset="0"/>
              </a:rPr>
              <a:t>Administrativni poslovni registri (APR) su registri u kojima se pravne jedinice pravno registriraju</a:t>
            </a:r>
          </a:p>
          <a:p>
            <a:pPr algn="just"/>
            <a:endParaRPr lang="bs-Latn-BA" sz="2600" dirty="0" smtClean="0">
              <a:latin typeface="Calibri" pitchFamily="34" charset="0"/>
            </a:endParaRPr>
          </a:p>
          <a:p>
            <a:pPr>
              <a:buNone/>
            </a:pPr>
            <a:endParaRPr lang="bs-Latn-BA" sz="2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562074"/>
          </a:xfrm>
        </p:spPr>
        <p:txBody>
          <a:bodyPr/>
          <a:lstStyle/>
          <a:p>
            <a:r>
              <a:rPr lang="bs-Latn-B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SPR i APR</a:t>
            </a:r>
            <a:endParaRPr lang="bs-Latn-BA" dirty="0"/>
          </a:p>
        </p:txBody>
      </p:sp>
      <p:sp>
        <p:nvSpPr>
          <p:cNvPr id="9" name="Rectangle 8"/>
          <p:cNvSpPr/>
          <p:nvPr/>
        </p:nvSpPr>
        <p:spPr>
          <a:xfrm rot="10800000" flipV="1">
            <a:off x="899592" y="4025970"/>
            <a:ext cx="770485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b="1" dirty="0" smtClean="0">
                <a:solidFill>
                  <a:srgbClr val="40699F"/>
                </a:solidFill>
                <a:latin typeface="Cambria" pitchFamily="18" charset="0"/>
              </a:rPr>
              <a:t>Pravna jedinica i preduzeće </a:t>
            </a:r>
            <a:r>
              <a:rPr lang="en-GB" dirty="0" smtClean="0">
                <a:solidFill>
                  <a:srgbClr val="40699F"/>
                </a:solidFill>
                <a:latin typeface="Cambria" pitchFamily="18" charset="0"/>
              </a:rPr>
              <a:t>– </a:t>
            </a:r>
            <a:r>
              <a:rPr lang="bs-Latn-BA" sz="1600" dirty="0" smtClean="0">
                <a:solidFill>
                  <a:srgbClr val="40699F"/>
                </a:solidFill>
                <a:latin typeface="Cambria" pitchFamily="18" charset="0"/>
              </a:rPr>
              <a:t>jedno preduzeće je kreirano za svaku pravnu jedinicu</a:t>
            </a:r>
            <a:endParaRPr lang="en-GB" sz="1600" dirty="0">
              <a:solidFill>
                <a:srgbClr val="40699F"/>
              </a:solidFill>
              <a:latin typeface="Cambria" pitchFamily="18" charset="0"/>
            </a:endParaRPr>
          </a:p>
          <a:p>
            <a:r>
              <a:rPr lang="bs-Latn-BA" dirty="0">
                <a:solidFill>
                  <a:srgbClr val="40699F"/>
                </a:solidFill>
                <a:latin typeface="Cambria" pitchFamily="18" charset="0"/>
              </a:rPr>
              <a:t>- </a:t>
            </a:r>
            <a:r>
              <a:rPr lang="bs-Latn-BA" b="1" dirty="0" smtClean="0">
                <a:solidFill>
                  <a:srgbClr val="40699F"/>
                </a:solidFill>
                <a:latin typeface="Cambria" pitchFamily="18" charset="0"/>
              </a:rPr>
              <a:t>Pravna jedinica i lokalna pravna jedinica</a:t>
            </a:r>
            <a:endParaRPr lang="en-GB" b="1" dirty="0">
              <a:solidFill>
                <a:srgbClr val="40699F"/>
              </a:solidFill>
              <a:latin typeface="Cambria" pitchFamily="18" charset="0"/>
            </a:endParaRPr>
          </a:p>
          <a:p>
            <a:r>
              <a:rPr lang="bs-Latn-BA" dirty="0">
                <a:solidFill>
                  <a:srgbClr val="40699F"/>
                </a:solidFill>
                <a:latin typeface="Cambria" pitchFamily="18" charset="0"/>
              </a:rPr>
              <a:t>- </a:t>
            </a:r>
            <a:r>
              <a:rPr lang="bs-Latn-BA" b="1" dirty="0" smtClean="0">
                <a:solidFill>
                  <a:srgbClr val="40699F"/>
                </a:solidFill>
                <a:latin typeface="Cambria" pitchFamily="18" charset="0"/>
              </a:rPr>
              <a:t>Preduzeće i lokalna jedinica</a:t>
            </a:r>
            <a:endParaRPr lang="en-GB" dirty="0">
              <a:solidFill>
                <a:srgbClr val="40699F"/>
              </a:solidFill>
              <a:latin typeface="Cambria" pitchFamily="18" charset="0"/>
            </a:endParaRPr>
          </a:p>
          <a:p>
            <a:pPr lvl="1"/>
            <a:r>
              <a:rPr lang="bs-Latn-BA" dirty="0">
                <a:solidFill>
                  <a:srgbClr val="40699F"/>
                </a:solidFill>
                <a:latin typeface="Cambria" pitchFamily="18" charset="0"/>
              </a:rPr>
              <a:t>- </a:t>
            </a:r>
            <a:r>
              <a:rPr lang="bs-Latn-BA" sz="1600" dirty="0" smtClean="0">
                <a:solidFill>
                  <a:srgbClr val="40699F"/>
                </a:solidFill>
                <a:latin typeface="Cambria" pitchFamily="18" charset="0"/>
              </a:rPr>
              <a:t>Veza između preduzeća i glavne lokalne jedinice i preduzeća i drugih lokalnih jedinica</a:t>
            </a:r>
            <a:endParaRPr lang="en-GB" sz="1600" dirty="0" smtClean="0">
              <a:solidFill>
                <a:srgbClr val="40699F"/>
              </a:solidFill>
              <a:latin typeface="Cambria" pitchFamily="18" charset="0"/>
            </a:endParaRPr>
          </a:p>
          <a:p>
            <a:r>
              <a:rPr lang="bs-Latn-BA" dirty="0" smtClean="0">
                <a:solidFill>
                  <a:srgbClr val="40699F"/>
                </a:solidFill>
                <a:latin typeface="Cambria" pitchFamily="18" charset="0"/>
              </a:rPr>
              <a:t>- </a:t>
            </a:r>
            <a:r>
              <a:rPr lang="bs-Latn-BA" b="1" dirty="0" smtClean="0">
                <a:solidFill>
                  <a:srgbClr val="40699F"/>
                </a:solidFill>
                <a:latin typeface="Cambria" pitchFamily="18" charset="0"/>
              </a:rPr>
              <a:t>Lokalna </a:t>
            </a:r>
            <a:r>
              <a:rPr lang="bs-Latn-BA" b="1" dirty="0">
                <a:solidFill>
                  <a:srgbClr val="40699F"/>
                </a:solidFill>
                <a:latin typeface="Cambria" pitchFamily="18" charset="0"/>
              </a:rPr>
              <a:t>pravna </a:t>
            </a:r>
            <a:r>
              <a:rPr lang="bs-Latn-BA" b="1" dirty="0" smtClean="0">
                <a:solidFill>
                  <a:srgbClr val="40699F"/>
                </a:solidFill>
                <a:latin typeface="Cambria" pitchFamily="18" charset="0"/>
              </a:rPr>
              <a:t>jedinica i lokalna jedinica preduzeća – </a:t>
            </a:r>
            <a:r>
              <a:rPr lang="bs-Latn-BA" sz="1600" dirty="0" smtClean="0">
                <a:solidFill>
                  <a:srgbClr val="40699F"/>
                </a:solidFill>
                <a:latin typeface="Cambria" pitchFamily="18" charset="0"/>
              </a:rPr>
              <a:t>jedna lokalna jedinica moze biti kreirana od nekoliko lokalnih pravnih jedinica</a:t>
            </a:r>
            <a:endParaRPr lang="en-GB" sz="1600" dirty="0">
              <a:solidFill>
                <a:srgbClr val="40699F"/>
              </a:solidFill>
              <a:latin typeface="Cambria" pitchFamily="18" charset="0"/>
            </a:endParaRPr>
          </a:p>
        </p:txBody>
      </p:sp>
      <p:grpSp>
        <p:nvGrpSpPr>
          <p:cNvPr id="450" name="Group 4"/>
          <p:cNvGrpSpPr>
            <a:grpSpLocks noChangeAspect="1"/>
          </p:cNvGrpSpPr>
          <p:nvPr/>
        </p:nvGrpSpPr>
        <p:grpSpPr bwMode="auto">
          <a:xfrm>
            <a:off x="1563453" y="966315"/>
            <a:ext cx="6608947" cy="2823048"/>
            <a:chOff x="1156" y="346"/>
            <a:chExt cx="4036" cy="1724"/>
          </a:xfrm>
        </p:grpSpPr>
        <p:sp>
          <p:nvSpPr>
            <p:cNvPr id="4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6" y="346"/>
              <a:ext cx="4036" cy="1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2" name="Group 205"/>
            <p:cNvGrpSpPr>
              <a:grpSpLocks/>
            </p:cNvGrpSpPr>
            <p:nvPr/>
          </p:nvGrpSpPr>
          <p:grpSpPr bwMode="auto">
            <a:xfrm>
              <a:off x="1156" y="348"/>
              <a:ext cx="3326" cy="1694"/>
              <a:chOff x="1156" y="348"/>
              <a:chExt cx="3326" cy="1694"/>
            </a:xfrm>
          </p:grpSpPr>
          <p:sp>
            <p:nvSpPr>
              <p:cNvPr id="468" name="Rectangle 5"/>
              <p:cNvSpPr>
                <a:spLocks noChangeArrowheads="1"/>
              </p:cNvSpPr>
              <p:nvPr/>
            </p:nvSpPr>
            <p:spPr bwMode="auto">
              <a:xfrm>
                <a:off x="1282" y="348"/>
                <a:ext cx="407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9" name="Rectangle 6"/>
              <p:cNvSpPr>
                <a:spLocks noChangeArrowheads="1"/>
              </p:cNvSpPr>
              <p:nvPr/>
            </p:nvSpPr>
            <p:spPr bwMode="auto">
              <a:xfrm>
                <a:off x="1626" y="348"/>
                <a:ext cx="928" cy="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dirty="0" err="1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Administrativ</a:t>
                </a:r>
                <a:r>
                  <a:rPr kumimoji="0" lang="bs-Latn-BA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ni</a:t>
                </a:r>
                <a:r>
                  <a:rPr kumimoji="0" lang="en-US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n-US" altLang="en-US" sz="1200" b="1" i="1" u="none" strike="noStrike" cap="none" normalizeH="0" baseline="0" dirty="0" err="1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regist</a:t>
                </a:r>
                <a:r>
                  <a:rPr kumimoji="0" lang="bs-Latn-BA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a</a:t>
                </a:r>
                <a:r>
                  <a:rPr kumimoji="0" lang="en-US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0" name="Rectangle 7"/>
              <p:cNvSpPr>
                <a:spLocks noChangeArrowheads="1"/>
              </p:cNvSpPr>
              <p:nvPr/>
            </p:nvSpPr>
            <p:spPr bwMode="auto">
              <a:xfrm>
                <a:off x="2547" y="348"/>
                <a:ext cx="719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 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1" name="Rectangle 8"/>
              <p:cNvSpPr>
                <a:spLocks noChangeArrowheads="1"/>
              </p:cNvSpPr>
              <p:nvPr/>
            </p:nvSpPr>
            <p:spPr bwMode="auto">
              <a:xfrm>
                <a:off x="3185" y="348"/>
                <a:ext cx="1111" cy="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dirty="0" err="1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Statisti</a:t>
                </a:r>
                <a:r>
                  <a:rPr kumimoji="0" lang="bs-Latn-BA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čki</a:t>
                </a:r>
                <a:r>
                  <a:rPr kumimoji="0" lang="en-US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bs-Latn-BA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poslovni registar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2" name="Rectangle 9"/>
              <p:cNvSpPr>
                <a:spLocks noChangeArrowheads="1"/>
              </p:cNvSpPr>
              <p:nvPr/>
            </p:nvSpPr>
            <p:spPr bwMode="auto">
              <a:xfrm>
                <a:off x="4321" y="348"/>
                <a:ext cx="68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3" name="Rectangle 10"/>
              <p:cNvSpPr>
                <a:spLocks noChangeArrowheads="1"/>
              </p:cNvSpPr>
              <p:nvPr/>
            </p:nvSpPr>
            <p:spPr bwMode="auto">
              <a:xfrm>
                <a:off x="1282" y="478"/>
                <a:ext cx="68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4" name="Rectangle 11"/>
              <p:cNvSpPr>
                <a:spLocks noChangeArrowheads="1"/>
              </p:cNvSpPr>
              <p:nvPr/>
            </p:nvSpPr>
            <p:spPr bwMode="auto">
              <a:xfrm>
                <a:off x="1282" y="60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5" name="Rectangle 12"/>
              <p:cNvSpPr>
                <a:spLocks noChangeArrowheads="1"/>
              </p:cNvSpPr>
              <p:nvPr/>
            </p:nvSpPr>
            <p:spPr bwMode="auto">
              <a:xfrm>
                <a:off x="1282" y="734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6" name="Rectangle 13"/>
              <p:cNvSpPr>
                <a:spLocks noChangeArrowheads="1"/>
              </p:cNvSpPr>
              <p:nvPr/>
            </p:nvSpPr>
            <p:spPr bwMode="auto">
              <a:xfrm>
                <a:off x="1282" y="863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7" name="Rectangle 14"/>
              <p:cNvSpPr>
                <a:spLocks noChangeArrowheads="1"/>
              </p:cNvSpPr>
              <p:nvPr/>
            </p:nvSpPr>
            <p:spPr bwMode="auto">
              <a:xfrm>
                <a:off x="1282" y="993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8" name="Rectangle 15"/>
              <p:cNvSpPr>
                <a:spLocks noChangeArrowheads="1"/>
              </p:cNvSpPr>
              <p:nvPr/>
            </p:nvSpPr>
            <p:spPr bwMode="auto">
              <a:xfrm>
                <a:off x="1282" y="1121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9" name="Rectangle 16"/>
              <p:cNvSpPr>
                <a:spLocks noChangeArrowheads="1"/>
              </p:cNvSpPr>
              <p:nvPr/>
            </p:nvSpPr>
            <p:spPr bwMode="auto">
              <a:xfrm>
                <a:off x="1282" y="1250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0" name="Rectangle 17"/>
              <p:cNvSpPr>
                <a:spLocks noChangeArrowheads="1"/>
              </p:cNvSpPr>
              <p:nvPr/>
            </p:nvSpPr>
            <p:spPr bwMode="auto">
              <a:xfrm>
                <a:off x="1282" y="1379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1" name="Rectangle 18"/>
              <p:cNvSpPr>
                <a:spLocks noChangeArrowheads="1"/>
              </p:cNvSpPr>
              <p:nvPr/>
            </p:nvSpPr>
            <p:spPr bwMode="auto">
              <a:xfrm>
                <a:off x="1282" y="1507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2" name="Rectangle 19"/>
              <p:cNvSpPr>
                <a:spLocks noChangeArrowheads="1"/>
              </p:cNvSpPr>
              <p:nvPr/>
            </p:nvSpPr>
            <p:spPr bwMode="auto">
              <a:xfrm>
                <a:off x="1282" y="1637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3" name="Rectangle 20"/>
              <p:cNvSpPr>
                <a:spLocks noChangeArrowheads="1"/>
              </p:cNvSpPr>
              <p:nvPr/>
            </p:nvSpPr>
            <p:spPr bwMode="auto">
              <a:xfrm>
                <a:off x="1156" y="1854"/>
                <a:ext cx="7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84" name="Picture 2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2" y="765"/>
                <a:ext cx="104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85" name="Picture 2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5" y="819"/>
                <a:ext cx="1001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86" name="Picture 2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5" y="819"/>
                <a:ext cx="1001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7" name="Rectangle 25"/>
              <p:cNvSpPr>
                <a:spLocks noChangeArrowheads="1"/>
              </p:cNvSpPr>
              <p:nvPr/>
            </p:nvSpPr>
            <p:spPr bwMode="auto">
              <a:xfrm>
                <a:off x="1494" y="783"/>
                <a:ext cx="981" cy="6"/>
              </a:xfrm>
              <a:prstGeom prst="rect">
                <a:avLst/>
              </a:prstGeom>
              <a:solidFill>
                <a:srgbClr val="FFE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8" name="Rectangle 26"/>
              <p:cNvSpPr>
                <a:spLocks noChangeArrowheads="1"/>
              </p:cNvSpPr>
              <p:nvPr/>
            </p:nvSpPr>
            <p:spPr bwMode="auto">
              <a:xfrm>
                <a:off x="1494" y="789"/>
                <a:ext cx="981" cy="9"/>
              </a:xfrm>
              <a:prstGeom prst="rect">
                <a:avLst/>
              </a:prstGeom>
              <a:solidFill>
                <a:srgbClr val="FF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9" name="Rectangle 27"/>
              <p:cNvSpPr>
                <a:spLocks noChangeArrowheads="1"/>
              </p:cNvSpPr>
              <p:nvPr/>
            </p:nvSpPr>
            <p:spPr bwMode="auto">
              <a:xfrm>
                <a:off x="1494" y="798"/>
                <a:ext cx="981" cy="9"/>
              </a:xfrm>
              <a:prstGeom prst="rect">
                <a:avLst/>
              </a:prstGeom>
              <a:solidFill>
                <a:srgbClr val="FF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0" name="Rectangle 28"/>
              <p:cNvSpPr>
                <a:spLocks noChangeArrowheads="1"/>
              </p:cNvSpPr>
              <p:nvPr/>
            </p:nvSpPr>
            <p:spPr bwMode="auto">
              <a:xfrm>
                <a:off x="1494" y="807"/>
                <a:ext cx="981" cy="11"/>
              </a:xfrm>
              <a:prstGeom prst="rect">
                <a:avLst/>
              </a:prstGeom>
              <a:solidFill>
                <a:srgbClr val="FF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1" name="Rectangle 29"/>
              <p:cNvSpPr>
                <a:spLocks noChangeArrowheads="1"/>
              </p:cNvSpPr>
              <p:nvPr/>
            </p:nvSpPr>
            <p:spPr bwMode="auto">
              <a:xfrm>
                <a:off x="1494" y="818"/>
                <a:ext cx="981" cy="10"/>
              </a:xfrm>
              <a:prstGeom prst="rect">
                <a:avLst/>
              </a:prstGeom>
              <a:solidFill>
                <a:srgbClr val="FFE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2" name="Rectangle 30"/>
              <p:cNvSpPr>
                <a:spLocks noChangeArrowheads="1"/>
              </p:cNvSpPr>
              <p:nvPr/>
            </p:nvSpPr>
            <p:spPr bwMode="auto">
              <a:xfrm>
                <a:off x="1494" y="828"/>
                <a:ext cx="981" cy="8"/>
              </a:xfrm>
              <a:prstGeom prst="rect">
                <a:avLst/>
              </a:prstGeom>
              <a:solidFill>
                <a:srgbClr val="FFE6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3" name="Rectangle 31"/>
              <p:cNvSpPr>
                <a:spLocks noChangeArrowheads="1"/>
              </p:cNvSpPr>
              <p:nvPr/>
            </p:nvSpPr>
            <p:spPr bwMode="auto">
              <a:xfrm>
                <a:off x="1494" y="836"/>
                <a:ext cx="981" cy="9"/>
              </a:xfrm>
              <a:prstGeom prst="rect">
                <a:avLst/>
              </a:prstGeom>
              <a:solidFill>
                <a:srgbClr val="FFE4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4" name="Rectangle 32"/>
              <p:cNvSpPr>
                <a:spLocks noChangeArrowheads="1"/>
              </p:cNvSpPr>
              <p:nvPr/>
            </p:nvSpPr>
            <p:spPr bwMode="auto">
              <a:xfrm>
                <a:off x="1494" y="845"/>
                <a:ext cx="981" cy="8"/>
              </a:xfrm>
              <a:prstGeom prst="rect">
                <a:avLst/>
              </a:prstGeom>
              <a:solidFill>
                <a:srgbClr val="FFE3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5" name="Rectangle 33"/>
              <p:cNvSpPr>
                <a:spLocks noChangeArrowheads="1"/>
              </p:cNvSpPr>
              <p:nvPr/>
            </p:nvSpPr>
            <p:spPr bwMode="auto">
              <a:xfrm>
                <a:off x="1494" y="853"/>
                <a:ext cx="981" cy="9"/>
              </a:xfrm>
              <a:prstGeom prst="rect">
                <a:avLst/>
              </a:prstGeom>
              <a:solidFill>
                <a:srgbClr val="FFE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6" name="Rectangle 34"/>
              <p:cNvSpPr>
                <a:spLocks noChangeArrowheads="1"/>
              </p:cNvSpPr>
              <p:nvPr/>
            </p:nvSpPr>
            <p:spPr bwMode="auto">
              <a:xfrm>
                <a:off x="1494" y="862"/>
                <a:ext cx="981" cy="8"/>
              </a:xfrm>
              <a:prstGeom prst="rect">
                <a:avLst/>
              </a:prstGeom>
              <a:solidFill>
                <a:srgbClr val="FF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7" name="Rectangle 35"/>
              <p:cNvSpPr>
                <a:spLocks noChangeArrowheads="1"/>
              </p:cNvSpPr>
              <p:nvPr/>
            </p:nvSpPr>
            <p:spPr bwMode="auto">
              <a:xfrm>
                <a:off x="1494" y="870"/>
                <a:ext cx="981" cy="9"/>
              </a:xfrm>
              <a:prstGeom prst="rect">
                <a:avLst/>
              </a:prstGeom>
              <a:solidFill>
                <a:srgbClr val="FFE1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8" name="Rectangle 36"/>
              <p:cNvSpPr>
                <a:spLocks noChangeArrowheads="1"/>
              </p:cNvSpPr>
              <p:nvPr/>
            </p:nvSpPr>
            <p:spPr bwMode="auto">
              <a:xfrm>
                <a:off x="1494" y="879"/>
                <a:ext cx="981" cy="8"/>
              </a:xfrm>
              <a:prstGeom prst="rect">
                <a:avLst/>
              </a:prstGeom>
              <a:solidFill>
                <a:srgbClr val="FFD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9" name="Rectangle 37"/>
              <p:cNvSpPr>
                <a:spLocks noChangeArrowheads="1"/>
              </p:cNvSpPr>
              <p:nvPr/>
            </p:nvSpPr>
            <p:spPr bwMode="auto">
              <a:xfrm>
                <a:off x="1494" y="887"/>
                <a:ext cx="981" cy="10"/>
              </a:xfrm>
              <a:prstGeom prst="rect">
                <a:avLst/>
              </a:prstGeom>
              <a:solidFill>
                <a:srgbClr val="FFDE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0" name="Rectangle 38"/>
              <p:cNvSpPr>
                <a:spLocks noChangeArrowheads="1"/>
              </p:cNvSpPr>
              <p:nvPr/>
            </p:nvSpPr>
            <p:spPr bwMode="auto">
              <a:xfrm>
                <a:off x="1494" y="897"/>
                <a:ext cx="981" cy="9"/>
              </a:xfrm>
              <a:prstGeom prst="rect">
                <a:avLst/>
              </a:prstGeom>
              <a:solidFill>
                <a:srgbClr val="FFD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" name="Rectangle 39"/>
              <p:cNvSpPr>
                <a:spLocks noChangeArrowheads="1"/>
              </p:cNvSpPr>
              <p:nvPr/>
            </p:nvSpPr>
            <p:spPr bwMode="auto">
              <a:xfrm>
                <a:off x="1494" y="906"/>
                <a:ext cx="981" cy="7"/>
              </a:xfrm>
              <a:prstGeom prst="rect">
                <a:avLst/>
              </a:prstGeom>
              <a:solidFill>
                <a:srgbClr val="FFDB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" name="Rectangle 40"/>
              <p:cNvSpPr>
                <a:spLocks noChangeArrowheads="1"/>
              </p:cNvSpPr>
              <p:nvPr/>
            </p:nvSpPr>
            <p:spPr bwMode="auto">
              <a:xfrm>
                <a:off x="1494" y="913"/>
                <a:ext cx="981" cy="8"/>
              </a:xfrm>
              <a:prstGeom prst="rect">
                <a:avLst/>
              </a:prstGeom>
              <a:solidFill>
                <a:srgbClr val="FFDB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3" name="Rectangle 41"/>
              <p:cNvSpPr>
                <a:spLocks noChangeArrowheads="1"/>
              </p:cNvSpPr>
              <p:nvPr/>
            </p:nvSpPr>
            <p:spPr bwMode="auto">
              <a:xfrm>
                <a:off x="1494" y="794"/>
                <a:ext cx="981" cy="223"/>
              </a:xfrm>
              <a:prstGeom prst="rect">
                <a:avLst/>
              </a:prstGeom>
              <a:solidFill>
                <a:srgbClr val="FFDA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4" name="Rectangle 42"/>
              <p:cNvSpPr>
                <a:spLocks noChangeArrowheads="1"/>
              </p:cNvSpPr>
              <p:nvPr/>
            </p:nvSpPr>
            <p:spPr bwMode="auto">
              <a:xfrm>
                <a:off x="1494" y="930"/>
                <a:ext cx="981" cy="8"/>
              </a:xfrm>
              <a:prstGeom prst="rect">
                <a:avLst/>
              </a:prstGeom>
              <a:solidFill>
                <a:srgbClr val="FFD9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5" name="Rectangle 43"/>
              <p:cNvSpPr>
                <a:spLocks noChangeArrowheads="1"/>
              </p:cNvSpPr>
              <p:nvPr/>
            </p:nvSpPr>
            <p:spPr bwMode="auto">
              <a:xfrm>
                <a:off x="1494" y="938"/>
                <a:ext cx="981" cy="9"/>
              </a:xfrm>
              <a:prstGeom prst="rect">
                <a:avLst/>
              </a:prstGeom>
              <a:solidFill>
                <a:srgbClr val="FFD8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6" name="Rectangle 44"/>
              <p:cNvSpPr>
                <a:spLocks noChangeArrowheads="1"/>
              </p:cNvSpPr>
              <p:nvPr/>
            </p:nvSpPr>
            <p:spPr bwMode="auto">
              <a:xfrm>
                <a:off x="1494" y="947"/>
                <a:ext cx="981" cy="8"/>
              </a:xfrm>
              <a:prstGeom prst="rect">
                <a:avLst/>
              </a:prstGeom>
              <a:solidFill>
                <a:srgbClr val="FFD7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7" name="Rectangle 45"/>
              <p:cNvSpPr>
                <a:spLocks noChangeArrowheads="1"/>
              </p:cNvSpPr>
              <p:nvPr/>
            </p:nvSpPr>
            <p:spPr bwMode="auto">
              <a:xfrm>
                <a:off x="1494" y="955"/>
                <a:ext cx="981" cy="11"/>
              </a:xfrm>
              <a:prstGeom prst="rect">
                <a:avLst/>
              </a:prstGeom>
              <a:solidFill>
                <a:srgbClr val="FFD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8" name="Rectangle 46"/>
              <p:cNvSpPr>
                <a:spLocks noChangeArrowheads="1"/>
              </p:cNvSpPr>
              <p:nvPr/>
            </p:nvSpPr>
            <p:spPr bwMode="auto">
              <a:xfrm>
                <a:off x="1494" y="966"/>
                <a:ext cx="981" cy="9"/>
              </a:xfrm>
              <a:prstGeom prst="rect">
                <a:avLst/>
              </a:prstGeom>
              <a:solidFill>
                <a:srgbClr val="FFD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9" name="Rectangle 47"/>
              <p:cNvSpPr>
                <a:spLocks noChangeArrowheads="1"/>
              </p:cNvSpPr>
              <p:nvPr/>
            </p:nvSpPr>
            <p:spPr bwMode="auto">
              <a:xfrm>
                <a:off x="1494" y="975"/>
                <a:ext cx="981" cy="9"/>
              </a:xfrm>
              <a:prstGeom prst="rect">
                <a:avLst/>
              </a:prstGeom>
              <a:solidFill>
                <a:srgbClr val="FFD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" name="Rectangle 48"/>
              <p:cNvSpPr>
                <a:spLocks noChangeArrowheads="1"/>
              </p:cNvSpPr>
              <p:nvPr/>
            </p:nvSpPr>
            <p:spPr bwMode="auto">
              <a:xfrm>
                <a:off x="1494" y="984"/>
                <a:ext cx="981" cy="8"/>
              </a:xfrm>
              <a:prstGeom prst="rect">
                <a:avLst/>
              </a:prstGeom>
              <a:solidFill>
                <a:srgbClr val="FFD2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1" name="Rectangle 49"/>
              <p:cNvSpPr>
                <a:spLocks noChangeArrowheads="1"/>
              </p:cNvSpPr>
              <p:nvPr/>
            </p:nvSpPr>
            <p:spPr bwMode="auto">
              <a:xfrm>
                <a:off x="1494" y="992"/>
                <a:ext cx="981" cy="8"/>
              </a:xfrm>
              <a:prstGeom prst="rect">
                <a:avLst/>
              </a:prstGeom>
              <a:solidFill>
                <a:srgbClr val="FF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" name="Rectangle 50"/>
              <p:cNvSpPr>
                <a:spLocks noChangeArrowheads="1"/>
              </p:cNvSpPr>
              <p:nvPr/>
            </p:nvSpPr>
            <p:spPr bwMode="auto">
              <a:xfrm>
                <a:off x="1494" y="1000"/>
                <a:ext cx="981" cy="7"/>
              </a:xfrm>
              <a:prstGeom prst="rect">
                <a:avLst/>
              </a:prstGeom>
              <a:solidFill>
                <a:srgbClr val="FFD0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" name="Rectangle 51"/>
              <p:cNvSpPr>
                <a:spLocks noChangeArrowheads="1"/>
              </p:cNvSpPr>
              <p:nvPr/>
            </p:nvSpPr>
            <p:spPr bwMode="auto">
              <a:xfrm>
                <a:off x="1494" y="1007"/>
                <a:ext cx="981" cy="7"/>
              </a:xfrm>
              <a:prstGeom prst="rect">
                <a:avLst/>
              </a:prstGeom>
              <a:solidFill>
                <a:srgbClr val="FFCF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4" name="Rectangle 52"/>
              <p:cNvSpPr>
                <a:spLocks noChangeArrowheads="1"/>
              </p:cNvSpPr>
              <p:nvPr/>
            </p:nvSpPr>
            <p:spPr bwMode="auto">
              <a:xfrm>
                <a:off x="1494" y="1014"/>
                <a:ext cx="981" cy="7"/>
              </a:xfrm>
              <a:prstGeom prst="rect">
                <a:avLst/>
              </a:prstGeom>
              <a:solidFill>
                <a:srgbClr val="FFCE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5" name="Rectangle 53"/>
              <p:cNvSpPr>
                <a:spLocks noChangeArrowheads="1"/>
              </p:cNvSpPr>
              <p:nvPr/>
            </p:nvSpPr>
            <p:spPr bwMode="auto">
              <a:xfrm>
                <a:off x="1494" y="1021"/>
                <a:ext cx="981" cy="8"/>
              </a:xfrm>
              <a:prstGeom prst="rect">
                <a:avLst/>
              </a:prstGeom>
              <a:solidFill>
                <a:srgbClr val="FFCD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6" name="Rectangle 54"/>
              <p:cNvSpPr>
                <a:spLocks noChangeArrowheads="1"/>
              </p:cNvSpPr>
              <p:nvPr/>
            </p:nvSpPr>
            <p:spPr bwMode="auto">
              <a:xfrm>
                <a:off x="1494" y="1029"/>
                <a:ext cx="981" cy="6"/>
              </a:xfrm>
              <a:prstGeom prst="rect">
                <a:avLst/>
              </a:prstGeom>
              <a:solidFill>
                <a:srgbClr val="FFCC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7" name="Rectangle 55"/>
              <p:cNvSpPr>
                <a:spLocks noChangeArrowheads="1"/>
              </p:cNvSpPr>
              <p:nvPr/>
            </p:nvSpPr>
            <p:spPr bwMode="auto">
              <a:xfrm>
                <a:off x="1494" y="1035"/>
                <a:ext cx="981" cy="6"/>
              </a:xfrm>
              <a:prstGeom prst="rect">
                <a:avLst/>
              </a:prstGeom>
              <a:solidFill>
                <a:srgbClr val="FFCB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8" name="Rectangle 56"/>
              <p:cNvSpPr>
                <a:spLocks noChangeArrowheads="1"/>
              </p:cNvSpPr>
              <p:nvPr/>
            </p:nvSpPr>
            <p:spPr bwMode="auto">
              <a:xfrm>
                <a:off x="1494" y="1041"/>
                <a:ext cx="981" cy="7"/>
              </a:xfrm>
              <a:prstGeom prst="rect">
                <a:avLst/>
              </a:prstGeom>
              <a:solidFill>
                <a:srgbClr val="FFCA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9" name="Rectangle 57"/>
              <p:cNvSpPr>
                <a:spLocks noChangeArrowheads="1"/>
              </p:cNvSpPr>
              <p:nvPr/>
            </p:nvSpPr>
            <p:spPr bwMode="auto">
              <a:xfrm>
                <a:off x="1494" y="1048"/>
                <a:ext cx="981" cy="6"/>
              </a:xfrm>
              <a:prstGeom prst="rect">
                <a:avLst/>
              </a:prstGeom>
              <a:solidFill>
                <a:srgbClr val="FFC9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0" name="Rectangle 58"/>
              <p:cNvSpPr>
                <a:spLocks noChangeArrowheads="1"/>
              </p:cNvSpPr>
              <p:nvPr/>
            </p:nvSpPr>
            <p:spPr bwMode="auto">
              <a:xfrm>
                <a:off x="1494" y="1054"/>
                <a:ext cx="981" cy="6"/>
              </a:xfrm>
              <a:prstGeom prst="rect">
                <a:avLst/>
              </a:prstGeom>
              <a:solidFill>
                <a:srgbClr val="FFC9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" name="Rectangle 59"/>
              <p:cNvSpPr>
                <a:spLocks noChangeArrowheads="1"/>
              </p:cNvSpPr>
              <p:nvPr/>
            </p:nvSpPr>
            <p:spPr bwMode="auto">
              <a:xfrm>
                <a:off x="1494" y="1060"/>
                <a:ext cx="981" cy="7"/>
              </a:xfrm>
              <a:prstGeom prst="rect">
                <a:avLst/>
              </a:prstGeom>
              <a:solidFill>
                <a:srgbClr val="FFC7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" name="Rectangle 60"/>
              <p:cNvSpPr>
                <a:spLocks noChangeArrowheads="1"/>
              </p:cNvSpPr>
              <p:nvPr/>
            </p:nvSpPr>
            <p:spPr bwMode="auto">
              <a:xfrm>
                <a:off x="1494" y="1067"/>
                <a:ext cx="981" cy="7"/>
              </a:xfrm>
              <a:prstGeom prst="rect">
                <a:avLst/>
              </a:prstGeom>
              <a:solidFill>
                <a:srgbClr val="FFC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" name="Rectangle 61"/>
              <p:cNvSpPr>
                <a:spLocks noChangeArrowheads="1"/>
              </p:cNvSpPr>
              <p:nvPr/>
            </p:nvSpPr>
            <p:spPr bwMode="auto">
              <a:xfrm>
                <a:off x="1494" y="1074"/>
                <a:ext cx="981" cy="7"/>
              </a:xfrm>
              <a:prstGeom prst="rect">
                <a:avLst/>
              </a:prstGeom>
              <a:solidFill>
                <a:srgbClr val="FFC5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" name="Rectangle 62"/>
              <p:cNvSpPr>
                <a:spLocks noChangeArrowheads="1"/>
              </p:cNvSpPr>
              <p:nvPr/>
            </p:nvSpPr>
            <p:spPr bwMode="auto">
              <a:xfrm>
                <a:off x="1494" y="1081"/>
                <a:ext cx="981" cy="6"/>
              </a:xfrm>
              <a:prstGeom prst="rect">
                <a:avLst/>
              </a:prstGeom>
              <a:solidFill>
                <a:srgbClr val="FFC4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" name="Rectangle 63"/>
              <p:cNvSpPr>
                <a:spLocks noChangeArrowheads="1"/>
              </p:cNvSpPr>
              <p:nvPr/>
            </p:nvSpPr>
            <p:spPr bwMode="auto">
              <a:xfrm>
                <a:off x="1494" y="1087"/>
                <a:ext cx="981" cy="6"/>
              </a:xfrm>
              <a:prstGeom prst="rect">
                <a:avLst/>
              </a:prstGeom>
              <a:solidFill>
                <a:srgbClr val="FFC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" name="Rectangle 64"/>
              <p:cNvSpPr>
                <a:spLocks noChangeArrowheads="1"/>
              </p:cNvSpPr>
              <p:nvPr/>
            </p:nvSpPr>
            <p:spPr bwMode="auto">
              <a:xfrm>
                <a:off x="1494" y="1093"/>
                <a:ext cx="981" cy="6"/>
              </a:xfrm>
              <a:prstGeom prst="rect">
                <a:avLst/>
              </a:prstGeom>
              <a:solidFill>
                <a:srgbClr val="FFC2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" name="Rectangle 65"/>
              <p:cNvSpPr>
                <a:spLocks noChangeArrowheads="1"/>
              </p:cNvSpPr>
              <p:nvPr/>
            </p:nvSpPr>
            <p:spPr bwMode="auto">
              <a:xfrm>
                <a:off x="1494" y="1099"/>
                <a:ext cx="981" cy="7"/>
              </a:xfrm>
              <a:prstGeom prst="rect">
                <a:avLst/>
              </a:prstGeom>
              <a:solidFill>
                <a:srgbClr val="FFC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Rectangle 66"/>
              <p:cNvSpPr>
                <a:spLocks noChangeArrowheads="1"/>
              </p:cNvSpPr>
              <p:nvPr/>
            </p:nvSpPr>
            <p:spPr bwMode="auto">
              <a:xfrm>
                <a:off x="1494" y="1106"/>
                <a:ext cx="981" cy="7"/>
              </a:xfrm>
              <a:prstGeom prst="rect">
                <a:avLst/>
              </a:prstGeom>
              <a:solidFill>
                <a:srgbClr val="FFC0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" name="Rectangle 67"/>
              <p:cNvSpPr>
                <a:spLocks noChangeArrowheads="1"/>
              </p:cNvSpPr>
              <p:nvPr/>
            </p:nvSpPr>
            <p:spPr bwMode="auto">
              <a:xfrm>
                <a:off x="1494" y="1113"/>
                <a:ext cx="981" cy="7"/>
              </a:xfrm>
              <a:prstGeom prst="rect">
                <a:avLst/>
              </a:prstGeom>
              <a:solidFill>
                <a:srgbClr val="FFBF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" name="Rectangle 68"/>
              <p:cNvSpPr>
                <a:spLocks noChangeArrowheads="1"/>
              </p:cNvSpPr>
              <p:nvPr/>
            </p:nvSpPr>
            <p:spPr bwMode="auto">
              <a:xfrm>
                <a:off x="1494" y="1120"/>
                <a:ext cx="981" cy="2"/>
              </a:xfrm>
              <a:prstGeom prst="rect">
                <a:avLst/>
              </a:prstGeom>
              <a:solidFill>
                <a:srgbClr val="FFB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" name="Freeform 69"/>
              <p:cNvSpPr>
                <a:spLocks noEditPoints="1"/>
              </p:cNvSpPr>
              <p:nvPr/>
            </p:nvSpPr>
            <p:spPr bwMode="auto">
              <a:xfrm>
                <a:off x="1491" y="780"/>
                <a:ext cx="987" cy="345"/>
              </a:xfrm>
              <a:custGeom>
                <a:avLst/>
                <a:gdLst>
                  <a:gd name="T0" fmla="*/ 1 w 987"/>
                  <a:gd name="T1" fmla="*/ 48 h 345"/>
                  <a:gd name="T2" fmla="*/ 7 w 987"/>
                  <a:gd name="T3" fmla="*/ 32 h 345"/>
                  <a:gd name="T4" fmla="*/ 17 w 987"/>
                  <a:gd name="T5" fmla="*/ 18 h 345"/>
                  <a:gd name="T6" fmla="*/ 31 w 987"/>
                  <a:gd name="T7" fmla="*/ 8 h 345"/>
                  <a:gd name="T8" fmla="*/ 48 w 987"/>
                  <a:gd name="T9" fmla="*/ 1 h 345"/>
                  <a:gd name="T10" fmla="*/ 927 w 987"/>
                  <a:gd name="T11" fmla="*/ 0 h 345"/>
                  <a:gd name="T12" fmla="*/ 945 w 987"/>
                  <a:gd name="T13" fmla="*/ 3 h 345"/>
                  <a:gd name="T14" fmla="*/ 961 w 987"/>
                  <a:gd name="T15" fmla="*/ 10 h 345"/>
                  <a:gd name="T16" fmla="*/ 973 w 987"/>
                  <a:gd name="T17" fmla="*/ 22 h 345"/>
                  <a:gd name="T18" fmla="*/ 982 w 987"/>
                  <a:gd name="T19" fmla="*/ 37 h 345"/>
                  <a:gd name="T20" fmla="*/ 987 w 987"/>
                  <a:gd name="T21" fmla="*/ 54 h 345"/>
                  <a:gd name="T22" fmla="*/ 987 w 987"/>
                  <a:gd name="T23" fmla="*/ 291 h 345"/>
                  <a:gd name="T24" fmla="*/ 982 w 987"/>
                  <a:gd name="T25" fmla="*/ 308 h 345"/>
                  <a:gd name="T26" fmla="*/ 974 w 987"/>
                  <a:gd name="T27" fmla="*/ 323 h 345"/>
                  <a:gd name="T28" fmla="*/ 961 w 987"/>
                  <a:gd name="T29" fmla="*/ 335 h 345"/>
                  <a:gd name="T30" fmla="*/ 945 w 987"/>
                  <a:gd name="T31" fmla="*/ 342 h 345"/>
                  <a:gd name="T32" fmla="*/ 927 w 987"/>
                  <a:gd name="T33" fmla="*/ 345 h 345"/>
                  <a:gd name="T34" fmla="*/ 48 w 987"/>
                  <a:gd name="T35" fmla="*/ 344 h 345"/>
                  <a:gd name="T36" fmla="*/ 31 w 987"/>
                  <a:gd name="T37" fmla="*/ 338 h 345"/>
                  <a:gd name="T38" fmla="*/ 18 w 987"/>
                  <a:gd name="T39" fmla="*/ 328 h 345"/>
                  <a:gd name="T40" fmla="*/ 7 w 987"/>
                  <a:gd name="T41" fmla="*/ 314 h 345"/>
                  <a:gd name="T42" fmla="*/ 1 w 987"/>
                  <a:gd name="T43" fmla="*/ 297 h 345"/>
                  <a:gd name="T44" fmla="*/ 0 w 987"/>
                  <a:gd name="T45" fmla="*/ 60 h 345"/>
                  <a:gd name="T46" fmla="*/ 8 w 987"/>
                  <a:gd name="T47" fmla="*/ 296 h 345"/>
                  <a:gd name="T48" fmla="*/ 13 w 987"/>
                  <a:gd name="T49" fmla="*/ 310 h 345"/>
                  <a:gd name="T50" fmla="*/ 22 w 987"/>
                  <a:gd name="T51" fmla="*/ 323 h 345"/>
                  <a:gd name="T52" fmla="*/ 34 w 987"/>
                  <a:gd name="T53" fmla="*/ 332 h 345"/>
                  <a:gd name="T54" fmla="*/ 49 w 987"/>
                  <a:gd name="T55" fmla="*/ 337 h 345"/>
                  <a:gd name="T56" fmla="*/ 927 w 987"/>
                  <a:gd name="T57" fmla="*/ 338 h 345"/>
                  <a:gd name="T58" fmla="*/ 943 w 987"/>
                  <a:gd name="T59" fmla="*/ 336 h 345"/>
                  <a:gd name="T60" fmla="*/ 957 w 987"/>
                  <a:gd name="T61" fmla="*/ 329 h 345"/>
                  <a:gd name="T62" fmla="*/ 968 w 987"/>
                  <a:gd name="T63" fmla="*/ 319 h 345"/>
                  <a:gd name="T64" fmla="*/ 976 w 987"/>
                  <a:gd name="T65" fmla="*/ 306 h 345"/>
                  <a:gd name="T66" fmla="*/ 980 w 987"/>
                  <a:gd name="T67" fmla="*/ 291 h 345"/>
                  <a:gd name="T68" fmla="*/ 980 w 987"/>
                  <a:gd name="T69" fmla="*/ 55 h 345"/>
                  <a:gd name="T70" fmla="*/ 976 w 987"/>
                  <a:gd name="T71" fmla="*/ 39 h 345"/>
                  <a:gd name="T72" fmla="*/ 968 w 987"/>
                  <a:gd name="T73" fmla="*/ 26 h 345"/>
                  <a:gd name="T74" fmla="*/ 957 w 987"/>
                  <a:gd name="T75" fmla="*/ 16 h 345"/>
                  <a:gd name="T76" fmla="*/ 943 w 987"/>
                  <a:gd name="T77" fmla="*/ 9 h 345"/>
                  <a:gd name="T78" fmla="*/ 927 w 987"/>
                  <a:gd name="T79" fmla="*/ 7 h 345"/>
                  <a:gd name="T80" fmla="*/ 49 w 987"/>
                  <a:gd name="T81" fmla="*/ 8 h 345"/>
                  <a:gd name="T82" fmla="*/ 35 w 987"/>
                  <a:gd name="T83" fmla="*/ 13 h 345"/>
                  <a:gd name="T84" fmla="*/ 22 w 987"/>
                  <a:gd name="T85" fmla="*/ 22 h 345"/>
                  <a:gd name="T86" fmla="*/ 13 w 987"/>
                  <a:gd name="T87" fmla="*/ 34 h 345"/>
                  <a:gd name="T88" fmla="*/ 8 w 987"/>
                  <a:gd name="T89" fmla="*/ 49 h 345"/>
                  <a:gd name="T90" fmla="*/ 6 w 987"/>
                  <a:gd name="T91" fmla="*/ 28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87" h="345">
                    <a:moveTo>
                      <a:pt x="0" y="60"/>
                    </a:moveTo>
                    <a:lnTo>
                      <a:pt x="0" y="54"/>
                    </a:lnTo>
                    <a:lnTo>
                      <a:pt x="1" y="48"/>
                    </a:lnTo>
                    <a:lnTo>
                      <a:pt x="2" y="42"/>
                    </a:lnTo>
                    <a:lnTo>
                      <a:pt x="5" y="37"/>
                    </a:lnTo>
                    <a:lnTo>
                      <a:pt x="7" y="32"/>
                    </a:lnTo>
                    <a:lnTo>
                      <a:pt x="10" y="27"/>
                    </a:lnTo>
                    <a:lnTo>
                      <a:pt x="13" y="22"/>
                    </a:lnTo>
                    <a:lnTo>
                      <a:pt x="17" y="18"/>
                    </a:lnTo>
                    <a:lnTo>
                      <a:pt x="22" y="14"/>
                    </a:lnTo>
                    <a:lnTo>
                      <a:pt x="26" y="11"/>
                    </a:lnTo>
                    <a:lnTo>
                      <a:pt x="31" y="8"/>
                    </a:lnTo>
                    <a:lnTo>
                      <a:pt x="36" y="5"/>
                    </a:lnTo>
                    <a:lnTo>
                      <a:pt x="42" y="3"/>
                    </a:lnTo>
                    <a:lnTo>
                      <a:pt x="48" y="1"/>
                    </a:lnTo>
                    <a:lnTo>
                      <a:pt x="53" y="1"/>
                    </a:lnTo>
                    <a:lnTo>
                      <a:pt x="60" y="0"/>
                    </a:lnTo>
                    <a:lnTo>
                      <a:pt x="927" y="0"/>
                    </a:lnTo>
                    <a:lnTo>
                      <a:pt x="933" y="1"/>
                    </a:lnTo>
                    <a:lnTo>
                      <a:pt x="939" y="1"/>
                    </a:lnTo>
                    <a:lnTo>
                      <a:pt x="945" y="3"/>
                    </a:lnTo>
                    <a:lnTo>
                      <a:pt x="950" y="5"/>
                    </a:lnTo>
                    <a:lnTo>
                      <a:pt x="956" y="7"/>
                    </a:lnTo>
                    <a:lnTo>
                      <a:pt x="961" y="10"/>
                    </a:lnTo>
                    <a:lnTo>
                      <a:pt x="965" y="14"/>
                    </a:lnTo>
                    <a:lnTo>
                      <a:pt x="969" y="18"/>
                    </a:lnTo>
                    <a:lnTo>
                      <a:pt x="973" y="22"/>
                    </a:lnTo>
                    <a:lnTo>
                      <a:pt x="977" y="26"/>
                    </a:lnTo>
                    <a:lnTo>
                      <a:pt x="980" y="31"/>
                    </a:lnTo>
                    <a:lnTo>
                      <a:pt x="982" y="37"/>
                    </a:lnTo>
                    <a:lnTo>
                      <a:pt x="984" y="42"/>
                    </a:lnTo>
                    <a:lnTo>
                      <a:pt x="986" y="48"/>
                    </a:lnTo>
                    <a:lnTo>
                      <a:pt x="987" y="54"/>
                    </a:lnTo>
                    <a:lnTo>
                      <a:pt x="987" y="60"/>
                    </a:lnTo>
                    <a:lnTo>
                      <a:pt x="987" y="285"/>
                    </a:lnTo>
                    <a:lnTo>
                      <a:pt x="987" y="291"/>
                    </a:lnTo>
                    <a:lnTo>
                      <a:pt x="986" y="297"/>
                    </a:lnTo>
                    <a:lnTo>
                      <a:pt x="984" y="303"/>
                    </a:lnTo>
                    <a:lnTo>
                      <a:pt x="982" y="308"/>
                    </a:lnTo>
                    <a:lnTo>
                      <a:pt x="980" y="314"/>
                    </a:lnTo>
                    <a:lnTo>
                      <a:pt x="977" y="319"/>
                    </a:lnTo>
                    <a:lnTo>
                      <a:pt x="974" y="323"/>
                    </a:lnTo>
                    <a:lnTo>
                      <a:pt x="970" y="327"/>
                    </a:lnTo>
                    <a:lnTo>
                      <a:pt x="965" y="331"/>
                    </a:lnTo>
                    <a:lnTo>
                      <a:pt x="961" y="335"/>
                    </a:lnTo>
                    <a:lnTo>
                      <a:pt x="956" y="338"/>
                    </a:lnTo>
                    <a:lnTo>
                      <a:pt x="951" y="340"/>
                    </a:lnTo>
                    <a:lnTo>
                      <a:pt x="945" y="342"/>
                    </a:lnTo>
                    <a:lnTo>
                      <a:pt x="939" y="344"/>
                    </a:lnTo>
                    <a:lnTo>
                      <a:pt x="933" y="345"/>
                    </a:lnTo>
                    <a:lnTo>
                      <a:pt x="927" y="345"/>
                    </a:lnTo>
                    <a:lnTo>
                      <a:pt x="60" y="345"/>
                    </a:lnTo>
                    <a:lnTo>
                      <a:pt x="54" y="345"/>
                    </a:lnTo>
                    <a:lnTo>
                      <a:pt x="48" y="344"/>
                    </a:lnTo>
                    <a:lnTo>
                      <a:pt x="42" y="342"/>
                    </a:lnTo>
                    <a:lnTo>
                      <a:pt x="37" y="340"/>
                    </a:lnTo>
                    <a:lnTo>
                      <a:pt x="31" y="338"/>
                    </a:lnTo>
                    <a:lnTo>
                      <a:pt x="26" y="335"/>
                    </a:lnTo>
                    <a:lnTo>
                      <a:pt x="22" y="331"/>
                    </a:lnTo>
                    <a:lnTo>
                      <a:pt x="18" y="328"/>
                    </a:lnTo>
                    <a:lnTo>
                      <a:pt x="14" y="323"/>
                    </a:lnTo>
                    <a:lnTo>
                      <a:pt x="10" y="319"/>
                    </a:lnTo>
                    <a:lnTo>
                      <a:pt x="7" y="314"/>
                    </a:lnTo>
                    <a:lnTo>
                      <a:pt x="5" y="309"/>
                    </a:lnTo>
                    <a:lnTo>
                      <a:pt x="3" y="303"/>
                    </a:lnTo>
                    <a:lnTo>
                      <a:pt x="1" y="297"/>
                    </a:lnTo>
                    <a:lnTo>
                      <a:pt x="0" y="292"/>
                    </a:lnTo>
                    <a:lnTo>
                      <a:pt x="0" y="285"/>
                    </a:lnTo>
                    <a:lnTo>
                      <a:pt x="0" y="60"/>
                    </a:lnTo>
                    <a:close/>
                    <a:moveTo>
                      <a:pt x="6" y="285"/>
                    </a:moveTo>
                    <a:lnTo>
                      <a:pt x="7" y="291"/>
                    </a:lnTo>
                    <a:lnTo>
                      <a:pt x="8" y="296"/>
                    </a:lnTo>
                    <a:lnTo>
                      <a:pt x="9" y="301"/>
                    </a:lnTo>
                    <a:lnTo>
                      <a:pt x="11" y="306"/>
                    </a:lnTo>
                    <a:lnTo>
                      <a:pt x="13" y="310"/>
                    </a:lnTo>
                    <a:lnTo>
                      <a:pt x="16" y="315"/>
                    </a:lnTo>
                    <a:lnTo>
                      <a:pt x="19" y="319"/>
                    </a:lnTo>
                    <a:lnTo>
                      <a:pt x="22" y="323"/>
                    </a:lnTo>
                    <a:lnTo>
                      <a:pt x="26" y="326"/>
                    </a:lnTo>
                    <a:lnTo>
                      <a:pt x="30" y="329"/>
                    </a:lnTo>
                    <a:lnTo>
                      <a:pt x="34" y="332"/>
                    </a:lnTo>
                    <a:lnTo>
                      <a:pt x="39" y="334"/>
                    </a:lnTo>
                    <a:lnTo>
                      <a:pt x="44" y="336"/>
                    </a:lnTo>
                    <a:lnTo>
                      <a:pt x="49" y="337"/>
                    </a:lnTo>
                    <a:lnTo>
                      <a:pt x="54" y="338"/>
                    </a:lnTo>
                    <a:lnTo>
                      <a:pt x="60" y="338"/>
                    </a:lnTo>
                    <a:lnTo>
                      <a:pt x="927" y="338"/>
                    </a:lnTo>
                    <a:lnTo>
                      <a:pt x="932" y="338"/>
                    </a:lnTo>
                    <a:lnTo>
                      <a:pt x="938" y="337"/>
                    </a:lnTo>
                    <a:lnTo>
                      <a:pt x="943" y="336"/>
                    </a:lnTo>
                    <a:lnTo>
                      <a:pt x="948" y="334"/>
                    </a:lnTo>
                    <a:lnTo>
                      <a:pt x="952" y="332"/>
                    </a:lnTo>
                    <a:lnTo>
                      <a:pt x="957" y="329"/>
                    </a:lnTo>
                    <a:lnTo>
                      <a:pt x="961" y="326"/>
                    </a:lnTo>
                    <a:lnTo>
                      <a:pt x="965" y="323"/>
                    </a:lnTo>
                    <a:lnTo>
                      <a:pt x="968" y="319"/>
                    </a:lnTo>
                    <a:lnTo>
                      <a:pt x="971" y="315"/>
                    </a:lnTo>
                    <a:lnTo>
                      <a:pt x="974" y="311"/>
                    </a:lnTo>
                    <a:lnTo>
                      <a:pt x="976" y="306"/>
                    </a:lnTo>
                    <a:lnTo>
                      <a:pt x="978" y="301"/>
                    </a:lnTo>
                    <a:lnTo>
                      <a:pt x="979" y="296"/>
                    </a:lnTo>
                    <a:lnTo>
                      <a:pt x="980" y="291"/>
                    </a:lnTo>
                    <a:lnTo>
                      <a:pt x="980" y="285"/>
                    </a:lnTo>
                    <a:lnTo>
                      <a:pt x="980" y="60"/>
                    </a:lnTo>
                    <a:lnTo>
                      <a:pt x="980" y="55"/>
                    </a:lnTo>
                    <a:lnTo>
                      <a:pt x="979" y="49"/>
                    </a:lnTo>
                    <a:lnTo>
                      <a:pt x="978" y="44"/>
                    </a:lnTo>
                    <a:lnTo>
                      <a:pt x="976" y="39"/>
                    </a:lnTo>
                    <a:lnTo>
                      <a:pt x="974" y="35"/>
                    </a:lnTo>
                    <a:lnTo>
                      <a:pt x="971" y="30"/>
                    </a:lnTo>
                    <a:lnTo>
                      <a:pt x="968" y="26"/>
                    </a:lnTo>
                    <a:lnTo>
                      <a:pt x="965" y="23"/>
                    </a:lnTo>
                    <a:lnTo>
                      <a:pt x="961" y="19"/>
                    </a:lnTo>
                    <a:lnTo>
                      <a:pt x="957" y="16"/>
                    </a:lnTo>
                    <a:lnTo>
                      <a:pt x="953" y="13"/>
                    </a:lnTo>
                    <a:lnTo>
                      <a:pt x="948" y="11"/>
                    </a:lnTo>
                    <a:lnTo>
                      <a:pt x="943" y="9"/>
                    </a:lnTo>
                    <a:lnTo>
                      <a:pt x="938" y="8"/>
                    </a:lnTo>
                    <a:lnTo>
                      <a:pt x="933" y="7"/>
                    </a:lnTo>
                    <a:lnTo>
                      <a:pt x="927" y="7"/>
                    </a:lnTo>
                    <a:lnTo>
                      <a:pt x="60" y="7"/>
                    </a:lnTo>
                    <a:lnTo>
                      <a:pt x="54" y="7"/>
                    </a:lnTo>
                    <a:lnTo>
                      <a:pt x="49" y="8"/>
                    </a:lnTo>
                    <a:lnTo>
                      <a:pt x="44" y="9"/>
                    </a:lnTo>
                    <a:lnTo>
                      <a:pt x="39" y="11"/>
                    </a:lnTo>
                    <a:lnTo>
                      <a:pt x="35" y="13"/>
                    </a:lnTo>
                    <a:lnTo>
                      <a:pt x="30" y="16"/>
                    </a:lnTo>
                    <a:lnTo>
                      <a:pt x="26" y="19"/>
                    </a:lnTo>
                    <a:lnTo>
                      <a:pt x="22" y="22"/>
                    </a:lnTo>
                    <a:lnTo>
                      <a:pt x="19" y="26"/>
                    </a:lnTo>
                    <a:lnTo>
                      <a:pt x="16" y="30"/>
                    </a:lnTo>
                    <a:lnTo>
                      <a:pt x="13" y="34"/>
                    </a:lnTo>
                    <a:lnTo>
                      <a:pt x="11" y="39"/>
                    </a:lnTo>
                    <a:lnTo>
                      <a:pt x="9" y="44"/>
                    </a:lnTo>
                    <a:lnTo>
                      <a:pt x="8" y="49"/>
                    </a:lnTo>
                    <a:lnTo>
                      <a:pt x="7" y="54"/>
                    </a:lnTo>
                    <a:lnTo>
                      <a:pt x="6" y="60"/>
                    </a:lnTo>
                    <a:lnTo>
                      <a:pt x="6" y="285"/>
                    </a:lnTo>
                    <a:close/>
                  </a:path>
                </a:pathLst>
              </a:custGeom>
              <a:solidFill>
                <a:srgbClr val="F69240"/>
              </a:solidFill>
              <a:ln w="0" cap="flat">
                <a:solidFill>
                  <a:srgbClr val="F6924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" name="Rectangle 70"/>
              <p:cNvSpPr>
                <a:spLocks noChangeArrowheads="1"/>
              </p:cNvSpPr>
              <p:nvPr/>
            </p:nvSpPr>
            <p:spPr bwMode="auto">
              <a:xfrm>
                <a:off x="1730" y="836"/>
                <a:ext cx="60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3" name="Rectangle 71"/>
              <p:cNvSpPr>
                <a:spLocks noChangeArrowheads="1"/>
              </p:cNvSpPr>
              <p:nvPr/>
            </p:nvSpPr>
            <p:spPr bwMode="auto">
              <a:xfrm>
                <a:off x="1629" y="853"/>
                <a:ext cx="828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bs-Latn-BA" altLang="en-US" sz="1600" b="1" i="1" dirty="0">
                    <a:solidFill>
                      <a:srgbClr val="4F81BD"/>
                    </a:solidFill>
                    <a:latin typeface="Calibri" pitchFamily="34" charset="0"/>
                  </a:rPr>
                  <a:t>Pravna jedinica</a:t>
                </a:r>
                <a:endParaRPr lang="en-US" altLang="en-US" sz="1600" b="1" i="1" dirty="0">
                  <a:solidFill>
                    <a:srgbClr val="4F81BD"/>
                  </a:solidFill>
                  <a:latin typeface="Calibri" pitchFamily="34" charset="0"/>
                </a:endParaRPr>
              </a:p>
            </p:txBody>
          </p:sp>
          <p:sp>
            <p:nvSpPr>
              <p:cNvPr id="534" name="Rectangle 72"/>
              <p:cNvSpPr>
                <a:spLocks noChangeArrowheads="1"/>
              </p:cNvSpPr>
              <p:nvPr/>
            </p:nvSpPr>
            <p:spPr bwMode="auto">
              <a:xfrm>
                <a:off x="2006" y="836"/>
                <a:ext cx="98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5" name="Rectangle 74"/>
              <p:cNvSpPr>
                <a:spLocks noChangeArrowheads="1"/>
              </p:cNvSpPr>
              <p:nvPr/>
            </p:nvSpPr>
            <p:spPr bwMode="auto">
              <a:xfrm>
                <a:off x="2239" y="83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536" name="Picture 7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2" y="1541"/>
                <a:ext cx="1046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37" name="Picture 7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4" y="1595"/>
                <a:ext cx="1003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38" name="Picture 78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4" y="1595"/>
                <a:ext cx="1003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9" name="Rectangle 79"/>
              <p:cNvSpPr>
                <a:spLocks noChangeArrowheads="1"/>
              </p:cNvSpPr>
              <p:nvPr/>
            </p:nvSpPr>
            <p:spPr bwMode="auto">
              <a:xfrm>
                <a:off x="1494" y="1559"/>
                <a:ext cx="981" cy="7"/>
              </a:xfrm>
              <a:prstGeom prst="rect">
                <a:avLst/>
              </a:prstGeom>
              <a:solidFill>
                <a:srgbClr val="FFE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" name="Rectangle 80"/>
              <p:cNvSpPr>
                <a:spLocks noChangeArrowheads="1"/>
              </p:cNvSpPr>
              <p:nvPr/>
            </p:nvSpPr>
            <p:spPr bwMode="auto">
              <a:xfrm>
                <a:off x="1494" y="1566"/>
                <a:ext cx="981" cy="8"/>
              </a:xfrm>
              <a:prstGeom prst="rect">
                <a:avLst/>
              </a:prstGeom>
              <a:solidFill>
                <a:srgbClr val="FF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" name="Rectangle 81"/>
              <p:cNvSpPr>
                <a:spLocks noChangeArrowheads="1"/>
              </p:cNvSpPr>
              <p:nvPr/>
            </p:nvSpPr>
            <p:spPr bwMode="auto">
              <a:xfrm>
                <a:off x="1494" y="1574"/>
                <a:ext cx="981" cy="9"/>
              </a:xfrm>
              <a:prstGeom prst="rect">
                <a:avLst/>
              </a:prstGeom>
              <a:solidFill>
                <a:srgbClr val="FF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" name="Rectangle 82"/>
              <p:cNvSpPr>
                <a:spLocks noChangeArrowheads="1"/>
              </p:cNvSpPr>
              <p:nvPr/>
            </p:nvSpPr>
            <p:spPr bwMode="auto">
              <a:xfrm>
                <a:off x="1494" y="1583"/>
                <a:ext cx="981" cy="9"/>
              </a:xfrm>
              <a:prstGeom prst="rect">
                <a:avLst/>
              </a:prstGeom>
              <a:solidFill>
                <a:srgbClr val="FF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" name="Rectangle 83"/>
              <p:cNvSpPr>
                <a:spLocks noChangeArrowheads="1"/>
              </p:cNvSpPr>
              <p:nvPr/>
            </p:nvSpPr>
            <p:spPr bwMode="auto">
              <a:xfrm>
                <a:off x="1494" y="1592"/>
                <a:ext cx="981" cy="10"/>
              </a:xfrm>
              <a:prstGeom prst="rect">
                <a:avLst/>
              </a:prstGeom>
              <a:solidFill>
                <a:srgbClr val="FFE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Rectangle 84"/>
              <p:cNvSpPr>
                <a:spLocks noChangeArrowheads="1"/>
              </p:cNvSpPr>
              <p:nvPr/>
            </p:nvSpPr>
            <p:spPr bwMode="auto">
              <a:xfrm>
                <a:off x="1494" y="1602"/>
                <a:ext cx="981" cy="8"/>
              </a:xfrm>
              <a:prstGeom prst="rect">
                <a:avLst/>
              </a:prstGeom>
              <a:solidFill>
                <a:srgbClr val="FFE6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Rectangle 85"/>
              <p:cNvSpPr>
                <a:spLocks noChangeArrowheads="1"/>
              </p:cNvSpPr>
              <p:nvPr/>
            </p:nvSpPr>
            <p:spPr bwMode="auto">
              <a:xfrm>
                <a:off x="1494" y="1610"/>
                <a:ext cx="981" cy="8"/>
              </a:xfrm>
              <a:prstGeom prst="rect">
                <a:avLst/>
              </a:prstGeom>
              <a:solidFill>
                <a:srgbClr val="FFE4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Rectangle 86"/>
              <p:cNvSpPr>
                <a:spLocks noChangeArrowheads="1"/>
              </p:cNvSpPr>
              <p:nvPr/>
            </p:nvSpPr>
            <p:spPr bwMode="auto">
              <a:xfrm>
                <a:off x="1494" y="1618"/>
                <a:ext cx="981" cy="8"/>
              </a:xfrm>
              <a:prstGeom prst="rect">
                <a:avLst/>
              </a:prstGeom>
              <a:solidFill>
                <a:srgbClr val="FFE3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7" name="Rectangle 87"/>
              <p:cNvSpPr>
                <a:spLocks noChangeArrowheads="1"/>
              </p:cNvSpPr>
              <p:nvPr/>
            </p:nvSpPr>
            <p:spPr bwMode="auto">
              <a:xfrm>
                <a:off x="1494" y="1626"/>
                <a:ext cx="981" cy="8"/>
              </a:xfrm>
              <a:prstGeom prst="rect">
                <a:avLst/>
              </a:prstGeom>
              <a:solidFill>
                <a:srgbClr val="FFE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Rectangle 88"/>
              <p:cNvSpPr>
                <a:spLocks noChangeArrowheads="1"/>
              </p:cNvSpPr>
              <p:nvPr/>
            </p:nvSpPr>
            <p:spPr bwMode="auto">
              <a:xfrm>
                <a:off x="1494" y="1634"/>
                <a:ext cx="981" cy="8"/>
              </a:xfrm>
              <a:prstGeom prst="rect">
                <a:avLst/>
              </a:prstGeom>
              <a:solidFill>
                <a:srgbClr val="FF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9" name="Rectangle 89"/>
              <p:cNvSpPr>
                <a:spLocks noChangeArrowheads="1"/>
              </p:cNvSpPr>
              <p:nvPr/>
            </p:nvSpPr>
            <p:spPr bwMode="auto">
              <a:xfrm>
                <a:off x="1494" y="1642"/>
                <a:ext cx="981" cy="9"/>
              </a:xfrm>
              <a:prstGeom prst="rect">
                <a:avLst/>
              </a:prstGeom>
              <a:solidFill>
                <a:srgbClr val="FFE1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Rectangle 90"/>
              <p:cNvSpPr>
                <a:spLocks noChangeArrowheads="1"/>
              </p:cNvSpPr>
              <p:nvPr/>
            </p:nvSpPr>
            <p:spPr bwMode="auto">
              <a:xfrm>
                <a:off x="1494" y="1651"/>
                <a:ext cx="981" cy="7"/>
              </a:xfrm>
              <a:prstGeom prst="rect">
                <a:avLst/>
              </a:prstGeom>
              <a:solidFill>
                <a:srgbClr val="FFD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Rectangle 91"/>
              <p:cNvSpPr>
                <a:spLocks noChangeArrowheads="1"/>
              </p:cNvSpPr>
              <p:nvPr/>
            </p:nvSpPr>
            <p:spPr bwMode="auto">
              <a:xfrm>
                <a:off x="1494" y="1658"/>
                <a:ext cx="981" cy="10"/>
              </a:xfrm>
              <a:prstGeom prst="rect">
                <a:avLst/>
              </a:prstGeom>
              <a:solidFill>
                <a:srgbClr val="FFDE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Rectangle 92"/>
              <p:cNvSpPr>
                <a:spLocks noChangeArrowheads="1"/>
              </p:cNvSpPr>
              <p:nvPr/>
            </p:nvSpPr>
            <p:spPr bwMode="auto">
              <a:xfrm>
                <a:off x="1494" y="1668"/>
                <a:ext cx="981" cy="9"/>
              </a:xfrm>
              <a:prstGeom prst="rect">
                <a:avLst/>
              </a:prstGeom>
              <a:solidFill>
                <a:srgbClr val="FFD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Rectangle 93"/>
              <p:cNvSpPr>
                <a:spLocks noChangeArrowheads="1"/>
              </p:cNvSpPr>
              <p:nvPr/>
            </p:nvSpPr>
            <p:spPr bwMode="auto">
              <a:xfrm>
                <a:off x="1494" y="1677"/>
                <a:ext cx="981" cy="9"/>
              </a:xfrm>
              <a:prstGeom prst="rect">
                <a:avLst/>
              </a:prstGeom>
              <a:solidFill>
                <a:srgbClr val="FFDB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4" name="Rectangle 94"/>
              <p:cNvSpPr>
                <a:spLocks noChangeArrowheads="1"/>
              </p:cNvSpPr>
              <p:nvPr/>
            </p:nvSpPr>
            <p:spPr bwMode="auto">
              <a:xfrm>
                <a:off x="1494" y="1686"/>
                <a:ext cx="981" cy="8"/>
              </a:xfrm>
              <a:prstGeom prst="rect">
                <a:avLst/>
              </a:prstGeom>
              <a:solidFill>
                <a:srgbClr val="FFDA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5" name="Rectangle 95"/>
              <p:cNvSpPr>
                <a:spLocks noChangeArrowheads="1"/>
              </p:cNvSpPr>
              <p:nvPr/>
            </p:nvSpPr>
            <p:spPr bwMode="auto">
              <a:xfrm>
                <a:off x="1494" y="1694"/>
                <a:ext cx="981" cy="9"/>
              </a:xfrm>
              <a:prstGeom prst="rect">
                <a:avLst/>
              </a:prstGeom>
              <a:solidFill>
                <a:srgbClr val="FFDA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6" name="Rectangle 96"/>
              <p:cNvSpPr>
                <a:spLocks noChangeArrowheads="1"/>
              </p:cNvSpPr>
              <p:nvPr/>
            </p:nvSpPr>
            <p:spPr bwMode="auto">
              <a:xfrm>
                <a:off x="1494" y="1703"/>
                <a:ext cx="981" cy="7"/>
              </a:xfrm>
              <a:prstGeom prst="rect">
                <a:avLst/>
              </a:prstGeom>
              <a:solidFill>
                <a:srgbClr val="FFD9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7" name="Rectangle 97"/>
              <p:cNvSpPr>
                <a:spLocks noChangeArrowheads="1"/>
              </p:cNvSpPr>
              <p:nvPr/>
            </p:nvSpPr>
            <p:spPr bwMode="auto">
              <a:xfrm>
                <a:off x="1494" y="1710"/>
                <a:ext cx="981" cy="9"/>
              </a:xfrm>
              <a:prstGeom prst="rect">
                <a:avLst/>
              </a:prstGeom>
              <a:solidFill>
                <a:srgbClr val="FFD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8" name="Rectangle 98"/>
              <p:cNvSpPr>
                <a:spLocks noChangeArrowheads="1"/>
              </p:cNvSpPr>
              <p:nvPr/>
            </p:nvSpPr>
            <p:spPr bwMode="auto">
              <a:xfrm>
                <a:off x="1494" y="1719"/>
                <a:ext cx="981" cy="9"/>
              </a:xfrm>
              <a:prstGeom prst="rect">
                <a:avLst/>
              </a:prstGeom>
              <a:solidFill>
                <a:srgbClr val="FFD6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9" name="Rectangle 99"/>
              <p:cNvSpPr>
                <a:spLocks noChangeArrowheads="1"/>
              </p:cNvSpPr>
              <p:nvPr/>
            </p:nvSpPr>
            <p:spPr bwMode="auto">
              <a:xfrm>
                <a:off x="1494" y="1728"/>
                <a:ext cx="981" cy="10"/>
              </a:xfrm>
              <a:prstGeom prst="rect">
                <a:avLst/>
              </a:prstGeom>
              <a:solidFill>
                <a:srgbClr val="FFD5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0" name="Rectangle 100"/>
              <p:cNvSpPr>
                <a:spLocks noChangeArrowheads="1"/>
              </p:cNvSpPr>
              <p:nvPr/>
            </p:nvSpPr>
            <p:spPr bwMode="auto">
              <a:xfrm>
                <a:off x="1494" y="1738"/>
                <a:ext cx="981" cy="8"/>
              </a:xfrm>
              <a:prstGeom prst="rect">
                <a:avLst/>
              </a:prstGeom>
              <a:solidFill>
                <a:srgbClr val="FFD4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1" name="Rectangle 101"/>
              <p:cNvSpPr>
                <a:spLocks noChangeArrowheads="1"/>
              </p:cNvSpPr>
              <p:nvPr/>
            </p:nvSpPr>
            <p:spPr bwMode="auto">
              <a:xfrm>
                <a:off x="1494" y="1746"/>
                <a:ext cx="981" cy="9"/>
              </a:xfrm>
              <a:prstGeom prst="rect">
                <a:avLst/>
              </a:prstGeom>
              <a:solidFill>
                <a:srgbClr val="FFD3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2" name="Rectangle 102"/>
              <p:cNvSpPr>
                <a:spLocks noChangeArrowheads="1"/>
              </p:cNvSpPr>
              <p:nvPr/>
            </p:nvSpPr>
            <p:spPr bwMode="auto">
              <a:xfrm>
                <a:off x="1494" y="1755"/>
                <a:ext cx="981" cy="7"/>
              </a:xfrm>
              <a:prstGeom prst="rect">
                <a:avLst/>
              </a:prstGeom>
              <a:solidFill>
                <a:srgbClr val="FFD2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" name="Rectangle 103"/>
              <p:cNvSpPr>
                <a:spLocks noChangeArrowheads="1"/>
              </p:cNvSpPr>
              <p:nvPr/>
            </p:nvSpPr>
            <p:spPr bwMode="auto">
              <a:xfrm>
                <a:off x="1494" y="1762"/>
                <a:ext cx="981" cy="7"/>
              </a:xfrm>
              <a:prstGeom prst="rect">
                <a:avLst/>
              </a:prstGeom>
              <a:solidFill>
                <a:srgbClr val="FFD1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4" name="Rectangle 104"/>
              <p:cNvSpPr>
                <a:spLocks noChangeArrowheads="1"/>
              </p:cNvSpPr>
              <p:nvPr/>
            </p:nvSpPr>
            <p:spPr bwMode="auto">
              <a:xfrm>
                <a:off x="1494" y="1769"/>
                <a:ext cx="981" cy="7"/>
              </a:xfrm>
              <a:prstGeom prst="rect">
                <a:avLst/>
              </a:prstGeom>
              <a:solidFill>
                <a:srgbClr val="FFD0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Rectangle 105"/>
              <p:cNvSpPr>
                <a:spLocks noChangeArrowheads="1"/>
              </p:cNvSpPr>
              <p:nvPr/>
            </p:nvSpPr>
            <p:spPr bwMode="auto">
              <a:xfrm>
                <a:off x="1494" y="1776"/>
                <a:ext cx="981" cy="6"/>
              </a:xfrm>
              <a:prstGeom prst="rect">
                <a:avLst/>
              </a:prstGeom>
              <a:solidFill>
                <a:srgbClr val="FFCF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Rectangle 106"/>
              <p:cNvSpPr>
                <a:spLocks noChangeArrowheads="1"/>
              </p:cNvSpPr>
              <p:nvPr/>
            </p:nvSpPr>
            <p:spPr bwMode="auto">
              <a:xfrm>
                <a:off x="1494" y="1782"/>
                <a:ext cx="981" cy="7"/>
              </a:xfrm>
              <a:prstGeom prst="rect">
                <a:avLst/>
              </a:prstGeom>
              <a:solidFill>
                <a:srgbClr val="FFCE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Rectangle 107"/>
              <p:cNvSpPr>
                <a:spLocks noChangeArrowheads="1"/>
              </p:cNvSpPr>
              <p:nvPr/>
            </p:nvSpPr>
            <p:spPr bwMode="auto">
              <a:xfrm>
                <a:off x="1494" y="1789"/>
                <a:ext cx="981" cy="6"/>
              </a:xfrm>
              <a:prstGeom prst="rect">
                <a:avLst/>
              </a:prstGeom>
              <a:solidFill>
                <a:srgbClr val="FFCD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Rectangle 108"/>
              <p:cNvSpPr>
                <a:spLocks noChangeArrowheads="1"/>
              </p:cNvSpPr>
              <p:nvPr/>
            </p:nvSpPr>
            <p:spPr bwMode="auto">
              <a:xfrm>
                <a:off x="1494" y="1795"/>
                <a:ext cx="981" cy="7"/>
              </a:xfrm>
              <a:prstGeom prst="rect">
                <a:avLst/>
              </a:prstGeom>
              <a:solidFill>
                <a:srgbClr val="FFCC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109"/>
              <p:cNvSpPr>
                <a:spLocks noChangeArrowheads="1"/>
              </p:cNvSpPr>
              <p:nvPr/>
            </p:nvSpPr>
            <p:spPr bwMode="auto">
              <a:xfrm>
                <a:off x="1494" y="1802"/>
                <a:ext cx="981" cy="6"/>
              </a:xfrm>
              <a:prstGeom prst="rect">
                <a:avLst/>
              </a:prstGeom>
              <a:solidFill>
                <a:srgbClr val="FFC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Rectangle 110"/>
              <p:cNvSpPr>
                <a:spLocks noChangeArrowheads="1"/>
              </p:cNvSpPr>
              <p:nvPr/>
            </p:nvSpPr>
            <p:spPr bwMode="auto">
              <a:xfrm>
                <a:off x="1494" y="1808"/>
                <a:ext cx="981" cy="5"/>
              </a:xfrm>
              <a:prstGeom prst="rect">
                <a:avLst/>
              </a:prstGeom>
              <a:solidFill>
                <a:srgbClr val="FFCA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111"/>
              <p:cNvSpPr>
                <a:spLocks noChangeArrowheads="1"/>
              </p:cNvSpPr>
              <p:nvPr/>
            </p:nvSpPr>
            <p:spPr bwMode="auto">
              <a:xfrm>
                <a:off x="1494" y="1813"/>
                <a:ext cx="981" cy="7"/>
              </a:xfrm>
              <a:prstGeom prst="rect">
                <a:avLst/>
              </a:prstGeom>
              <a:solidFill>
                <a:srgbClr val="FFC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Rectangle 112"/>
              <p:cNvSpPr>
                <a:spLocks noChangeArrowheads="1"/>
              </p:cNvSpPr>
              <p:nvPr/>
            </p:nvSpPr>
            <p:spPr bwMode="auto">
              <a:xfrm>
                <a:off x="1494" y="1820"/>
                <a:ext cx="981" cy="6"/>
              </a:xfrm>
              <a:prstGeom prst="rect">
                <a:avLst/>
              </a:prstGeom>
              <a:solidFill>
                <a:srgbClr val="FFC8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Rectangle 113"/>
              <p:cNvSpPr>
                <a:spLocks noChangeArrowheads="1"/>
              </p:cNvSpPr>
              <p:nvPr/>
            </p:nvSpPr>
            <p:spPr bwMode="auto">
              <a:xfrm>
                <a:off x="1494" y="1826"/>
                <a:ext cx="981" cy="6"/>
              </a:xfrm>
              <a:prstGeom prst="rect">
                <a:avLst/>
              </a:prstGeom>
              <a:solidFill>
                <a:srgbClr val="FFC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Rectangle 114"/>
              <p:cNvSpPr>
                <a:spLocks noChangeArrowheads="1"/>
              </p:cNvSpPr>
              <p:nvPr/>
            </p:nvSpPr>
            <p:spPr bwMode="auto">
              <a:xfrm>
                <a:off x="1494" y="1832"/>
                <a:ext cx="981" cy="7"/>
              </a:xfrm>
              <a:prstGeom prst="rect">
                <a:avLst/>
              </a:prstGeom>
              <a:solidFill>
                <a:srgbClr val="FFC6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Rectangle 115"/>
              <p:cNvSpPr>
                <a:spLocks noChangeArrowheads="1"/>
              </p:cNvSpPr>
              <p:nvPr/>
            </p:nvSpPr>
            <p:spPr bwMode="auto">
              <a:xfrm>
                <a:off x="1494" y="1839"/>
                <a:ext cx="981" cy="6"/>
              </a:xfrm>
              <a:prstGeom prst="rect">
                <a:avLst/>
              </a:prstGeom>
              <a:solidFill>
                <a:srgbClr val="FFC4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Rectangle 116"/>
              <p:cNvSpPr>
                <a:spLocks noChangeArrowheads="1"/>
              </p:cNvSpPr>
              <p:nvPr/>
            </p:nvSpPr>
            <p:spPr bwMode="auto">
              <a:xfrm>
                <a:off x="1494" y="1845"/>
                <a:ext cx="981" cy="5"/>
              </a:xfrm>
              <a:prstGeom prst="rect">
                <a:avLst/>
              </a:prstGeom>
              <a:solidFill>
                <a:srgbClr val="FFC3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Rectangle 117"/>
              <p:cNvSpPr>
                <a:spLocks noChangeArrowheads="1"/>
              </p:cNvSpPr>
              <p:nvPr/>
            </p:nvSpPr>
            <p:spPr bwMode="auto">
              <a:xfrm>
                <a:off x="1494" y="1850"/>
                <a:ext cx="981" cy="7"/>
              </a:xfrm>
              <a:prstGeom prst="rect">
                <a:avLst/>
              </a:prstGeom>
              <a:solidFill>
                <a:srgbClr val="FFC2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Rectangle 118"/>
              <p:cNvSpPr>
                <a:spLocks noChangeArrowheads="1"/>
              </p:cNvSpPr>
              <p:nvPr/>
            </p:nvSpPr>
            <p:spPr bwMode="auto">
              <a:xfrm>
                <a:off x="1494" y="1857"/>
                <a:ext cx="981" cy="5"/>
              </a:xfrm>
              <a:prstGeom prst="rect">
                <a:avLst/>
              </a:prstGeom>
              <a:solidFill>
                <a:srgbClr val="FFC2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Rectangle 119"/>
              <p:cNvSpPr>
                <a:spLocks noChangeArrowheads="1"/>
              </p:cNvSpPr>
              <p:nvPr/>
            </p:nvSpPr>
            <p:spPr bwMode="auto">
              <a:xfrm>
                <a:off x="1494" y="1862"/>
                <a:ext cx="981" cy="8"/>
              </a:xfrm>
              <a:prstGeom prst="rect">
                <a:avLst/>
              </a:prstGeom>
              <a:solidFill>
                <a:srgbClr val="FFC1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Rectangle 120"/>
              <p:cNvSpPr>
                <a:spLocks noChangeArrowheads="1"/>
              </p:cNvSpPr>
              <p:nvPr/>
            </p:nvSpPr>
            <p:spPr bwMode="auto">
              <a:xfrm>
                <a:off x="1494" y="1870"/>
                <a:ext cx="981" cy="6"/>
              </a:xfrm>
              <a:prstGeom prst="rect">
                <a:avLst/>
              </a:prstGeom>
              <a:solidFill>
                <a:srgbClr val="FFC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Rectangle 121"/>
              <p:cNvSpPr>
                <a:spLocks noChangeArrowheads="1"/>
              </p:cNvSpPr>
              <p:nvPr/>
            </p:nvSpPr>
            <p:spPr bwMode="auto">
              <a:xfrm>
                <a:off x="1494" y="1876"/>
                <a:ext cx="981" cy="6"/>
              </a:xfrm>
              <a:prstGeom prst="rect">
                <a:avLst/>
              </a:prstGeom>
              <a:solidFill>
                <a:srgbClr val="FFB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Freeform 122"/>
              <p:cNvSpPr>
                <a:spLocks noEditPoints="1"/>
              </p:cNvSpPr>
              <p:nvPr/>
            </p:nvSpPr>
            <p:spPr bwMode="auto">
              <a:xfrm>
                <a:off x="1491" y="1556"/>
                <a:ext cx="987" cy="328"/>
              </a:xfrm>
              <a:custGeom>
                <a:avLst/>
                <a:gdLst>
                  <a:gd name="T0" fmla="*/ 1 w 987"/>
                  <a:gd name="T1" fmla="*/ 46 h 328"/>
                  <a:gd name="T2" fmla="*/ 7 w 987"/>
                  <a:gd name="T3" fmla="*/ 30 h 328"/>
                  <a:gd name="T4" fmla="*/ 16 w 987"/>
                  <a:gd name="T5" fmla="*/ 17 h 328"/>
                  <a:gd name="T6" fmla="*/ 30 w 987"/>
                  <a:gd name="T7" fmla="*/ 7 h 328"/>
                  <a:gd name="T8" fmla="*/ 45 w 987"/>
                  <a:gd name="T9" fmla="*/ 2 h 328"/>
                  <a:gd name="T10" fmla="*/ 930 w 987"/>
                  <a:gd name="T11" fmla="*/ 0 h 328"/>
                  <a:gd name="T12" fmla="*/ 947 w 987"/>
                  <a:gd name="T13" fmla="*/ 3 h 328"/>
                  <a:gd name="T14" fmla="*/ 962 w 987"/>
                  <a:gd name="T15" fmla="*/ 10 h 328"/>
                  <a:gd name="T16" fmla="*/ 974 w 987"/>
                  <a:gd name="T17" fmla="*/ 21 h 328"/>
                  <a:gd name="T18" fmla="*/ 983 w 987"/>
                  <a:gd name="T19" fmla="*/ 35 h 328"/>
                  <a:gd name="T20" fmla="*/ 987 w 987"/>
                  <a:gd name="T21" fmla="*/ 51 h 328"/>
                  <a:gd name="T22" fmla="*/ 987 w 987"/>
                  <a:gd name="T23" fmla="*/ 277 h 328"/>
                  <a:gd name="T24" fmla="*/ 983 w 987"/>
                  <a:gd name="T25" fmla="*/ 293 h 328"/>
                  <a:gd name="T26" fmla="*/ 974 w 987"/>
                  <a:gd name="T27" fmla="*/ 307 h 328"/>
                  <a:gd name="T28" fmla="*/ 962 w 987"/>
                  <a:gd name="T29" fmla="*/ 318 h 328"/>
                  <a:gd name="T30" fmla="*/ 947 w 987"/>
                  <a:gd name="T31" fmla="*/ 326 h 328"/>
                  <a:gd name="T32" fmla="*/ 930 w 987"/>
                  <a:gd name="T33" fmla="*/ 328 h 328"/>
                  <a:gd name="T34" fmla="*/ 46 w 987"/>
                  <a:gd name="T35" fmla="*/ 327 h 328"/>
                  <a:gd name="T36" fmla="*/ 30 w 987"/>
                  <a:gd name="T37" fmla="*/ 321 h 328"/>
                  <a:gd name="T38" fmla="*/ 17 w 987"/>
                  <a:gd name="T39" fmla="*/ 312 h 328"/>
                  <a:gd name="T40" fmla="*/ 7 w 987"/>
                  <a:gd name="T41" fmla="*/ 299 h 328"/>
                  <a:gd name="T42" fmla="*/ 1 w 987"/>
                  <a:gd name="T43" fmla="*/ 283 h 328"/>
                  <a:gd name="T44" fmla="*/ 0 w 987"/>
                  <a:gd name="T45" fmla="*/ 57 h 328"/>
                  <a:gd name="T46" fmla="*/ 7 w 987"/>
                  <a:gd name="T47" fmla="*/ 281 h 328"/>
                  <a:gd name="T48" fmla="*/ 12 w 987"/>
                  <a:gd name="T49" fmla="*/ 295 h 328"/>
                  <a:gd name="T50" fmla="*/ 21 w 987"/>
                  <a:gd name="T51" fmla="*/ 307 h 328"/>
                  <a:gd name="T52" fmla="*/ 33 w 987"/>
                  <a:gd name="T53" fmla="*/ 315 h 328"/>
                  <a:gd name="T54" fmla="*/ 47 w 987"/>
                  <a:gd name="T55" fmla="*/ 321 h 328"/>
                  <a:gd name="T56" fmla="*/ 930 w 987"/>
                  <a:gd name="T57" fmla="*/ 322 h 328"/>
                  <a:gd name="T58" fmla="*/ 945 w 987"/>
                  <a:gd name="T59" fmla="*/ 319 h 328"/>
                  <a:gd name="T60" fmla="*/ 958 w 987"/>
                  <a:gd name="T61" fmla="*/ 313 h 328"/>
                  <a:gd name="T62" fmla="*/ 969 w 987"/>
                  <a:gd name="T63" fmla="*/ 304 h 328"/>
                  <a:gd name="T64" fmla="*/ 976 w 987"/>
                  <a:gd name="T65" fmla="*/ 291 h 328"/>
                  <a:gd name="T66" fmla="*/ 980 w 987"/>
                  <a:gd name="T67" fmla="*/ 277 h 328"/>
                  <a:gd name="T68" fmla="*/ 980 w 987"/>
                  <a:gd name="T69" fmla="*/ 52 h 328"/>
                  <a:gd name="T70" fmla="*/ 977 w 987"/>
                  <a:gd name="T71" fmla="*/ 38 h 328"/>
                  <a:gd name="T72" fmla="*/ 969 w 987"/>
                  <a:gd name="T73" fmla="*/ 25 h 328"/>
                  <a:gd name="T74" fmla="*/ 958 w 987"/>
                  <a:gd name="T75" fmla="*/ 16 h 328"/>
                  <a:gd name="T76" fmla="*/ 945 w 987"/>
                  <a:gd name="T77" fmla="*/ 9 h 328"/>
                  <a:gd name="T78" fmla="*/ 930 w 987"/>
                  <a:gd name="T79" fmla="*/ 7 h 328"/>
                  <a:gd name="T80" fmla="*/ 47 w 987"/>
                  <a:gd name="T81" fmla="*/ 8 h 328"/>
                  <a:gd name="T82" fmla="*/ 33 w 987"/>
                  <a:gd name="T83" fmla="*/ 13 h 328"/>
                  <a:gd name="T84" fmla="*/ 21 w 987"/>
                  <a:gd name="T85" fmla="*/ 22 h 328"/>
                  <a:gd name="T86" fmla="*/ 13 w 987"/>
                  <a:gd name="T87" fmla="*/ 33 h 328"/>
                  <a:gd name="T88" fmla="*/ 8 w 987"/>
                  <a:gd name="T89" fmla="*/ 47 h 328"/>
                  <a:gd name="T90" fmla="*/ 6 w 987"/>
                  <a:gd name="T91" fmla="*/ 271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87" h="328">
                    <a:moveTo>
                      <a:pt x="0" y="57"/>
                    </a:moveTo>
                    <a:lnTo>
                      <a:pt x="0" y="52"/>
                    </a:lnTo>
                    <a:lnTo>
                      <a:pt x="1" y="46"/>
                    </a:lnTo>
                    <a:lnTo>
                      <a:pt x="2" y="40"/>
                    </a:lnTo>
                    <a:lnTo>
                      <a:pt x="4" y="35"/>
                    </a:lnTo>
                    <a:lnTo>
                      <a:pt x="7" y="30"/>
                    </a:lnTo>
                    <a:lnTo>
                      <a:pt x="10" y="26"/>
                    </a:lnTo>
                    <a:lnTo>
                      <a:pt x="13" y="21"/>
                    </a:lnTo>
                    <a:lnTo>
                      <a:pt x="16" y="17"/>
                    </a:lnTo>
                    <a:lnTo>
                      <a:pt x="20" y="14"/>
                    </a:lnTo>
                    <a:lnTo>
                      <a:pt x="25" y="10"/>
                    </a:lnTo>
                    <a:lnTo>
                      <a:pt x="30" y="7"/>
                    </a:lnTo>
                    <a:lnTo>
                      <a:pt x="35" y="5"/>
                    </a:lnTo>
                    <a:lnTo>
                      <a:pt x="40" y="3"/>
                    </a:lnTo>
                    <a:lnTo>
                      <a:pt x="45" y="2"/>
                    </a:lnTo>
                    <a:lnTo>
                      <a:pt x="51" y="1"/>
                    </a:lnTo>
                    <a:lnTo>
                      <a:pt x="57" y="0"/>
                    </a:lnTo>
                    <a:lnTo>
                      <a:pt x="930" y="0"/>
                    </a:lnTo>
                    <a:lnTo>
                      <a:pt x="936" y="1"/>
                    </a:lnTo>
                    <a:lnTo>
                      <a:pt x="941" y="1"/>
                    </a:lnTo>
                    <a:lnTo>
                      <a:pt x="947" y="3"/>
                    </a:lnTo>
                    <a:lnTo>
                      <a:pt x="952" y="5"/>
                    </a:lnTo>
                    <a:lnTo>
                      <a:pt x="957" y="7"/>
                    </a:lnTo>
                    <a:lnTo>
                      <a:pt x="962" y="10"/>
                    </a:lnTo>
                    <a:lnTo>
                      <a:pt x="966" y="13"/>
                    </a:lnTo>
                    <a:lnTo>
                      <a:pt x="970" y="17"/>
                    </a:lnTo>
                    <a:lnTo>
                      <a:pt x="974" y="21"/>
                    </a:lnTo>
                    <a:lnTo>
                      <a:pt x="977" y="25"/>
                    </a:lnTo>
                    <a:lnTo>
                      <a:pt x="980" y="30"/>
                    </a:lnTo>
                    <a:lnTo>
                      <a:pt x="983" y="35"/>
                    </a:lnTo>
                    <a:lnTo>
                      <a:pt x="984" y="40"/>
                    </a:lnTo>
                    <a:lnTo>
                      <a:pt x="986" y="46"/>
                    </a:lnTo>
                    <a:lnTo>
                      <a:pt x="987" y="51"/>
                    </a:lnTo>
                    <a:lnTo>
                      <a:pt x="987" y="57"/>
                    </a:lnTo>
                    <a:lnTo>
                      <a:pt x="987" y="271"/>
                    </a:lnTo>
                    <a:lnTo>
                      <a:pt x="987" y="277"/>
                    </a:lnTo>
                    <a:lnTo>
                      <a:pt x="986" y="283"/>
                    </a:lnTo>
                    <a:lnTo>
                      <a:pt x="985" y="288"/>
                    </a:lnTo>
                    <a:lnTo>
                      <a:pt x="983" y="293"/>
                    </a:lnTo>
                    <a:lnTo>
                      <a:pt x="980" y="298"/>
                    </a:lnTo>
                    <a:lnTo>
                      <a:pt x="977" y="303"/>
                    </a:lnTo>
                    <a:lnTo>
                      <a:pt x="974" y="307"/>
                    </a:lnTo>
                    <a:lnTo>
                      <a:pt x="970" y="311"/>
                    </a:lnTo>
                    <a:lnTo>
                      <a:pt x="966" y="315"/>
                    </a:lnTo>
                    <a:lnTo>
                      <a:pt x="962" y="318"/>
                    </a:lnTo>
                    <a:lnTo>
                      <a:pt x="957" y="321"/>
                    </a:lnTo>
                    <a:lnTo>
                      <a:pt x="952" y="324"/>
                    </a:lnTo>
                    <a:lnTo>
                      <a:pt x="947" y="326"/>
                    </a:lnTo>
                    <a:lnTo>
                      <a:pt x="942" y="327"/>
                    </a:lnTo>
                    <a:lnTo>
                      <a:pt x="936" y="328"/>
                    </a:lnTo>
                    <a:lnTo>
                      <a:pt x="930" y="328"/>
                    </a:lnTo>
                    <a:lnTo>
                      <a:pt x="57" y="328"/>
                    </a:lnTo>
                    <a:lnTo>
                      <a:pt x="51" y="328"/>
                    </a:lnTo>
                    <a:lnTo>
                      <a:pt x="46" y="327"/>
                    </a:lnTo>
                    <a:lnTo>
                      <a:pt x="40" y="326"/>
                    </a:lnTo>
                    <a:lnTo>
                      <a:pt x="35" y="324"/>
                    </a:lnTo>
                    <a:lnTo>
                      <a:pt x="30" y="321"/>
                    </a:lnTo>
                    <a:lnTo>
                      <a:pt x="25" y="319"/>
                    </a:lnTo>
                    <a:lnTo>
                      <a:pt x="21" y="315"/>
                    </a:lnTo>
                    <a:lnTo>
                      <a:pt x="17" y="312"/>
                    </a:lnTo>
                    <a:lnTo>
                      <a:pt x="13" y="308"/>
                    </a:lnTo>
                    <a:lnTo>
                      <a:pt x="10" y="303"/>
                    </a:lnTo>
                    <a:lnTo>
                      <a:pt x="7" y="299"/>
                    </a:lnTo>
                    <a:lnTo>
                      <a:pt x="4" y="294"/>
                    </a:lnTo>
                    <a:lnTo>
                      <a:pt x="2" y="288"/>
                    </a:lnTo>
                    <a:lnTo>
                      <a:pt x="1" y="283"/>
                    </a:lnTo>
                    <a:lnTo>
                      <a:pt x="0" y="277"/>
                    </a:lnTo>
                    <a:lnTo>
                      <a:pt x="0" y="272"/>
                    </a:lnTo>
                    <a:lnTo>
                      <a:pt x="0" y="57"/>
                    </a:lnTo>
                    <a:close/>
                    <a:moveTo>
                      <a:pt x="6" y="271"/>
                    </a:moveTo>
                    <a:lnTo>
                      <a:pt x="7" y="276"/>
                    </a:lnTo>
                    <a:lnTo>
                      <a:pt x="7" y="281"/>
                    </a:lnTo>
                    <a:lnTo>
                      <a:pt x="9" y="286"/>
                    </a:lnTo>
                    <a:lnTo>
                      <a:pt x="10" y="291"/>
                    </a:lnTo>
                    <a:lnTo>
                      <a:pt x="12" y="295"/>
                    </a:lnTo>
                    <a:lnTo>
                      <a:pt x="15" y="299"/>
                    </a:lnTo>
                    <a:lnTo>
                      <a:pt x="18" y="303"/>
                    </a:lnTo>
                    <a:lnTo>
                      <a:pt x="21" y="307"/>
                    </a:lnTo>
                    <a:lnTo>
                      <a:pt x="25" y="310"/>
                    </a:lnTo>
                    <a:lnTo>
                      <a:pt x="29" y="313"/>
                    </a:lnTo>
                    <a:lnTo>
                      <a:pt x="33" y="315"/>
                    </a:lnTo>
                    <a:lnTo>
                      <a:pt x="37" y="318"/>
                    </a:lnTo>
                    <a:lnTo>
                      <a:pt x="42" y="319"/>
                    </a:lnTo>
                    <a:lnTo>
                      <a:pt x="47" y="321"/>
                    </a:lnTo>
                    <a:lnTo>
                      <a:pt x="52" y="321"/>
                    </a:lnTo>
                    <a:lnTo>
                      <a:pt x="57" y="322"/>
                    </a:lnTo>
                    <a:lnTo>
                      <a:pt x="930" y="322"/>
                    </a:lnTo>
                    <a:lnTo>
                      <a:pt x="935" y="321"/>
                    </a:lnTo>
                    <a:lnTo>
                      <a:pt x="940" y="321"/>
                    </a:lnTo>
                    <a:lnTo>
                      <a:pt x="945" y="319"/>
                    </a:lnTo>
                    <a:lnTo>
                      <a:pt x="949" y="318"/>
                    </a:lnTo>
                    <a:lnTo>
                      <a:pt x="954" y="316"/>
                    </a:lnTo>
                    <a:lnTo>
                      <a:pt x="958" y="313"/>
                    </a:lnTo>
                    <a:lnTo>
                      <a:pt x="962" y="310"/>
                    </a:lnTo>
                    <a:lnTo>
                      <a:pt x="966" y="307"/>
                    </a:lnTo>
                    <a:lnTo>
                      <a:pt x="969" y="304"/>
                    </a:lnTo>
                    <a:lnTo>
                      <a:pt x="972" y="300"/>
                    </a:lnTo>
                    <a:lnTo>
                      <a:pt x="974" y="295"/>
                    </a:lnTo>
                    <a:lnTo>
                      <a:pt x="976" y="291"/>
                    </a:lnTo>
                    <a:lnTo>
                      <a:pt x="978" y="286"/>
                    </a:lnTo>
                    <a:lnTo>
                      <a:pt x="979" y="282"/>
                    </a:lnTo>
                    <a:lnTo>
                      <a:pt x="980" y="277"/>
                    </a:lnTo>
                    <a:lnTo>
                      <a:pt x="980" y="271"/>
                    </a:lnTo>
                    <a:lnTo>
                      <a:pt x="980" y="57"/>
                    </a:lnTo>
                    <a:lnTo>
                      <a:pt x="980" y="52"/>
                    </a:lnTo>
                    <a:lnTo>
                      <a:pt x="979" y="47"/>
                    </a:lnTo>
                    <a:lnTo>
                      <a:pt x="978" y="42"/>
                    </a:lnTo>
                    <a:lnTo>
                      <a:pt x="977" y="38"/>
                    </a:lnTo>
                    <a:lnTo>
                      <a:pt x="974" y="34"/>
                    </a:lnTo>
                    <a:lnTo>
                      <a:pt x="972" y="29"/>
                    </a:lnTo>
                    <a:lnTo>
                      <a:pt x="969" y="25"/>
                    </a:lnTo>
                    <a:lnTo>
                      <a:pt x="966" y="22"/>
                    </a:lnTo>
                    <a:lnTo>
                      <a:pt x="962" y="19"/>
                    </a:lnTo>
                    <a:lnTo>
                      <a:pt x="958" y="16"/>
                    </a:lnTo>
                    <a:lnTo>
                      <a:pt x="954" y="13"/>
                    </a:lnTo>
                    <a:lnTo>
                      <a:pt x="950" y="11"/>
                    </a:lnTo>
                    <a:lnTo>
                      <a:pt x="945" y="9"/>
                    </a:lnTo>
                    <a:lnTo>
                      <a:pt x="940" y="8"/>
                    </a:lnTo>
                    <a:lnTo>
                      <a:pt x="935" y="7"/>
                    </a:lnTo>
                    <a:lnTo>
                      <a:pt x="930" y="7"/>
                    </a:lnTo>
                    <a:lnTo>
                      <a:pt x="57" y="7"/>
                    </a:lnTo>
                    <a:lnTo>
                      <a:pt x="52" y="7"/>
                    </a:lnTo>
                    <a:lnTo>
                      <a:pt x="47" y="8"/>
                    </a:lnTo>
                    <a:lnTo>
                      <a:pt x="42" y="9"/>
                    </a:lnTo>
                    <a:lnTo>
                      <a:pt x="37" y="11"/>
                    </a:lnTo>
                    <a:lnTo>
                      <a:pt x="33" y="13"/>
                    </a:lnTo>
                    <a:lnTo>
                      <a:pt x="29" y="16"/>
                    </a:lnTo>
                    <a:lnTo>
                      <a:pt x="25" y="18"/>
                    </a:lnTo>
                    <a:lnTo>
                      <a:pt x="21" y="22"/>
                    </a:lnTo>
                    <a:lnTo>
                      <a:pt x="18" y="25"/>
                    </a:lnTo>
                    <a:lnTo>
                      <a:pt x="15" y="29"/>
                    </a:lnTo>
                    <a:lnTo>
                      <a:pt x="13" y="33"/>
                    </a:lnTo>
                    <a:lnTo>
                      <a:pt x="10" y="38"/>
                    </a:lnTo>
                    <a:lnTo>
                      <a:pt x="9" y="42"/>
                    </a:lnTo>
                    <a:lnTo>
                      <a:pt x="8" y="47"/>
                    </a:lnTo>
                    <a:lnTo>
                      <a:pt x="7" y="52"/>
                    </a:lnTo>
                    <a:lnTo>
                      <a:pt x="6" y="57"/>
                    </a:lnTo>
                    <a:lnTo>
                      <a:pt x="6" y="271"/>
                    </a:lnTo>
                    <a:close/>
                  </a:path>
                </a:pathLst>
              </a:custGeom>
              <a:solidFill>
                <a:srgbClr val="F69240"/>
              </a:solidFill>
              <a:ln w="0" cap="flat">
                <a:solidFill>
                  <a:srgbClr val="F6924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Rectangle 123"/>
              <p:cNvSpPr>
                <a:spLocks noChangeArrowheads="1"/>
              </p:cNvSpPr>
              <p:nvPr/>
            </p:nvSpPr>
            <p:spPr bwMode="auto">
              <a:xfrm>
                <a:off x="1543" y="1584"/>
                <a:ext cx="85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bs-Latn-BA" altLang="en-US" sz="16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Lokalna pravna</a:t>
                </a:r>
                <a:r>
                  <a:rPr kumimoji="0" lang="bs-Latn-BA" altLang="en-US" sz="1600" b="1" i="1" u="none" strike="noStrike" cap="none" normalizeH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 jedinica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4" name="Rectangle 124"/>
              <p:cNvSpPr>
                <a:spLocks noChangeArrowheads="1"/>
              </p:cNvSpPr>
              <p:nvPr/>
            </p:nvSpPr>
            <p:spPr bwMode="auto">
              <a:xfrm>
                <a:off x="2376" y="1612"/>
                <a:ext cx="2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bs-Latn-BA" altLang="en-US" sz="1600" b="1" i="1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585" name="Picture 125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0" y="1547"/>
                <a:ext cx="1047" cy="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86" name="Picture 12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2" y="1601"/>
                <a:ext cx="1002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87" name="Picture 128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2" y="1601"/>
                <a:ext cx="1002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8" name="Rectangle 129"/>
              <p:cNvSpPr>
                <a:spLocks noChangeArrowheads="1"/>
              </p:cNvSpPr>
              <p:nvPr/>
            </p:nvSpPr>
            <p:spPr bwMode="auto">
              <a:xfrm>
                <a:off x="3172" y="1566"/>
                <a:ext cx="982" cy="10"/>
              </a:xfrm>
              <a:prstGeom prst="rect">
                <a:avLst/>
              </a:prstGeom>
              <a:solidFill>
                <a:srgbClr val="F0EA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Rectangle 130"/>
              <p:cNvSpPr>
                <a:spLocks noChangeArrowheads="1"/>
              </p:cNvSpPr>
              <p:nvPr/>
            </p:nvSpPr>
            <p:spPr bwMode="auto">
              <a:xfrm>
                <a:off x="3172" y="1576"/>
                <a:ext cx="982" cy="14"/>
              </a:xfrm>
              <a:prstGeom prst="rect">
                <a:avLst/>
              </a:prstGeom>
              <a:solidFill>
                <a:srgbClr val="EFE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Rectangle 131"/>
              <p:cNvSpPr>
                <a:spLocks noChangeArrowheads="1"/>
              </p:cNvSpPr>
              <p:nvPr/>
            </p:nvSpPr>
            <p:spPr bwMode="auto">
              <a:xfrm>
                <a:off x="3172" y="1590"/>
                <a:ext cx="982" cy="12"/>
              </a:xfrm>
              <a:prstGeom prst="rect">
                <a:avLst/>
              </a:prstGeom>
              <a:solidFill>
                <a:srgbClr val="EEE6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Rectangle 132"/>
              <p:cNvSpPr>
                <a:spLocks noChangeArrowheads="1"/>
              </p:cNvSpPr>
              <p:nvPr/>
            </p:nvSpPr>
            <p:spPr bwMode="auto">
              <a:xfrm>
                <a:off x="3172" y="1602"/>
                <a:ext cx="982" cy="7"/>
              </a:xfrm>
              <a:prstGeom prst="rect">
                <a:avLst/>
              </a:prstGeom>
              <a:solidFill>
                <a:srgbClr val="ECE5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Rectangle 133"/>
              <p:cNvSpPr>
                <a:spLocks noChangeArrowheads="1"/>
              </p:cNvSpPr>
              <p:nvPr/>
            </p:nvSpPr>
            <p:spPr bwMode="auto">
              <a:xfrm>
                <a:off x="3172" y="1609"/>
                <a:ext cx="982" cy="14"/>
              </a:xfrm>
              <a:prstGeom prst="rect">
                <a:avLst/>
              </a:prstGeom>
              <a:solidFill>
                <a:srgbClr val="EBE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Rectangle 134"/>
              <p:cNvSpPr>
                <a:spLocks noChangeArrowheads="1"/>
              </p:cNvSpPr>
              <p:nvPr/>
            </p:nvSpPr>
            <p:spPr bwMode="auto">
              <a:xfrm>
                <a:off x="3172" y="1623"/>
                <a:ext cx="982" cy="14"/>
              </a:xfrm>
              <a:prstGeom prst="rect">
                <a:avLst/>
              </a:prstGeom>
              <a:solidFill>
                <a:srgbClr val="E9E1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Rectangle 135"/>
              <p:cNvSpPr>
                <a:spLocks noChangeArrowheads="1"/>
              </p:cNvSpPr>
              <p:nvPr/>
            </p:nvSpPr>
            <p:spPr bwMode="auto">
              <a:xfrm>
                <a:off x="3172" y="1637"/>
                <a:ext cx="982" cy="13"/>
              </a:xfrm>
              <a:prstGeom prst="rect">
                <a:avLst/>
              </a:prstGeom>
              <a:solidFill>
                <a:srgbClr val="E8DF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Rectangle 136"/>
              <p:cNvSpPr>
                <a:spLocks noChangeArrowheads="1"/>
              </p:cNvSpPr>
              <p:nvPr/>
            </p:nvSpPr>
            <p:spPr bwMode="auto">
              <a:xfrm>
                <a:off x="3172" y="1650"/>
                <a:ext cx="982" cy="11"/>
              </a:xfrm>
              <a:prstGeom prst="rect">
                <a:avLst/>
              </a:prstGeom>
              <a:solidFill>
                <a:srgbClr val="E7D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Rectangle 137"/>
              <p:cNvSpPr>
                <a:spLocks noChangeArrowheads="1"/>
              </p:cNvSpPr>
              <p:nvPr/>
            </p:nvSpPr>
            <p:spPr bwMode="auto">
              <a:xfrm>
                <a:off x="3172" y="1661"/>
                <a:ext cx="982" cy="9"/>
              </a:xfrm>
              <a:prstGeom prst="rect">
                <a:avLst/>
              </a:prstGeom>
              <a:solidFill>
                <a:srgbClr val="E5D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Rectangle 138"/>
              <p:cNvSpPr>
                <a:spLocks noChangeArrowheads="1"/>
              </p:cNvSpPr>
              <p:nvPr/>
            </p:nvSpPr>
            <p:spPr bwMode="auto">
              <a:xfrm>
                <a:off x="3172" y="1670"/>
                <a:ext cx="982" cy="11"/>
              </a:xfrm>
              <a:prstGeom prst="rect">
                <a:avLst/>
              </a:prstGeom>
              <a:solidFill>
                <a:srgbClr val="E5DA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Rectangle 139"/>
              <p:cNvSpPr>
                <a:spLocks noChangeArrowheads="1"/>
              </p:cNvSpPr>
              <p:nvPr/>
            </p:nvSpPr>
            <p:spPr bwMode="auto">
              <a:xfrm>
                <a:off x="3172" y="1681"/>
                <a:ext cx="982" cy="9"/>
              </a:xfrm>
              <a:prstGeom prst="rect">
                <a:avLst/>
              </a:prstGeom>
              <a:solidFill>
                <a:srgbClr val="E3D9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Rectangle 140"/>
              <p:cNvSpPr>
                <a:spLocks noChangeArrowheads="1"/>
              </p:cNvSpPr>
              <p:nvPr/>
            </p:nvSpPr>
            <p:spPr bwMode="auto">
              <a:xfrm>
                <a:off x="3172" y="1690"/>
                <a:ext cx="982" cy="12"/>
              </a:xfrm>
              <a:prstGeom prst="rect">
                <a:avLst/>
              </a:prstGeom>
              <a:solidFill>
                <a:srgbClr val="E3D7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Rectangle 141"/>
              <p:cNvSpPr>
                <a:spLocks noChangeArrowheads="1"/>
              </p:cNvSpPr>
              <p:nvPr/>
            </p:nvSpPr>
            <p:spPr bwMode="auto">
              <a:xfrm>
                <a:off x="3172" y="1702"/>
                <a:ext cx="982" cy="8"/>
              </a:xfrm>
              <a:prstGeom prst="rect">
                <a:avLst/>
              </a:prstGeom>
              <a:solidFill>
                <a:srgbClr val="E1D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Rectangle 142"/>
              <p:cNvSpPr>
                <a:spLocks noChangeArrowheads="1"/>
              </p:cNvSpPr>
              <p:nvPr/>
            </p:nvSpPr>
            <p:spPr bwMode="auto">
              <a:xfrm>
                <a:off x="3172" y="1710"/>
                <a:ext cx="982" cy="14"/>
              </a:xfrm>
              <a:prstGeom prst="rect">
                <a:avLst/>
              </a:prstGeom>
              <a:solidFill>
                <a:srgbClr val="E0D4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Rectangle 143"/>
              <p:cNvSpPr>
                <a:spLocks noChangeArrowheads="1"/>
              </p:cNvSpPr>
              <p:nvPr/>
            </p:nvSpPr>
            <p:spPr bwMode="auto">
              <a:xfrm>
                <a:off x="3172" y="1724"/>
                <a:ext cx="982" cy="13"/>
              </a:xfrm>
              <a:prstGeom prst="rect">
                <a:avLst/>
              </a:prstGeom>
              <a:solidFill>
                <a:srgbClr val="DED2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Rectangle 144"/>
              <p:cNvSpPr>
                <a:spLocks noChangeArrowheads="1"/>
              </p:cNvSpPr>
              <p:nvPr/>
            </p:nvSpPr>
            <p:spPr bwMode="auto">
              <a:xfrm>
                <a:off x="3172" y="1737"/>
                <a:ext cx="982" cy="14"/>
              </a:xfrm>
              <a:prstGeom prst="rect">
                <a:avLst/>
              </a:prstGeom>
              <a:solidFill>
                <a:srgbClr val="DDD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Rectangle 145"/>
              <p:cNvSpPr>
                <a:spLocks noChangeArrowheads="1"/>
              </p:cNvSpPr>
              <p:nvPr/>
            </p:nvSpPr>
            <p:spPr bwMode="auto">
              <a:xfrm>
                <a:off x="3172" y="1751"/>
                <a:ext cx="982" cy="11"/>
              </a:xfrm>
              <a:prstGeom prst="rect">
                <a:avLst/>
              </a:prstGeom>
              <a:solidFill>
                <a:srgbClr val="DCC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Rectangle 146"/>
              <p:cNvSpPr>
                <a:spLocks noChangeArrowheads="1"/>
              </p:cNvSpPr>
              <p:nvPr/>
            </p:nvSpPr>
            <p:spPr bwMode="auto">
              <a:xfrm>
                <a:off x="3172" y="1762"/>
                <a:ext cx="982" cy="9"/>
              </a:xfrm>
              <a:prstGeom prst="rect">
                <a:avLst/>
              </a:prstGeom>
              <a:solidFill>
                <a:srgbClr val="DAC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Rectangle 147"/>
              <p:cNvSpPr>
                <a:spLocks noChangeArrowheads="1"/>
              </p:cNvSpPr>
              <p:nvPr/>
            </p:nvSpPr>
            <p:spPr bwMode="auto">
              <a:xfrm>
                <a:off x="3172" y="1771"/>
                <a:ext cx="982" cy="12"/>
              </a:xfrm>
              <a:prstGeom prst="rect">
                <a:avLst/>
              </a:prstGeom>
              <a:solidFill>
                <a:srgbClr val="D9CB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Rectangle 148"/>
              <p:cNvSpPr>
                <a:spLocks noChangeArrowheads="1"/>
              </p:cNvSpPr>
              <p:nvPr/>
            </p:nvSpPr>
            <p:spPr bwMode="auto">
              <a:xfrm>
                <a:off x="3172" y="1783"/>
                <a:ext cx="982" cy="12"/>
              </a:xfrm>
              <a:prstGeom prst="rect">
                <a:avLst/>
              </a:prstGeom>
              <a:solidFill>
                <a:srgbClr val="D7C9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8" name="Rectangle 149"/>
              <p:cNvSpPr>
                <a:spLocks noChangeArrowheads="1"/>
              </p:cNvSpPr>
              <p:nvPr/>
            </p:nvSpPr>
            <p:spPr bwMode="auto">
              <a:xfrm>
                <a:off x="3172" y="1795"/>
                <a:ext cx="982" cy="9"/>
              </a:xfrm>
              <a:prstGeom prst="rect">
                <a:avLst/>
              </a:prstGeom>
              <a:solidFill>
                <a:srgbClr val="D6C7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9" name="Rectangle 150"/>
              <p:cNvSpPr>
                <a:spLocks noChangeArrowheads="1"/>
              </p:cNvSpPr>
              <p:nvPr/>
            </p:nvSpPr>
            <p:spPr bwMode="auto">
              <a:xfrm>
                <a:off x="3172" y="1804"/>
                <a:ext cx="982" cy="6"/>
              </a:xfrm>
              <a:prstGeom prst="rect">
                <a:avLst/>
              </a:prstGeom>
              <a:solidFill>
                <a:srgbClr val="D4C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" name="Rectangle 151"/>
              <p:cNvSpPr>
                <a:spLocks noChangeArrowheads="1"/>
              </p:cNvSpPr>
              <p:nvPr/>
            </p:nvSpPr>
            <p:spPr bwMode="auto">
              <a:xfrm>
                <a:off x="3172" y="1810"/>
                <a:ext cx="982" cy="10"/>
              </a:xfrm>
              <a:prstGeom prst="rect">
                <a:avLst/>
              </a:prstGeom>
              <a:solidFill>
                <a:srgbClr val="D4C4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" name="Rectangle 152"/>
              <p:cNvSpPr>
                <a:spLocks noChangeArrowheads="1"/>
              </p:cNvSpPr>
              <p:nvPr/>
            </p:nvSpPr>
            <p:spPr bwMode="auto">
              <a:xfrm>
                <a:off x="3172" y="1820"/>
                <a:ext cx="982" cy="10"/>
              </a:xfrm>
              <a:prstGeom prst="rect">
                <a:avLst/>
              </a:prstGeom>
              <a:solidFill>
                <a:srgbClr val="D3C2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" name="Rectangle 153"/>
              <p:cNvSpPr>
                <a:spLocks noChangeArrowheads="1"/>
              </p:cNvSpPr>
              <p:nvPr/>
            </p:nvSpPr>
            <p:spPr bwMode="auto">
              <a:xfrm>
                <a:off x="3172" y="1830"/>
                <a:ext cx="982" cy="10"/>
              </a:xfrm>
              <a:prstGeom prst="rect">
                <a:avLst/>
              </a:prstGeom>
              <a:solidFill>
                <a:srgbClr val="D1C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" name="Rectangle 154"/>
              <p:cNvSpPr>
                <a:spLocks noChangeArrowheads="1"/>
              </p:cNvSpPr>
              <p:nvPr/>
            </p:nvSpPr>
            <p:spPr bwMode="auto">
              <a:xfrm>
                <a:off x="3172" y="1840"/>
                <a:ext cx="982" cy="10"/>
              </a:xfrm>
              <a:prstGeom prst="rect">
                <a:avLst/>
              </a:prstGeom>
              <a:solidFill>
                <a:srgbClr val="D0BE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" name="Rectangle 155"/>
              <p:cNvSpPr>
                <a:spLocks noChangeArrowheads="1"/>
              </p:cNvSpPr>
              <p:nvPr/>
            </p:nvSpPr>
            <p:spPr bwMode="auto">
              <a:xfrm>
                <a:off x="3172" y="1850"/>
                <a:ext cx="982" cy="10"/>
              </a:xfrm>
              <a:prstGeom prst="rect">
                <a:avLst/>
              </a:prstGeom>
              <a:solidFill>
                <a:srgbClr val="CEBC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" name="Rectangle 156"/>
              <p:cNvSpPr>
                <a:spLocks noChangeArrowheads="1"/>
              </p:cNvSpPr>
              <p:nvPr/>
            </p:nvSpPr>
            <p:spPr bwMode="auto">
              <a:xfrm>
                <a:off x="3172" y="1860"/>
                <a:ext cx="982" cy="11"/>
              </a:xfrm>
              <a:prstGeom prst="rect">
                <a:avLst/>
              </a:prstGeom>
              <a:solidFill>
                <a:srgbClr val="CDB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" name="Rectangle 157"/>
              <p:cNvSpPr>
                <a:spLocks noChangeArrowheads="1"/>
              </p:cNvSpPr>
              <p:nvPr/>
            </p:nvSpPr>
            <p:spPr bwMode="auto">
              <a:xfrm>
                <a:off x="3172" y="1871"/>
                <a:ext cx="982" cy="9"/>
              </a:xfrm>
              <a:prstGeom prst="rect">
                <a:avLst/>
              </a:prstGeom>
              <a:solidFill>
                <a:srgbClr val="CBB8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" name="Rectangle 158"/>
              <p:cNvSpPr>
                <a:spLocks noChangeArrowheads="1"/>
              </p:cNvSpPr>
              <p:nvPr/>
            </p:nvSpPr>
            <p:spPr bwMode="auto">
              <a:xfrm>
                <a:off x="3172" y="1880"/>
                <a:ext cx="982" cy="9"/>
              </a:xfrm>
              <a:prstGeom prst="rect">
                <a:avLst/>
              </a:prstGeom>
              <a:solidFill>
                <a:srgbClr val="C9B5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" name="Freeform 159"/>
              <p:cNvSpPr>
                <a:spLocks noEditPoints="1"/>
              </p:cNvSpPr>
              <p:nvPr/>
            </p:nvSpPr>
            <p:spPr bwMode="auto">
              <a:xfrm>
                <a:off x="3169" y="1563"/>
                <a:ext cx="987" cy="328"/>
              </a:xfrm>
              <a:custGeom>
                <a:avLst/>
                <a:gdLst>
                  <a:gd name="T0" fmla="*/ 1 w 987"/>
                  <a:gd name="T1" fmla="*/ 45 h 328"/>
                  <a:gd name="T2" fmla="*/ 7 w 987"/>
                  <a:gd name="T3" fmla="*/ 30 h 328"/>
                  <a:gd name="T4" fmla="*/ 17 w 987"/>
                  <a:gd name="T5" fmla="*/ 17 h 328"/>
                  <a:gd name="T6" fmla="*/ 30 w 987"/>
                  <a:gd name="T7" fmla="*/ 7 h 328"/>
                  <a:gd name="T8" fmla="*/ 46 w 987"/>
                  <a:gd name="T9" fmla="*/ 1 h 328"/>
                  <a:gd name="T10" fmla="*/ 930 w 987"/>
                  <a:gd name="T11" fmla="*/ 0 h 328"/>
                  <a:gd name="T12" fmla="*/ 947 w 987"/>
                  <a:gd name="T13" fmla="*/ 2 h 328"/>
                  <a:gd name="T14" fmla="*/ 962 w 987"/>
                  <a:gd name="T15" fmla="*/ 9 h 328"/>
                  <a:gd name="T16" fmla="*/ 974 w 987"/>
                  <a:gd name="T17" fmla="*/ 20 h 328"/>
                  <a:gd name="T18" fmla="*/ 983 w 987"/>
                  <a:gd name="T19" fmla="*/ 34 h 328"/>
                  <a:gd name="T20" fmla="*/ 987 w 987"/>
                  <a:gd name="T21" fmla="*/ 51 h 328"/>
                  <a:gd name="T22" fmla="*/ 987 w 987"/>
                  <a:gd name="T23" fmla="*/ 277 h 328"/>
                  <a:gd name="T24" fmla="*/ 983 w 987"/>
                  <a:gd name="T25" fmla="*/ 293 h 328"/>
                  <a:gd name="T26" fmla="*/ 974 w 987"/>
                  <a:gd name="T27" fmla="*/ 307 h 328"/>
                  <a:gd name="T28" fmla="*/ 962 w 987"/>
                  <a:gd name="T29" fmla="*/ 318 h 328"/>
                  <a:gd name="T30" fmla="*/ 947 w 987"/>
                  <a:gd name="T31" fmla="*/ 325 h 328"/>
                  <a:gd name="T32" fmla="*/ 930 w 987"/>
                  <a:gd name="T33" fmla="*/ 328 h 328"/>
                  <a:gd name="T34" fmla="*/ 46 w 987"/>
                  <a:gd name="T35" fmla="*/ 327 h 328"/>
                  <a:gd name="T36" fmla="*/ 30 w 987"/>
                  <a:gd name="T37" fmla="*/ 321 h 328"/>
                  <a:gd name="T38" fmla="*/ 17 w 987"/>
                  <a:gd name="T39" fmla="*/ 312 h 328"/>
                  <a:gd name="T40" fmla="*/ 7 w 987"/>
                  <a:gd name="T41" fmla="*/ 298 h 328"/>
                  <a:gd name="T42" fmla="*/ 1 w 987"/>
                  <a:gd name="T43" fmla="*/ 283 h 328"/>
                  <a:gd name="T44" fmla="*/ 0 w 987"/>
                  <a:gd name="T45" fmla="*/ 57 h 328"/>
                  <a:gd name="T46" fmla="*/ 8 w 987"/>
                  <a:gd name="T47" fmla="*/ 281 h 328"/>
                  <a:gd name="T48" fmla="*/ 13 w 987"/>
                  <a:gd name="T49" fmla="*/ 295 h 328"/>
                  <a:gd name="T50" fmla="*/ 22 w 987"/>
                  <a:gd name="T51" fmla="*/ 307 h 328"/>
                  <a:gd name="T52" fmla="*/ 33 w 987"/>
                  <a:gd name="T53" fmla="*/ 315 h 328"/>
                  <a:gd name="T54" fmla="*/ 47 w 987"/>
                  <a:gd name="T55" fmla="*/ 320 h 328"/>
                  <a:gd name="T56" fmla="*/ 930 w 987"/>
                  <a:gd name="T57" fmla="*/ 321 h 328"/>
                  <a:gd name="T58" fmla="*/ 945 w 987"/>
                  <a:gd name="T59" fmla="*/ 319 h 328"/>
                  <a:gd name="T60" fmla="*/ 958 w 987"/>
                  <a:gd name="T61" fmla="*/ 313 h 328"/>
                  <a:gd name="T62" fmla="*/ 969 w 987"/>
                  <a:gd name="T63" fmla="*/ 303 h 328"/>
                  <a:gd name="T64" fmla="*/ 977 w 987"/>
                  <a:gd name="T65" fmla="*/ 291 h 328"/>
                  <a:gd name="T66" fmla="*/ 980 w 987"/>
                  <a:gd name="T67" fmla="*/ 276 h 328"/>
                  <a:gd name="T68" fmla="*/ 980 w 987"/>
                  <a:gd name="T69" fmla="*/ 52 h 328"/>
                  <a:gd name="T70" fmla="*/ 977 w 987"/>
                  <a:gd name="T71" fmla="*/ 37 h 328"/>
                  <a:gd name="T72" fmla="*/ 969 w 987"/>
                  <a:gd name="T73" fmla="*/ 25 h 328"/>
                  <a:gd name="T74" fmla="*/ 959 w 987"/>
                  <a:gd name="T75" fmla="*/ 15 h 328"/>
                  <a:gd name="T76" fmla="*/ 945 w 987"/>
                  <a:gd name="T77" fmla="*/ 9 h 328"/>
                  <a:gd name="T78" fmla="*/ 930 w 987"/>
                  <a:gd name="T79" fmla="*/ 6 h 328"/>
                  <a:gd name="T80" fmla="*/ 47 w 987"/>
                  <a:gd name="T81" fmla="*/ 7 h 328"/>
                  <a:gd name="T82" fmla="*/ 33 w 987"/>
                  <a:gd name="T83" fmla="*/ 12 h 328"/>
                  <a:gd name="T84" fmla="*/ 22 w 987"/>
                  <a:gd name="T85" fmla="*/ 21 h 328"/>
                  <a:gd name="T86" fmla="*/ 13 w 987"/>
                  <a:gd name="T87" fmla="*/ 33 h 328"/>
                  <a:gd name="T88" fmla="*/ 8 w 987"/>
                  <a:gd name="T89" fmla="*/ 47 h 328"/>
                  <a:gd name="T90" fmla="*/ 7 w 987"/>
                  <a:gd name="T91" fmla="*/ 271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87" h="328">
                    <a:moveTo>
                      <a:pt x="0" y="57"/>
                    </a:moveTo>
                    <a:lnTo>
                      <a:pt x="0" y="51"/>
                    </a:lnTo>
                    <a:lnTo>
                      <a:pt x="1" y="45"/>
                    </a:lnTo>
                    <a:lnTo>
                      <a:pt x="3" y="40"/>
                    </a:lnTo>
                    <a:lnTo>
                      <a:pt x="5" y="35"/>
                    </a:lnTo>
                    <a:lnTo>
                      <a:pt x="7" y="30"/>
                    </a:lnTo>
                    <a:lnTo>
                      <a:pt x="10" y="25"/>
                    </a:lnTo>
                    <a:lnTo>
                      <a:pt x="13" y="21"/>
                    </a:lnTo>
                    <a:lnTo>
                      <a:pt x="17" y="17"/>
                    </a:lnTo>
                    <a:lnTo>
                      <a:pt x="21" y="13"/>
                    </a:lnTo>
                    <a:lnTo>
                      <a:pt x="25" y="10"/>
                    </a:lnTo>
                    <a:lnTo>
                      <a:pt x="30" y="7"/>
                    </a:lnTo>
                    <a:lnTo>
                      <a:pt x="35" y="4"/>
                    </a:lnTo>
                    <a:lnTo>
                      <a:pt x="40" y="2"/>
                    </a:lnTo>
                    <a:lnTo>
                      <a:pt x="46" y="1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930" y="0"/>
                    </a:lnTo>
                    <a:lnTo>
                      <a:pt x="936" y="0"/>
                    </a:lnTo>
                    <a:lnTo>
                      <a:pt x="942" y="1"/>
                    </a:lnTo>
                    <a:lnTo>
                      <a:pt x="947" y="2"/>
                    </a:lnTo>
                    <a:lnTo>
                      <a:pt x="952" y="4"/>
                    </a:lnTo>
                    <a:lnTo>
                      <a:pt x="957" y="7"/>
                    </a:lnTo>
                    <a:lnTo>
                      <a:pt x="962" y="9"/>
                    </a:lnTo>
                    <a:lnTo>
                      <a:pt x="966" y="13"/>
                    </a:lnTo>
                    <a:lnTo>
                      <a:pt x="971" y="16"/>
                    </a:lnTo>
                    <a:lnTo>
                      <a:pt x="974" y="20"/>
                    </a:lnTo>
                    <a:lnTo>
                      <a:pt x="978" y="25"/>
                    </a:lnTo>
                    <a:lnTo>
                      <a:pt x="980" y="30"/>
                    </a:lnTo>
                    <a:lnTo>
                      <a:pt x="983" y="34"/>
                    </a:lnTo>
                    <a:lnTo>
                      <a:pt x="985" y="40"/>
                    </a:lnTo>
                    <a:lnTo>
                      <a:pt x="986" y="45"/>
                    </a:lnTo>
                    <a:lnTo>
                      <a:pt x="987" y="51"/>
                    </a:lnTo>
                    <a:lnTo>
                      <a:pt x="987" y="57"/>
                    </a:lnTo>
                    <a:lnTo>
                      <a:pt x="987" y="271"/>
                    </a:lnTo>
                    <a:lnTo>
                      <a:pt x="987" y="277"/>
                    </a:lnTo>
                    <a:lnTo>
                      <a:pt x="986" y="282"/>
                    </a:lnTo>
                    <a:lnTo>
                      <a:pt x="985" y="288"/>
                    </a:lnTo>
                    <a:lnTo>
                      <a:pt x="983" y="293"/>
                    </a:lnTo>
                    <a:lnTo>
                      <a:pt x="981" y="298"/>
                    </a:lnTo>
                    <a:lnTo>
                      <a:pt x="978" y="303"/>
                    </a:lnTo>
                    <a:lnTo>
                      <a:pt x="974" y="307"/>
                    </a:lnTo>
                    <a:lnTo>
                      <a:pt x="971" y="311"/>
                    </a:lnTo>
                    <a:lnTo>
                      <a:pt x="967" y="315"/>
                    </a:lnTo>
                    <a:lnTo>
                      <a:pt x="962" y="318"/>
                    </a:lnTo>
                    <a:lnTo>
                      <a:pt x="958" y="321"/>
                    </a:lnTo>
                    <a:lnTo>
                      <a:pt x="953" y="324"/>
                    </a:lnTo>
                    <a:lnTo>
                      <a:pt x="947" y="325"/>
                    </a:lnTo>
                    <a:lnTo>
                      <a:pt x="942" y="327"/>
                    </a:lnTo>
                    <a:lnTo>
                      <a:pt x="936" y="328"/>
                    </a:lnTo>
                    <a:lnTo>
                      <a:pt x="930" y="328"/>
                    </a:lnTo>
                    <a:lnTo>
                      <a:pt x="57" y="328"/>
                    </a:lnTo>
                    <a:lnTo>
                      <a:pt x="52" y="328"/>
                    </a:lnTo>
                    <a:lnTo>
                      <a:pt x="46" y="327"/>
                    </a:lnTo>
                    <a:lnTo>
                      <a:pt x="41" y="326"/>
                    </a:lnTo>
                    <a:lnTo>
                      <a:pt x="35" y="324"/>
                    </a:lnTo>
                    <a:lnTo>
                      <a:pt x="30" y="321"/>
                    </a:lnTo>
                    <a:lnTo>
                      <a:pt x="25" y="318"/>
                    </a:lnTo>
                    <a:lnTo>
                      <a:pt x="21" y="315"/>
                    </a:lnTo>
                    <a:lnTo>
                      <a:pt x="17" y="312"/>
                    </a:lnTo>
                    <a:lnTo>
                      <a:pt x="13" y="308"/>
                    </a:lnTo>
                    <a:lnTo>
                      <a:pt x="10" y="303"/>
                    </a:lnTo>
                    <a:lnTo>
                      <a:pt x="7" y="298"/>
                    </a:lnTo>
                    <a:lnTo>
                      <a:pt x="5" y="293"/>
                    </a:lnTo>
                    <a:lnTo>
                      <a:pt x="3" y="288"/>
                    </a:lnTo>
                    <a:lnTo>
                      <a:pt x="1" y="283"/>
                    </a:lnTo>
                    <a:lnTo>
                      <a:pt x="0" y="277"/>
                    </a:lnTo>
                    <a:lnTo>
                      <a:pt x="0" y="271"/>
                    </a:lnTo>
                    <a:lnTo>
                      <a:pt x="0" y="57"/>
                    </a:lnTo>
                    <a:close/>
                    <a:moveTo>
                      <a:pt x="7" y="271"/>
                    </a:moveTo>
                    <a:lnTo>
                      <a:pt x="7" y="276"/>
                    </a:lnTo>
                    <a:lnTo>
                      <a:pt x="8" y="281"/>
                    </a:lnTo>
                    <a:lnTo>
                      <a:pt x="9" y="286"/>
                    </a:lnTo>
                    <a:lnTo>
                      <a:pt x="11" y="291"/>
                    </a:lnTo>
                    <a:lnTo>
                      <a:pt x="13" y="295"/>
                    </a:lnTo>
                    <a:lnTo>
                      <a:pt x="15" y="299"/>
                    </a:lnTo>
                    <a:lnTo>
                      <a:pt x="18" y="303"/>
                    </a:lnTo>
                    <a:lnTo>
                      <a:pt x="22" y="307"/>
                    </a:lnTo>
                    <a:lnTo>
                      <a:pt x="25" y="310"/>
                    </a:lnTo>
                    <a:lnTo>
                      <a:pt x="29" y="313"/>
                    </a:lnTo>
                    <a:lnTo>
                      <a:pt x="33" y="315"/>
                    </a:lnTo>
                    <a:lnTo>
                      <a:pt x="38" y="317"/>
                    </a:lnTo>
                    <a:lnTo>
                      <a:pt x="42" y="319"/>
                    </a:lnTo>
                    <a:lnTo>
                      <a:pt x="47" y="320"/>
                    </a:lnTo>
                    <a:lnTo>
                      <a:pt x="52" y="321"/>
                    </a:lnTo>
                    <a:lnTo>
                      <a:pt x="57" y="321"/>
                    </a:lnTo>
                    <a:lnTo>
                      <a:pt x="930" y="321"/>
                    </a:lnTo>
                    <a:lnTo>
                      <a:pt x="935" y="321"/>
                    </a:lnTo>
                    <a:lnTo>
                      <a:pt x="940" y="320"/>
                    </a:lnTo>
                    <a:lnTo>
                      <a:pt x="945" y="319"/>
                    </a:lnTo>
                    <a:lnTo>
                      <a:pt x="950" y="318"/>
                    </a:lnTo>
                    <a:lnTo>
                      <a:pt x="954" y="316"/>
                    </a:lnTo>
                    <a:lnTo>
                      <a:pt x="958" y="313"/>
                    </a:lnTo>
                    <a:lnTo>
                      <a:pt x="962" y="310"/>
                    </a:lnTo>
                    <a:lnTo>
                      <a:pt x="966" y="307"/>
                    </a:lnTo>
                    <a:lnTo>
                      <a:pt x="969" y="303"/>
                    </a:lnTo>
                    <a:lnTo>
                      <a:pt x="972" y="299"/>
                    </a:lnTo>
                    <a:lnTo>
                      <a:pt x="975" y="295"/>
                    </a:lnTo>
                    <a:lnTo>
                      <a:pt x="977" y="291"/>
                    </a:lnTo>
                    <a:lnTo>
                      <a:pt x="978" y="286"/>
                    </a:lnTo>
                    <a:lnTo>
                      <a:pt x="980" y="281"/>
                    </a:lnTo>
                    <a:lnTo>
                      <a:pt x="980" y="276"/>
                    </a:lnTo>
                    <a:lnTo>
                      <a:pt x="981" y="271"/>
                    </a:lnTo>
                    <a:lnTo>
                      <a:pt x="981" y="57"/>
                    </a:lnTo>
                    <a:lnTo>
                      <a:pt x="980" y="52"/>
                    </a:lnTo>
                    <a:lnTo>
                      <a:pt x="980" y="47"/>
                    </a:lnTo>
                    <a:lnTo>
                      <a:pt x="978" y="42"/>
                    </a:lnTo>
                    <a:lnTo>
                      <a:pt x="977" y="37"/>
                    </a:lnTo>
                    <a:lnTo>
                      <a:pt x="975" y="33"/>
                    </a:lnTo>
                    <a:lnTo>
                      <a:pt x="972" y="29"/>
                    </a:lnTo>
                    <a:lnTo>
                      <a:pt x="969" y="25"/>
                    </a:lnTo>
                    <a:lnTo>
                      <a:pt x="966" y="21"/>
                    </a:lnTo>
                    <a:lnTo>
                      <a:pt x="962" y="18"/>
                    </a:lnTo>
                    <a:lnTo>
                      <a:pt x="959" y="15"/>
                    </a:lnTo>
                    <a:lnTo>
                      <a:pt x="954" y="13"/>
                    </a:lnTo>
                    <a:lnTo>
                      <a:pt x="950" y="10"/>
                    </a:lnTo>
                    <a:lnTo>
                      <a:pt x="945" y="9"/>
                    </a:lnTo>
                    <a:lnTo>
                      <a:pt x="941" y="7"/>
                    </a:lnTo>
                    <a:lnTo>
                      <a:pt x="936" y="7"/>
                    </a:lnTo>
                    <a:lnTo>
                      <a:pt x="930" y="6"/>
                    </a:lnTo>
                    <a:lnTo>
                      <a:pt x="57" y="6"/>
                    </a:lnTo>
                    <a:lnTo>
                      <a:pt x="52" y="7"/>
                    </a:lnTo>
                    <a:lnTo>
                      <a:pt x="47" y="7"/>
                    </a:lnTo>
                    <a:lnTo>
                      <a:pt x="43" y="9"/>
                    </a:lnTo>
                    <a:lnTo>
                      <a:pt x="38" y="10"/>
                    </a:lnTo>
                    <a:lnTo>
                      <a:pt x="33" y="12"/>
                    </a:lnTo>
                    <a:lnTo>
                      <a:pt x="29" y="15"/>
                    </a:lnTo>
                    <a:lnTo>
                      <a:pt x="25" y="18"/>
                    </a:lnTo>
                    <a:lnTo>
                      <a:pt x="22" y="21"/>
                    </a:lnTo>
                    <a:lnTo>
                      <a:pt x="18" y="25"/>
                    </a:lnTo>
                    <a:lnTo>
                      <a:pt x="16" y="28"/>
                    </a:lnTo>
                    <a:lnTo>
                      <a:pt x="13" y="33"/>
                    </a:lnTo>
                    <a:lnTo>
                      <a:pt x="11" y="37"/>
                    </a:lnTo>
                    <a:lnTo>
                      <a:pt x="9" y="42"/>
                    </a:lnTo>
                    <a:lnTo>
                      <a:pt x="8" y="47"/>
                    </a:lnTo>
                    <a:lnTo>
                      <a:pt x="7" y="51"/>
                    </a:lnTo>
                    <a:lnTo>
                      <a:pt x="7" y="57"/>
                    </a:lnTo>
                    <a:lnTo>
                      <a:pt x="7" y="271"/>
                    </a:lnTo>
                    <a:close/>
                  </a:path>
                </a:pathLst>
              </a:custGeom>
              <a:solidFill>
                <a:srgbClr val="7D60A0"/>
              </a:solidFill>
              <a:ln w="0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" name="Rectangle 160"/>
              <p:cNvSpPr>
                <a:spLocks noChangeArrowheads="1"/>
              </p:cNvSpPr>
              <p:nvPr/>
            </p:nvSpPr>
            <p:spPr bwMode="auto">
              <a:xfrm>
                <a:off x="3237" y="1618"/>
                <a:ext cx="86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bs-Latn-BA" altLang="en-US" sz="16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Lokalna jedinica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0" name="Rectangle 161"/>
              <p:cNvSpPr>
                <a:spLocks noChangeArrowheads="1"/>
              </p:cNvSpPr>
              <p:nvPr/>
            </p:nvSpPr>
            <p:spPr bwMode="auto">
              <a:xfrm>
                <a:off x="3913" y="1618"/>
                <a:ext cx="97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1" u="none" strike="noStrike" cap="none" normalizeH="0" baseline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621" name="Picture 162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0" y="765"/>
                <a:ext cx="1047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2" name="Picture 164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3" y="819"/>
                <a:ext cx="1000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3" name="Picture 165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3" y="819"/>
                <a:ext cx="1000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4" name="Rectangle 166"/>
              <p:cNvSpPr>
                <a:spLocks noChangeArrowheads="1"/>
              </p:cNvSpPr>
              <p:nvPr/>
            </p:nvSpPr>
            <p:spPr bwMode="auto">
              <a:xfrm>
                <a:off x="3172" y="783"/>
                <a:ext cx="982" cy="12"/>
              </a:xfrm>
              <a:prstGeom prst="rect">
                <a:avLst/>
              </a:prstGeom>
              <a:solidFill>
                <a:srgbClr val="F0EA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" name="Rectangle 167"/>
              <p:cNvSpPr>
                <a:spLocks noChangeArrowheads="1"/>
              </p:cNvSpPr>
              <p:nvPr/>
            </p:nvSpPr>
            <p:spPr bwMode="auto">
              <a:xfrm>
                <a:off x="3172" y="795"/>
                <a:ext cx="982" cy="14"/>
              </a:xfrm>
              <a:prstGeom prst="rect">
                <a:avLst/>
              </a:prstGeom>
              <a:solidFill>
                <a:srgbClr val="EFE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" name="Rectangle 168"/>
              <p:cNvSpPr>
                <a:spLocks noChangeArrowheads="1"/>
              </p:cNvSpPr>
              <p:nvPr/>
            </p:nvSpPr>
            <p:spPr bwMode="auto">
              <a:xfrm>
                <a:off x="3172" y="809"/>
                <a:ext cx="982" cy="11"/>
              </a:xfrm>
              <a:prstGeom prst="rect">
                <a:avLst/>
              </a:prstGeom>
              <a:solidFill>
                <a:srgbClr val="EEE6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" name="Rectangle 169"/>
              <p:cNvSpPr>
                <a:spLocks noChangeArrowheads="1"/>
              </p:cNvSpPr>
              <p:nvPr/>
            </p:nvSpPr>
            <p:spPr bwMode="auto">
              <a:xfrm>
                <a:off x="3172" y="820"/>
                <a:ext cx="982" cy="10"/>
              </a:xfrm>
              <a:prstGeom prst="rect">
                <a:avLst/>
              </a:prstGeom>
              <a:solidFill>
                <a:srgbClr val="ECE5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" name="Rectangle 170"/>
              <p:cNvSpPr>
                <a:spLocks noChangeArrowheads="1"/>
              </p:cNvSpPr>
              <p:nvPr/>
            </p:nvSpPr>
            <p:spPr bwMode="auto">
              <a:xfrm>
                <a:off x="3172" y="830"/>
                <a:ext cx="982" cy="14"/>
              </a:xfrm>
              <a:prstGeom prst="rect">
                <a:avLst/>
              </a:prstGeom>
              <a:solidFill>
                <a:srgbClr val="EBE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" name="Rectangle 171"/>
              <p:cNvSpPr>
                <a:spLocks noChangeArrowheads="1"/>
              </p:cNvSpPr>
              <p:nvPr/>
            </p:nvSpPr>
            <p:spPr bwMode="auto">
              <a:xfrm>
                <a:off x="3172" y="844"/>
                <a:ext cx="982" cy="13"/>
              </a:xfrm>
              <a:prstGeom prst="rect">
                <a:avLst/>
              </a:prstGeom>
              <a:solidFill>
                <a:srgbClr val="E9E1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" name="Rectangle 172"/>
              <p:cNvSpPr>
                <a:spLocks noChangeArrowheads="1"/>
              </p:cNvSpPr>
              <p:nvPr/>
            </p:nvSpPr>
            <p:spPr bwMode="auto">
              <a:xfrm>
                <a:off x="3172" y="857"/>
                <a:ext cx="982" cy="14"/>
              </a:xfrm>
              <a:prstGeom prst="rect">
                <a:avLst/>
              </a:prstGeom>
              <a:solidFill>
                <a:srgbClr val="E8DF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" name="Rectangle 173"/>
              <p:cNvSpPr>
                <a:spLocks noChangeArrowheads="1"/>
              </p:cNvSpPr>
              <p:nvPr/>
            </p:nvSpPr>
            <p:spPr bwMode="auto">
              <a:xfrm>
                <a:off x="3172" y="871"/>
                <a:ext cx="982" cy="13"/>
              </a:xfrm>
              <a:prstGeom prst="rect">
                <a:avLst/>
              </a:prstGeom>
              <a:solidFill>
                <a:srgbClr val="E7DD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" name="Rectangle 174"/>
              <p:cNvSpPr>
                <a:spLocks noChangeArrowheads="1"/>
              </p:cNvSpPr>
              <p:nvPr/>
            </p:nvSpPr>
            <p:spPr bwMode="auto">
              <a:xfrm>
                <a:off x="3172" y="884"/>
                <a:ext cx="982" cy="8"/>
              </a:xfrm>
              <a:prstGeom prst="rect">
                <a:avLst/>
              </a:prstGeom>
              <a:solidFill>
                <a:srgbClr val="E5DC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" name="Rectangle 175"/>
              <p:cNvSpPr>
                <a:spLocks noChangeArrowheads="1"/>
              </p:cNvSpPr>
              <p:nvPr/>
            </p:nvSpPr>
            <p:spPr bwMode="auto">
              <a:xfrm>
                <a:off x="3172" y="892"/>
                <a:ext cx="982" cy="13"/>
              </a:xfrm>
              <a:prstGeom prst="rect">
                <a:avLst/>
              </a:prstGeom>
              <a:solidFill>
                <a:srgbClr val="E5DA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" name="Rectangle 176"/>
              <p:cNvSpPr>
                <a:spLocks noChangeArrowheads="1"/>
              </p:cNvSpPr>
              <p:nvPr/>
            </p:nvSpPr>
            <p:spPr bwMode="auto">
              <a:xfrm>
                <a:off x="3172" y="905"/>
                <a:ext cx="982" cy="9"/>
              </a:xfrm>
              <a:prstGeom prst="rect">
                <a:avLst/>
              </a:prstGeom>
              <a:solidFill>
                <a:srgbClr val="E3D9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" name="Rectangle 177"/>
              <p:cNvSpPr>
                <a:spLocks noChangeArrowheads="1"/>
              </p:cNvSpPr>
              <p:nvPr/>
            </p:nvSpPr>
            <p:spPr bwMode="auto">
              <a:xfrm>
                <a:off x="3172" y="914"/>
                <a:ext cx="982" cy="13"/>
              </a:xfrm>
              <a:prstGeom prst="rect">
                <a:avLst/>
              </a:prstGeom>
              <a:solidFill>
                <a:srgbClr val="E3D7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" name="Rectangle 178"/>
              <p:cNvSpPr>
                <a:spLocks noChangeArrowheads="1"/>
              </p:cNvSpPr>
              <p:nvPr/>
            </p:nvSpPr>
            <p:spPr bwMode="auto">
              <a:xfrm>
                <a:off x="3172" y="927"/>
                <a:ext cx="982" cy="8"/>
              </a:xfrm>
              <a:prstGeom prst="rect">
                <a:avLst/>
              </a:prstGeom>
              <a:solidFill>
                <a:srgbClr val="E1D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" name="Rectangle 179"/>
              <p:cNvSpPr>
                <a:spLocks noChangeArrowheads="1"/>
              </p:cNvSpPr>
              <p:nvPr/>
            </p:nvSpPr>
            <p:spPr bwMode="auto">
              <a:xfrm>
                <a:off x="3172" y="935"/>
                <a:ext cx="982" cy="14"/>
              </a:xfrm>
              <a:prstGeom prst="rect">
                <a:avLst/>
              </a:prstGeom>
              <a:solidFill>
                <a:srgbClr val="E0D4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" name="Rectangle 180"/>
              <p:cNvSpPr>
                <a:spLocks noChangeArrowheads="1"/>
              </p:cNvSpPr>
              <p:nvPr/>
            </p:nvSpPr>
            <p:spPr bwMode="auto">
              <a:xfrm>
                <a:off x="3172" y="949"/>
                <a:ext cx="982" cy="14"/>
              </a:xfrm>
              <a:prstGeom prst="rect">
                <a:avLst/>
              </a:prstGeom>
              <a:solidFill>
                <a:srgbClr val="DED2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" name="Rectangle 181"/>
              <p:cNvSpPr>
                <a:spLocks noChangeArrowheads="1"/>
              </p:cNvSpPr>
              <p:nvPr/>
            </p:nvSpPr>
            <p:spPr bwMode="auto">
              <a:xfrm>
                <a:off x="3172" y="963"/>
                <a:ext cx="982" cy="15"/>
              </a:xfrm>
              <a:prstGeom prst="rect">
                <a:avLst/>
              </a:prstGeom>
              <a:solidFill>
                <a:srgbClr val="DDD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" name="Rectangle 182"/>
              <p:cNvSpPr>
                <a:spLocks noChangeArrowheads="1"/>
              </p:cNvSpPr>
              <p:nvPr/>
            </p:nvSpPr>
            <p:spPr bwMode="auto">
              <a:xfrm>
                <a:off x="3172" y="978"/>
                <a:ext cx="982" cy="11"/>
              </a:xfrm>
              <a:prstGeom prst="rect">
                <a:avLst/>
              </a:prstGeom>
              <a:solidFill>
                <a:srgbClr val="DCC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" name="Rectangle 183"/>
              <p:cNvSpPr>
                <a:spLocks noChangeArrowheads="1"/>
              </p:cNvSpPr>
              <p:nvPr/>
            </p:nvSpPr>
            <p:spPr bwMode="auto">
              <a:xfrm>
                <a:off x="3172" y="989"/>
                <a:ext cx="982" cy="10"/>
              </a:xfrm>
              <a:prstGeom prst="rect">
                <a:avLst/>
              </a:prstGeom>
              <a:solidFill>
                <a:srgbClr val="DAC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" name="Rectangle 184"/>
              <p:cNvSpPr>
                <a:spLocks noChangeArrowheads="1"/>
              </p:cNvSpPr>
              <p:nvPr/>
            </p:nvSpPr>
            <p:spPr bwMode="auto">
              <a:xfrm>
                <a:off x="3172" y="999"/>
                <a:ext cx="982" cy="14"/>
              </a:xfrm>
              <a:prstGeom prst="rect">
                <a:avLst/>
              </a:prstGeom>
              <a:solidFill>
                <a:srgbClr val="D9CB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" name="Rectangle 185"/>
              <p:cNvSpPr>
                <a:spLocks noChangeArrowheads="1"/>
              </p:cNvSpPr>
              <p:nvPr/>
            </p:nvSpPr>
            <p:spPr bwMode="auto">
              <a:xfrm>
                <a:off x="3172" y="1013"/>
                <a:ext cx="982" cy="11"/>
              </a:xfrm>
              <a:prstGeom prst="rect">
                <a:avLst/>
              </a:prstGeom>
              <a:solidFill>
                <a:srgbClr val="D7C9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" name="Rectangle 186"/>
              <p:cNvSpPr>
                <a:spLocks noChangeArrowheads="1"/>
              </p:cNvSpPr>
              <p:nvPr/>
            </p:nvSpPr>
            <p:spPr bwMode="auto">
              <a:xfrm>
                <a:off x="3172" y="1024"/>
                <a:ext cx="982" cy="10"/>
              </a:xfrm>
              <a:prstGeom prst="rect">
                <a:avLst/>
              </a:prstGeom>
              <a:solidFill>
                <a:srgbClr val="D6C7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" name="Rectangle 187"/>
              <p:cNvSpPr>
                <a:spLocks noChangeArrowheads="1"/>
              </p:cNvSpPr>
              <p:nvPr/>
            </p:nvSpPr>
            <p:spPr bwMode="auto">
              <a:xfrm>
                <a:off x="3172" y="1034"/>
                <a:ext cx="982" cy="6"/>
              </a:xfrm>
              <a:prstGeom prst="rect">
                <a:avLst/>
              </a:prstGeom>
              <a:solidFill>
                <a:srgbClr val="D4C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" name="Rectangle 188"/>
              <p:cNvSpPr>
                <a:spLocks noChangeArrowheads="1"/>
              </p:cNvSpPr>
              <p:nvPr/>
            </p:nvSpPr>
            <p:spPr bwMode="auto">
              <a:xfrm>
                <a:off x="3172" y="1040"/>
                <a:ext cx="982" cy="10"/>
              </a:xfrm>
              <a:prstGeom prst="rect">
                <a:avLst/>
              </a:prstGeom>
              <a:solidFill>
                <a:srgbClr val="D4C4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" name="Rectangle 189"/>
              <p:cNvSpPr>
                <a:spLocks noChangeArrowheads="1"/>
              </p:cNvSpPr>
              <p:nvPr/>
            </p:nvSpPr>
            <p:spPr bwMode="auto">
              <a:xfrm>
                <a:off x="3172" y="1050"/>
                <a:ext cx="982" cy="10"/>
              </a:xfrm>
              <a:prstGeom prst="rect">
                <a:avLst/>
              </a:prstGeom>
              <a:solidFill>
                <a:srgbClr val="D3C2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" name="Rectangle 190"/>
              <p:cNvSpPr>
                <a:spLocks noChangeArrowheads="1"/>
              </p:cNvSpPr>
              <p:nvPr/>
            </p:nvSpPr>
            <p:spPr bwMode="auto">
              <a:xfrm>
                <a:off x="3172" y="1060"/>
                <a:ext cx="982" cy="9"/>
              </a:xfrm>
              <a:prstGeom prst="rect">
                <a:avLst/>
              </a:prstGeom>
              <a:solidFill>
                <a:srgbClr val="D2C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" name="Rectangle 191"/>
              <p:cNvSpPr>
                <a:spLocks noChangeArrowheads="1"/>
              </p:cNvSpPr>
              <p:nvPr/>
            </p:nvSpPr>
            <p:spPr bwMode="auto">
              <a:xfrm>
                <a:off x="3172" y="1069"/>
                <a:ext cx="982" cy="7"/>
              </a:xfrm>
              <a:prstGeom prst="rect">
                <a:avLst/>
              </a:prstGeom>
              <a:solidFill>
                <a:srgbClr val="D0BF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" name="Rectangle 192"/>
              <p:cNvSpPr>
                <a:spLocks noChangeArrowheads="1"/>
              </p:cNvSpPr>
              <p:nvPr/>
            </p:nvSpPr>
            <p:spPr bwMode="auto">
              <a:xfrm>
                <a:off x="3172" y="1076"/>
                <a:ext cx="982" cy="11"/>
              </a:xfrm>
              <a:prstGeom prst="rect">
                <a:avLst/>
              </a:prstGeom>
              <a:solidFill>
                <a:srgbClr val="CFB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1" name="Rectangle 193"/>
              <p:cNvSpPr>
                <a:spLocks noChangeArrowheads="1"/>
              </p:cNvSpPr>
              <p:nvPr/>
            </p:nvSpPr>
            <p:spPr bwMode="auto">
              <a:xfrm>
                <a:off x="3172" y="1087"/>
                <a:ext cx="982" cy="10"/>
              </a:xfrm>
              <a:prstGeom prst="rect">
                <a:avLst/>
              </a:prstGeom>
              <a:solidFill>
                <a:srgbClr val="CEBB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2" name="Rectangle 194"/>
              <p:cNvSpPr>
                <a:spLocks noChangeArrowheads="1"/>
              </p:cNvSpPr>
              <p:nvPr/>
            </p:nvSpPr>
            <p:spPr bwMode="auto">
              <a:xfrm>
                <a:off x="3172" y="1097"/>
                <a:ext cx="982" cy="6"/>
              </a:xfrm>
              <a:prstGeom prst="rect">
                <a:avLst/>
              </a:prstGeom>
              <a:solidFill>
                <a:srgbClr val="CCB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3" name="Rectangle 195"/>
              <p:cNvSpPr>
                <a:spLocks noChangeArrowheads="1"/>
              </p:cNvSpPr>
              <p:nvPr/>
            </p:nvSpPr>
            <p:spPr bwMode="auto">
              <a:xfrm>
                <a:off x="3172" y="1103"/>
                <a:ext cx="982" cy="9"/>
              </a:xfrm>
              <a:prstGeom prst="rect">
                <a:avLst/>
              </a:prstGeom>
              <a:solidFill>
                <a:srgbClr val="CCB8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4" name="Rectangle 196"/>
              <p:cNvSpPr>
                <a:spLocks noChangeArrowheads="1"/>
              </p:cNvSpPr>
              <p:nvPr/>
            </p:nvSpPr>
            <p:spPr bwMode="auto">
              <a:xfrm>
                <a:off x="3172" y="1112"/>
                <a:ext cx="982" cy="7"/>
              </a:xfrm>
              <a:prstGeom prst="rect">
                <a:avLst/>
              </a:prstGeom>
              <a:solidFill>
                <a:srgbClr val="CAB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" name="Rectangle 197"/>
              <p:cNvSpPr>
                <a:spLocks noChangeArrowheads="1"/>
              </p:cNvSpPr>
              <p:nvPr/>
            </p:nvSpPr>
            <p:spPr bwMode="auto">
              <a:xfrm>
                <a:off x="3172" y="1119"/>
                <a:ext cx="982" cy="3"/>
              </a:xfrm>
              <a:prstGeom prst="rect">
                <a:avLst/>
              </a:prstGeom>
              <a:solidFill>
                <a:srgbClr val="C9B5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" name="Freeform 198"/>
              <p:cNvSpPr>
                <a:spLocks noEditPoints="1"/>
              </p:cNvSpPr>
              <p:nvPr/>
            </p:nvSpPr>
            <p:spPr bwMode="auto">
              <a:xfrm>
                <a:off x="3169" y="780"/>
                <a:ext cx="987" cy="345"/>
              </a:xfrm>
              <a:custGeom>
                <a:avLst/>
                <a:gdLst>
                  <a:gd name="T0" fmla="*/ 1 w 987"/>
                  <a:gd name="T1" fmla="*/ 48 h 345"/>
                  <a:gd name="T2" fmla="*/ 7 w 987"/>
                  <a:gd name="T3" fmla="*/ 32 h 345"/>
                  <a:gd name="T4" fmla="*/ 18 w 987"/>
                  <a:gd name="T5" fmla="*/ 18 h 345"/>
                  <a:gd name="T6" fmla="*/ 31 w 987"/>
                  <a:gd name="T7" fmla="*/ 8 h 345"/>
                  <a:gd name="T8" fmla="*/ 48 w 987"/>
                  <a:gd name="T9" fmla="*/ 2 h 345"/>
                  <a:gd name="T10" fmla="*/ 927 w 987"/>
                  <a:gd name="T11" fmla="*/ 0 h 345"/>
                  <a:gd name="T12" fmla="*/ 945 w 987"/>
                  <a:gd name="T13" fmla="*/ 3 h 345"/>
                  <a:gd name="T14" fmla="*/ 961 w 987"/>
                  <a:gd name="T15" fmla="*/ 10 h 345"/>
                  <a:gd name="T16" fmla="*/ 974 w 987"/>
                  <a:gd name="T17" fmla="*/ 22 h 345"/>
                  <a:gd name="T18" fmla="*/ 983 w 987"/>
                  <a:gd name="T19" fmla="*/ 37 h 345"/>
                  <a:gd name="T20" fmla="*/ 987 w 987"/>
                  <a:gd name="T21" fmla="*/ 54 h 345"/>
                  <a:gd name="T22" fmla="*/ 987 w 987"/>
                  <a:gd name="T23" fmla="*/ 291 h 345"/>
                  <a:gd name="T24" fmla="*/ 983 w 987"/>
                  <a:gd name="T25" fmla="*/ 308 h 345"/>
                  <a:gd name="T26" fmla="*/ 974 w 987"/>
                  <a:gd name="T27" fmla="*/ 323 h 345"/>
                  <a:gd name="T28" fmla="*/ 961 w 987"/>
                  <a:gd name="T29" fmla="*/ 335 h 345"/>
                  <a:gd name="T30" fmla="*/ 945 w 987"/>
                  <a:gd name="T31" fmla="*/ 342 h 345"/>
                  <a:gd name="T32" fmla="*/ 928 w 987"/>
                  <a:gd name="T33" fmla="*/ 345 h 345"/>
                  <a:gd name="T34" fmla="*/ 48 w 987"/>
                  <a:gd name="T35" fmla="*/ 344 h 345"/>
                  <a:gd name="T36" fmla="*/ 32 w 987"/>
                  <a:gd name="T37" fmla="*/ 338 h 345"/>
                  <a:gd name="T38" fmla="*/ 18 w 987"/>
                  <a:gd name="T39" fmla="*/ 328 h 345"/>
                  <a:gd name="T40" fmla="*/ 7 w 987"/>
                  <a:gd name="T41" fmla="*/ 314 h 345"/>
                  <a:gd name="T42" fmla="*/ 1 w 987"/>
                  <a:gd name="T43" fmla="*/ 298 h 345"/>
                  <a:gd name="T44" fmla="*/ 0 w 987"/>
                  <a:gd name="T45" fmla="*/ 60 h 345"/>
                  <a:gd name="T46" fmla="*/ 8 w 987"/>
                  <a:gd name="T47" fmla="*/ 296 h 345"/>
                  <a:gd name="T48" fmla="*/ 13 w 987"/>
                  <a:gd name="T49" fmla="*/ 310 h 345"/>
                  <a:gd name="T50" fmla="*/ 22 w 987"/>
                  <a:gd name="T51" fmla="*/ 323 h 345"/>
                  <a:gd name="T52" fmla="*/ 35 w 987"/>
                  <a:gd name="T53" fmla="*/ 332 h 345"/>
                  <a:gd name="T54" fmla="*/ 49 w 987"/>
                  <a:gd name="T55" fmla="*/ 337 h 345"/>
                  <a:gd name="T56" fmla="*/ 927 w 987"/>
                  <a:gd name="T57" fmla="*/ 338 h 345"/>
                  <a:gd name="T58" fmla="*/ 943 w 987"/>
                  <a:gd name="T59" fmla="*/ 336 h 345"/>
                  <a:gd name="T60" fmla="*/ 957 w 987"/>
                  <a:gd name="T61" fmla="*/ 329 h 345"/>
                  <a:gd name="T62" fmla="*/ 968 w 987"/>
                  <a:gd name="T63" fmla="*/ 319 h 345"/>
                  <a:gd name="T64" fmla="*/ 976 w 987"/>
                  <a:gd name="T65" fmla="*/ 306 h 345"/>
                  <a:gd name="T66" fmla="*/ 980 w 987"/>
                  <a:gd name="T67" fmla="*/ 291 h 345"/>
                  <a:gd name="T68" fmla="*/ 980 w 987"/>
                  <a:gd name="T69" fmla="*/ 55 h 345"/>
                  <a:gd name="T70" fmla="*/ 977 w 987"/>
                  <a:gd name="T71" fmla="*/ 39 h 345"/>
                  <a:gd name="T72" fmla="*/ 969 w 987"/>
                  <a:gd name="T73" fmla="*/ 26 h 345"/>
                  <a:gd name="T74" fmla="*/ 957 w 987"/>
                  <a:gd name="T75" fmla="*/ 16 h 345"/>
                  <a:gd name="T76" fmla="*/ 943 w 987"/>
                  <a:gd name="T77" fmla="*/ 9 h 345"/>
                  <a:gd name="T78" fmla="*/ 927 w 987"/>
                  <a:gd name="T79" fmla="*/ 7 h 345"/>
                  <a:gd name="T80" fmla="*/ 49 w 987"/>
                  <a:gd name="T81" fmla="*/ 8 h 345"/>
                  <a:gd name="T82" fmla="*/ 35 w 987"/>
                  <a:gd name="T83" fmla="*/ 13 h 345"/>
                  <a:gd name="T84" fmla="*/ 22 w 987"/>
                  <a:gd name="T85" fmla="*/ 22 h 345"/>
                  <a:gd name="T86" fmla="*/ 13 w 987"/>
                  <a:gd name="T87" fmla="*/ 34 h 345"/>
                  <a:gd name="T88" fmla="*/ 8 w 987"/>
                  <a:gd name="T89" fmla="*/ 49 h 345"/>
                  <a:gd name="T90" fmla="*/ 7 w 987"/>
                  <a:gd name="T91" fmla="*/ 28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87" h="345">
                    <a:moveTo>
                      <a:pt x="0" y="60"/>
                    </a:moveTo>
                    <a:lnTo>
                      <a:pt x="0" y="54"/>
                    </a:lnTo>
                    <a:lnTo>
                      <a:pt x="1" y="48"/>
                    </a:lnTo>
                    <a:lnTo>
                      <a:pt x="3" y="42"/>
                    </a:lnTo>
                    <a:lnTo>
                      <a:pt x="5" y="37"/>
                    </a:lnTo>
                    <a:lnTo>
                      <a:pt x="7" y="32"/>
                    </a:lnTo>
                    <a:lnTo>
                      <a:pt x="10" y="27"/>
                    </a:lnTo>
                    <a:lnTo>
                      <a:pt x="14" y="22"/>
                    </a:lnTo>
                    <a:lnTo>
                      <a:pt x="18" y="18"/>
                    </a:lnTo>
                    <a:lnTo>
                      <a:pt x="22" y="14"/>
                    </a:lnTo>
                    <a:lnTo>
                      <a:pt x="26" y="11"/>
                    </a:lnTo>
                    <a:lnTo>
                      <a:pt x="31" y="8"/>
                    </a:lnTo>
                    <a:lnTo>
                      <a:pt x="37" y="5"/>
                    </a:lnTo>
                    <a:lnTo>
                      <a:pt x="42" y="3"/>
                    </a:lnTo>
                    <a:lnTo>
                      <a:pt x="48" y="2"/>
                    </a:lnTo>
                    <a:lnTo>
                      <a:pt x="54" y="1"/>
                    </a:lnTo>
                    <a:lnTo>
                      <a:pt x="60" y="0"/>
                    </a:lnTo>
                    <a:lnTo>
                      <a:pt x="927" y="0"/>
                    </a:lnTo>
                    <a:lnTo>
                      <a:pt x="933" y="0"/>
                    </a:lnTo>
                    <a:lnTo>
                      <a:pt x="939" y="1"/>
                    </a:lnTo>
                    <a:lnTo>
                      <a:pt x="945" y="3"/>
                    </a:lnTo>
                    <a:lnTo>
                      <a:pt x="951" y="5"/>
                    </a:lnTo>
                    <a:lnTo>
                      <a:pt x="956" y="7"/>
                    </a:lnTo>
                    <a:lnTo>
                      <a:pt x="961" y="10"/>
                    </a:lnTo>
                    <a:lnTo>
                      <a:pt x="966" y="14"/>
                    </a:lnTo>
                    <a:lnTo>
                      <a:pt x="970" y="18"/>
                    </a:lnTo>
                    <a:lnTo>
                      <a:pt x="974" y="22"/>
                    </a:lnTo>
                    <a:lnTo>
                      <a:pt x="977" y="27"/>
                    </a:lnTo>
                    <a:lnTo>
                      <a:pt x="980" y="31"/>
                    </a:lnTo>
                    <a:lnTo>
                      <a:pt x="983" y="37"/>
                    </a:lnTo>
                    <a:lnTo>
                      <a:pt x="985" y="42"/>
                    </a:lnTo>
                    <a:lnTo>
                      <a:pt x="986" y="48"/>
                    </a:lnTo>
                    <a:lnTo>
                      <a:pt x="987" y="54"/>
                    </a:lnTo>
                    <a:lnTo>
                      <a:pt x="987" y="60"/>
                    </a:lnTo>
                    <a:lnTo>
                      <a:pt x="987" y="285"/>
                    </a:lnTo>
                    <a:lnTo>
                      <a:pt x="987" y="291"/>
                    </a:lnTo>
                    <a:lnTo>
                      <a:pt x="986" y="297"/>
                    </a:lnTo>
                    <a:lnTo>
                      <a:pt x="985" y="303"/>
                    </a:lnTo>
                    <a:lnTo>
                      <a:pt x="983" y="308"/>
                    </a:lnTo>
                    <a:lnTo>
                      <a:pt x="980" y="314"/>
                    </a:lnTo>
                    <a:lnTo>
                      <a:pt x="977" y="319"/>
                    </a:lnTo>
                    <a:lnTo>
                      <a:pt x="974" y="323"/>
                    </a:lnTo>
                    <a:lnTo>
                      <a:pt x="970" y="327"/>
                    </a:lnTo>
                    <a:lnTo>
                      <a:pt x="966" y="331"/>
                    </a:lnTo>
                    <a:lnTo>
                      <a:pt x="961" y="335"/>
                    </a:lnTo>
                    <a:lnTo>
                      <a:pt x="956" y="338"/>
                    </a:lnTo>
                    <a:lnTo>
                      <a:pt x="951" y="340"/>
                    </a:lnTo>
                    <a:lnTo>
                      <a:pt x="945" y="342"/>
                    </a:lnTo>
                    <a:lnTo>
                      <a:pt x="940" y="344"/>
                    </a:lnTo>
                    <a:lnTo>
                      <a:pt x="934" y="345"/>
                    </a:lnTo>
                    <a:lnTo>
                      <a:pt x="928" y="345"/>
                    </a:lnTo>
                    <a:lnTo>
                      <a:pt x="60" y="345"/>
                    </a:lnTo>
                    <a:lnTo>
                      <a:pt x="54" y="345"/>
                    </a:lnTo>
                    <a:lnTo>
                      <a:pt x="48" y="344"/>
                    </a:lnTo>
                    <a:lnTo>
                      <a:pt x="42" y="342"/>
                    </a:lnTo>
                    <a:lnTo>
                      <a:pt x="37" y="340"/>
                    </a:lnTo>
                    <a:lnTo>
                      <a:pt x="32" y="338"/>
                    </a:lnTo>
                    <a:lnTo>
                      <a:pt x="27" y="335"/>
                    </a:lnTo>
                    <a:lnTo>
                      <a:pt x="22" y="332"/>
                    </a:lnTo>
                    <a:lnTo>
                      <a:pt x="18" y="328"/>
                    </a:lnTo>
                    <a:lnTo>
                      <a:pt x="14" y="323"/>
                    </a:lnTo>
                    <a:lnTo>
                      <a:pt x="10" y="319"/>
                    </a:lnTo>
                    <a:lnTo>
                      <a:pt x="7" y="314"/>
                    </a:lnTo>
                    <a:lnTo>
                      <a:pt x="5" y="309"/>
                    </a:lnTo>
                    <a:lnTo>
                      <a:pt x="3" y="303"/>
                    </a:lnTo>
                    <a:lnTo>
                      <a:pt x="1" y="298"/>
                    </a:lnTo>
                    <a:lnTo>
                      <a:pt x="0" y="292"/>
                    </a:lnTo>
                    <a:lnTo>
                      <a:pt x="0" y="285"/>
                    </a:lnTo>
                    <a:lnTo>
                      <a:pt x="0" y="60"/>
                    </a:lnTo>
                    <a:close/>
                    <a:moveTo>
                      <a:pt x="7" y="285"/>
                    </a:moveTo>
                    <a:lnTo>
                      <a:pt x="7" y="291"/>
                    </a:lnTo>
                    <a:lnTo>
                      <a:pt x="8" y="296"/>
                    </a:lnTo>
                    <a:lnTo>
                      <a:pt x="9" y="301"/>
                    </a:lnTo>
                    <a:lnTo>
                      <a:pt x="11" y="306"/>
                    </a:lnTo>
                    <a:lnTo>
                      <a:pt x="13" y="310"/>
                    </a:lnTo>
                    <a:lnTo>
                      <a:pt x="16" y="315"/>
                    </a:lnTo>
                    <a:lnTo>
                      <a:pt x="19" y="319"/>
                    </a:lnTo>
                    <a:lnTo>
                      <a:pt x="22" y="323"/>
                    </a:lnTo>
                    <a:lnTo>
                      <a:pt x="26" y="326"/>
                    </a:lnTo>
                    <a:lnTo>
                      <a:pt x="30" y="329"/>
                    </a:lnTo>
                    <a:lnTo>
                      <a:pt x="35" y="332"/>
                    </a:lnTo>
                    <a:lnTo>
                      <a:pt x="39" y="334"/>
                    </a:lnTo>
                    <a:lnTo>
                      <a:pt x="44" y="336"/>
                    </a:lnTo>
                    <a:lnTo>
                      <a:pt x="49" y="337"/>
                    </a:lnTo>
                    <a:lnTo>
                      <a:pt x="54" y="338"/>
                    </a:lnTo>
                    <a:lnTo>
                      <a:pt x="60" y="338"/>
                    </a:lnTo>
                    <a:lnTo>
                      <a:pt x="927" y="338"/>
                    </a:lnTo>
                    <a:lnTo>
                      <a:pt x="933" y="338"/>
                    </a:lnTo>
                    <a:lnTo>
                      <a:pt x="938" y="337"/>
                    </a:lnTo>
                    <a:lnTo>
                      <a:pt x="943" y="336"/>
                    </a:lnTo>
                    <a:lnTo>
                      <a:pt x="948" y="334"/>
                    </a:lnTo>
                    <a:lnTo>
                      <a:pt x="953" y="332"/>
                    </a:lnTo>
                    <a:lnTo>
                      <a:pt x="957" y="329"/>
                    </a:lnTo>
                    <a:lnTo>
                      <a:pt x="961" y="326"/>
                    </a:lnTo>
                    <a:lnTo>
                      <a:pt x="965" y="323"/>
                    </a:lnTo>
                    <a:lnTo>
                      <a:pt x="968" y="319"/>
                    </a:lnTo>
                    <a:lnTo>
                      <a:pt x="972" y="315"/>
                    </a:lnTo>
                    <a:lnTo>
                      <a:pt x="974" y="311"/>
                    </a:lnTo>
                    <a:lnTo>
                      <a:pt x="976" y="306"/>
                    </a:lnTo>
                    <a:lnTo>
                      <a:pt x="978" y="301"/>
                    </a:lnTo>
                    <a:lnTo>
                      <a:pt x="980" y="296"/>
                    </a:lnTo>
                    <a:lnTo>
                      <a:pt x="980" y="291"/>
                    </a:lnTo>
                    <a:lnTo>
                      <a:pt x="981" y="285"/>
                    </a:lnTo>
                    <a:lnTo>
                      <a:pt x="981" y="60"/>
                    </a:lnTo>
                    <a:lnTo>
                      <a:pt x="980" y="55"/>
                    </a:lnTo>
                    <a:lnTo>
                      <a:pt x="980" y="49"/>
                    </a:lnTo>
                    <a:lnTo>
                      <a:pt x="978" y="44"/>
                    </a:lnTo>
                    <a:lnTo>
                      <a:pt x="977" y="39"/>
                    </a:lnTo>
                    <a:lnTo>
                      <a:pt x="974" y="35"/>
                    </a:lnTo>
                    <a:lnTo>
                      <a:pt x="972" y="30"/>
                    </a:lnTo>
                    <a:lnTo>
                      <a:pt x="969" y="26"/>
                    </a:lnTo>
                    <a:lnTo>
                      <a:pt x="965" y="23"/>
                    </a:lnTo>
                    <a:lnTo>
                      <a:pt x="962" y="19"/>
                    </a:lnTo>
                    <a:lnTo>
                      <a:pt x="957" y="16"/>
                    </a:lnTo>
                    <a:lnTo>
                      <a:pt x="953" y="13"/>
                    </a:lnTo>
                    <a:lnTo>
                      <a:pt x="948" y="11"/>
                    </a:lnTo>
                    <a:lnTo>
                      <a:pt x="943" y="9"/>
                    </a:lnTo>
                    <a:lnTo>
                      <a:pt x="938" y="8"/>
                    </a:lnTo>
                    <a:lnTo>
                      <a:pt x="933" y="7"/>
                    </a:lnTo>
                    <a:lnTo>
                      <a:pt x="927" y="7"/>
                    </a:lnTo>
                    <a:lnTo>
                      <a:pt x="60" y="7"/>
                    </a:lnTo>
                    <a:lnTo>
                      <a:pt x="55" y="7"/>
                    </a:lnTo>
                    <a:lnTo>
                      <a:pt x="49" y="8"/>
                    </a:lnTo>
                    <a:lnTo>
                      <a:pt x="44" y="9"/>
                    </a:lnTo>
                    <a:lnTo>
                      <a:pt x="39" y="11"/>
                    </a:lnTo>
                    <a:lnTo>
                      <a:pt x="35" y="13"/>
                    </a:lnTo>
                    <a:lnTo>
                      <a:pt x="31" y="16"/>
                    </a:lnTo>
                    <a:lnTo>
                      <a:pt x="26" y="19"/>
                    </a:lnTo>
                    <a:lnTo>
                      <a:pt x="22" y="22"/>
                    </a:lnTo>
                    <a:lnTo>
                      <a:pt x="19" y="26"/>
                    </a:lnTo>
                    <a:lnTo>
                      <a:pt x="16" y="30"/>
                    </a:lnTo>
                    <a:lnTo>
                      <a:pt x="13" y="34"/>
                    </a:lnTo>
                    <a:lnTo>
                      <a:pt x="11" y="39"/>
                    </a:lnTo>
                    <a:lnTo>
                      <a:pt x="9" y="44"/>
                    </a:lnTo>
                    <a:lnTo>
                      <a:pt x="8" y="49"/>
                    </a:lnTo>
                    <a:lnTo>
                      <a:pt x="7" y="54"/>
                    </a:lnTo>
                    <a:lnTo>
                      <a:pt x="7" y="60"/>
                    </a:lnTo>
                    <a:lnTo>
                      <a:pt x="7" y="285"/>
                    </a:lnTo>
                    <a:close/>
                  </a:path>
                </a:pathLst>
              </a:custGeom>
              <a:solidFill>
                <a:srgbClr val="7D60A0"/>
              </a:solidFill>
              <a:ln w="0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7" name="Rectangle 199"/>
              <p:cNvSpPr>
                <a:spLocks noChangeArrowheads="1"/>
              </p:cNvSpPr>
              <p:nvPr/>
            </p:nvSpPr>
            <p:spPr bwMode="auto">
              <a:xfrm>
                <a:off x="3401" y="836"/>
                <a:ext cx="545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bs-Latn-BA" altLang="en-US" sz="16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Preduzeće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8" name="Rectangle 200"/>
              <p:cNvSpPr>
                <a:spLocks noChangeArrowheads="1"/>
              </p:cNvSpPr>
              <p:nvPr/>
            </p:nvSpPr>
            <p:spPr bwMode="auto">
              <a:xfrm>
                <a:off x="3334" y="836"/>
                <a:ext cx="68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1" u="none" strike="noStrike" cap="none" normalizeH="0" baseline="0" dirty="0" smtClean="0">
                    <a:ln>
                      <a:noFill/>
                    </a:ln>
                    <a:solidFill>
                      <a:srgbClr val="4F81BD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9" name="Rectangle 201"/>
              <p:cNvSpPr>
                <a:spLocks noChangeArrowheads="1"/>
              </p:cNvSpPr>
              <p:nvPr/>
            </p:nvSpPr>
            <p:spPr bwMode="auto">
              <a:xfrm>
                <a:off x="1389" y="564"/>
                <a:ext cx="3093" cy="6"/>
              </a:xfrm>
              <a:prstGeom prst="rect">
                <a:avLst/>
              </a:prstGeom>
              <a:solidFill>
                <a:srgbClr val="4A7EBB"/>
              </a:solidFill>
              <a:ln w="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0" name="Rectangle 202"/>
              <p:cNvSpPr>
                <a:spLocks noChangeArrowheads="1"/>
              </p:cNvSpPr>
              <p:nvPr/>
            </p:nvSpPr>
            <p:spPr bwMode="auto">
              <a:xfrm>
                <a:off x="2846" y="567"/>
                <a:ext cx="7" cy="1475"/>
              </a:xfrm>
              <a:prstGeom prst="rect">
                <a:avLst/>
              </a:prstGeom>
              <a:solidFill>
                <a:srgbClr val="4A7EBB"/>
              </a:solidFill>
              <a:ln w="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661" name="Picture 203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1" y="1106"/>
                <a:ext cx="77" cy="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2" name="Picture 204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1" y="1106"/>
                <a:ext cx="77" cy="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53" name="Rectangle 206"/>
            <p:cNvSpPr>
              <a:spLocks noChangeArrowheads="1"/>
            </p:cNvSpPr>
            <p:nvPr/>
          </p:nvSpPr>
          <p:spPr bwMode="auto">
            <a:xfrm>
              <a:off x="1960" y="1122"/>
              <a:ext cx="18" cy="438"/>
            </a:xfrm>
            <a:prstGeom prst="rect">
              <a:avLst/>
            </a:pr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54" name="Picture 207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" y="1112"/>
              <a:ext cx="78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5" name="Picture 208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" y="1112"/>
              <a:ext cx="78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6" name="Rectangle 209"/>
            <p:cNvSpPr>
              <a:spLocks noChangeArrowheads="1"/>
            </p:cNvSpPr>
            <p:nvPr/>
          </p:nvSpPr>
          <p:spPr bwMode="auto">
            <a:xfrm>
              <a:off x="3660" y="1127"/>
              <a:ext cx="18" cy="438"/>
            </a:xfrm>
            <a:prstGeom prst="rect">
              <a:avLst/>
            </a:pr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57" name="Picture 210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5" y="942"/>
              <a:ext cx="75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8" name="Rectangle 212"/>
            <p:cNvSpPr>
              <a:spLocks noChangeArrowheads="1"/>
            </p:cNvSpPr>
            <p:nvPr/>
          </p:nvSpPr>
          <p:spPr bwMode="auto">
            <a:xfrm>
              <a:off x="2475" y="957"/>
              <a:ext cx="697" cy="18"/>
            </a:xfrm>
            <a:prstGeom prst="rect">
              <a:avLst/>
            </a:pr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59" name="Picture 213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6" y="1708"/>
              <a:ext cx="75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" name="Rectangle 215"/>
            <p:cNvSpPr>
              <a:spLocks noChangeArrowheads="1"/>
            </p:cNvSpPr>
            <p:nvPr/>
          </p:nvSpPr>
          <p:spPr bwMode="auto">
            <a:xfrm>
              <a:off x="2476" y="1723"/>
              <a:ext cx="696" cy="17"/>
            </a:xfrm>
            <a:prstGeom prst="rect">
              <a:avLst/>
            </a:pr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216"/>
            <p:cNvSpPr>
              <a:spLocks/>
            </p:cNvSpPr>
            <p:nvPr/>
          </p:nvSpPr>
          <p:spPr bwMode="auto">
            <a:xfrm>
              <a:off x="1966" y="1475"/>
              <a:ext cx="77" cy="87"/>
            </a:xfrm>
            <a:custGeom>
              <a:avLst/>
              <a:gdLst>
                <a:gd name="T0" fmla="*/ 5 w 77"/>
                <a:gd name="T1" fmla="*/ 0 h 87"/>
                <a:gd name="T2" fmla="*/ 77 w 77"/>
                <a:gd name="T3" fmla="*/ 83 h 87"/>
                <a:gd name="T4" fmla="*/ 72 w 77"/>
                <a:gd name="T5" fmla="*/ 87 h 87"/>
                <a:gd name="T6" fmla="*/ 0 w 77"/>
                <a:gd name="T7" fmla="*/ 4 h 87"/>
                <a:gd name="T8" fmla="*/ 5 w 77"/>
                <a:gd name="T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87">
                  <a:moveTo>
                    <a:pt x="5" y="0"/>
                  </a:moveTo>
                  <a:lnTo>
                    <a:pt x="77" y="83"/>
                  </a:lnTo>
                  <a:lnTo>
                    <a:pt x="72" y="87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217"/>
            <p:cNvSpPr>
              <a:spLocks/>
            </p:cNvSpPr>
            <p:nvPr/>
          </p:nvSpPr>
          <p:spPr bwMode="auto">
            <a:xfrm>
              <a:off x="1899" y="1474"/>
              <a:ext cx="72" cy="87"/>
            </a:xfrm>
            <a:custGeom>
              <a:avLst/>
              <a:gdLst>
                <a:gd name="T0" fmla="*/ 67 w 72"/>
                <a:gd name="T1" fmla="*/ 0 h 87"/>
                <a:gd name="T2" fmla="*/ 0 w 72"/>
                <a:gd name="T3" fmla="*/ 83 h 87"/>
                <a:gd name="T4" fmla="*/ 5 w 72"/>
                <a:gd name="T5" fmla="*/ 87 h 87"/>
                <a:gd name="T6" fmla="*/ 72 w 72"/>
                <a:gd name="T7" fmla="*/ 5 h 87"/>
                <a:gd name="T8" fmla="*/ 67 w 72"/>
                <a:gd name="T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87">
                  <a:moveTo>
                    <a:pt x="67" y="0"/>
                  </a:moveTo>
                  <a:lnTo>
                    <a:pt x="0" y="83"/>
                  </a:lnTo>
                  <a:lnTo>
                    <a:pt x="5" y="87"/>
                  </a:lnTo>
                  <a:lnTo>
                    <a:pt x="72" y="5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218"/>
            <p:cNvSpPr>
              <a:spLocks/>
            </p:cNvSpPr>
            <p:nvPr/>
          </p:nvSpPr>
          <p:spPr bwMode="auto">
            <a:xfrm>
              <a:off x="2473" y="1652"/>
              <a:ext cx="77" cy="82"/>
            </a:xfrm>
            <a:custGeom>
              <a:avLst/>
              <a:gdLst>
                <a:gd name="T0" fmla="*/ 72 w 77"/>
                <a:gd name="T1" fmla="*/ 82 h 82"/>
                <a:gd name="T2" fmla="*/ 0 w 77"/>
                <a:gd name="T3" fmla="*/ 4 h 82"/>
                <a:gd name="T4" fmla="*/ 5 w 77"/>
                <a:gd name="T5" fmla="*/ 0 h 82"/>
                <a:gd name="T6" fmla="*/ 77 w 77"/>
                <a:gd name="T7" fmla="*/ 77 h 82"/>
                <a:gd name="T8" fmla="*/ 72 w 77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82">
                  <a:moveTo>
                    <a:pt x="72" y="82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77" y="77"/>
                  </a:lnTo>
                  <a:lnTo>
                    <a:pt x="72" y="82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219"/>
            <p:cNvSpPr>
              <a:spLocks/>
            </p:cNvSpPr>
            <p:nvPr/>
          </p:nvSpPr>
          <p:spPr bwMode="auto">
            <a:xfrm>
              <a:off x="2473" y="1729"/>
              <a:ext cx="77" cy="72"/>
            </a:xfrm>
            <a:custGeom>
              <a:avLst/>
              <a:gdLst>
                <a:gd name="T0" fmla="*/ 73 w 77"/>
                <a:gd name="T1" fmla="*/ 0 h 72"/>
                <a:gd name="T2" fmla="*/ 0 w 77"/>
                <a:gd name="T3" fmla="*/ 67 h 72"/>
                <a:gd name="T4" fmla="*/ 5 w 77"/>
                <a:gd name="T5" fmla="*/ 72 h 72"/>
                <a:gd name="T6" fmla="*/ 77 w 77"/>
                <a:gd name="T7" fmla="*/ 5 h 72"/>
                <a:gd name="T8" fmla="*/ 73 w 77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72">
                  <a:moveTo>
                    <a:pt x="73" y="0"/>
                  </a:moveTo>
                  <a:lnTo>
                    <a:pt x="0" y="67"/>
                  </a:lnTo>
                  <a:lnTo>
                    <a:pt x="5" y="72"/>
                  </a:lnTo>
                  <a:lnTo>
                    <a:pt x="77" y="5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220"/>
            <p:cNvSpPr>
              <a:spLocks/>
            </p:cNvSpPr>
            <p:nvPr/>
          </p:nvSpPr>
          <p:spPr bwMode="auto">
            <a:xfrm>
              <a:off x="3666" y="1480"/>
              <a:ext cx="99" cy="88"/>
            </a:xfrm>
            <a:custGeom>
              <a:avLst/>
              <a:gdLst>
                <a:gd name="T0" fmla="*/ 5 w 99"/>
                <a:gd name="T1" fmla="*/ 0 h 88"/>
                <a:gd name="T2" fmla="*/ 99 w 99"/>
                <a:gd name="T3" fmla="*/ 83 h 88"/>
                <a:gd name="T4" fmla="*/ 95 w 99"/>
                <a:gd name="T5" fmla="*/ 88 h 88"/>
                <a:gd name="T6" fmla="*/ 0 w 99"/>
                <a:gd name="T7" fmla="*/ 5 h 88"/>
                <a:gd name="T8" fmla="*/ 5 w 99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88">
                  <a:moveTo>
                    <a:pt x="5" y="0"/>
                  </a:moveTo>
                  <a:lnTo>
                    <a:pt x="99" y="83"/>
                  </a:lnTo>
                  <a:lnTo>
                    <a:pt x="95" y="88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221"/>
            <p:cNvSpPr>
              <a:spLocks/>
            </p:cNvSpPr>
            <p:nvPr/>
          </p:nvSpPr>
          <p:spPr bwMode="auto">
            <a:xfrm>
              <a:off x="3572" y="1480"/>
              <a:ext cx="98" cy="88"/>
            </a:xfrm>
            <a:custGeom>
              <a:avLst/>
              <a:gdLst>
                <a:gd name="T0" fmla="*/ 94 w 98"/>
                <a:gd name="T1" fmla="*/ 0 h 88"/>
                <a:gd name="T2" fmla="*/ 0 w 98"/>
                <a:gd name="T3" fmla="*/ 83 h 88"/>
                <a:gd name="T4" fmla="*/ 4 w 98"/>
                <a:gd name="T5" fmla="*/ 88 h 88"/>
                <a:gd name="T6" fmla="*/ 98 w 98"/>
                <a:gd name="T7" fmla="*/ 5 h 88"/>
                <a:gd name="T8" fmla="*/ 94 w 98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88">
                  <a:moveTo>
                    <a:pt x="94" y="0"/>
                  </a:moveTo>
                  <a:lnTo>
                    <a:pt x="0" y="83"/>
                  </a:lnTo>
                  <a:lnTo>
                    <a:pt x="4" y="88"/>
                  </a:lnTo>
                  <a:lnTo>
                    <a:pt x="98" y="5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Rectangle 222"/>
            <p:cNvSpPr>
              <a:spLocks noChangeArrowheads="1"/>
            </p:cNvSpPr>
            <p:nvPr/>
          </p:nvSpPr>
          <p:spPr bwMode="auto">
            <a:xfrm>
              <a:off x="1417" y="2039"/>
              <a:ext cx="3110" cy="7"/>
            </a:xfrm>
            <a:prstGeom prst="rect">
              <a:avLst/>
            </a:pr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889712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5683</TotalTime>
  <Words>1809</Words>
  <Application>Microsoft Office PowerPoint</Application>
  <PresentationFormat>On-screen Show (4:3)</PresentationFormat>
  <Paragraphs>420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3_Office Theme</vt:lpstr>
      <vt:lpstr>PowerPoint Presentation</vt:lpstr>
      <vt:lpstr>ZNAČAJ PODATAKA  iz statističkog poslovnog registra</vt:lpstr>
      <vt:lpstr>Statistički poslovni registar BiH - Uvod</vt:lpstr>
      <vt:lpstr> Uspostava statističkog poslovnog registra (SPR) u BiH</vt:lpstr>
      <vt:lpstr>Uspostava statističkog poslovnog registra (SPR) u BiH</vt:lpstr>
      <vt:lpstr>Pravna osnova</vt:lpstr>
      <vt:lpstr>Pravna osnova – evropski standardi</vt:lpstr>
      <vt:lpstr>SPR i APR</vt:lpstr>
      <vt:lpstr>SPR i APR</vt:lpstr>
      <vt:lpstr>Administrativni izvori</vt:lpstr>
      <vt:lpstr>Obuhvat</vt:lpstr>
      <vt:lpstr>PowerPoint Presentation</vt:lpstr>
      <vt:lpstr>PowerPoint Presentation</vt:lpstr>
      <vt:lpstr>PowerPoint Presentation</vt:lpstr>
      <vt:lpstr>Varijable (atributi) lokalne jedinice</vt:lpstr>
      <vt:lpstr>Veza između SPR-a i istraživanja</vt:lpstr>
      <vt:lpstr>Razmjena podataka</vt:lpstr>
      <vt:lpstr>Razmjena podataka</vt:lpstr>
      <vt:lpstr> Izvori za određivanje i ažuriranje veličine preduzeća</vt:lpstr>
      <vt:lpstr>Ažuriranje SPR-a</vt:lpstr>
      <vt:lpstr>Prava korisnika</vt:lpstr>
      <vt:lpstr> Nedostaci  SPR-a </vt:lpstr>
      <vt:lpstr> Planirane aktivnosti u SPR </vt:lpstr>
      <vt:lpstr>Podaci SPR-a na dan 30.09.2016</vt:lpstr>
      <vt:lpstr>Podaci SPR-a po godinama  2013, 2014 i 2015 godina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Mevlija Odobasic</dc:creator>
  <cp:lastModifiedBy>Fadil Fatic</cp:lastModifiedBy>
  <cp:revision>517</cp:revision>
  <cp:lastPrinted>2016-11-14T12:48:03Z</cp:lastPrinted>
  <dcterms:created xsi:type="dcterms:W3CDTF">2008-07-06T21:53:10Z</dcterms:created>
  <dcterms:modified xsi:type="dcterms:W3CDTF">2016-11-21T13:54:36Z</dcterms:modified>
</cp:coreProperties>
</file>