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30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D4963-1C61-4F74-BB83-3F351E92B4A0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s-Latn-BA"/>
        </a:p>
      </dgm:t>
    </dgm:pt>
    <dgm:pt modelId="{5D54764B-783F-430A-98D4-21C25E9E1263}">
      <dgm:prSet phldrT="[Text]"/>
      <dgm:spPr>
        <a:solidFill>
          <a:srgbClr val="002060"/>
        </a:solidFill>
      </dgm:spPr>
      <dgm:t>
        <a:bodyPr/>
        <a:lstStyle/>
        <a:p>
          <a:r>
            <a:rPr lang="bs-Latn-BA" b="1" dirty="0" smtClean="0"/>
            <a:t>WEB REGISTAR</a:t>
          </a:r>
          <a:endParaRPr lang="bs-Latn-BA" b="1" dirty="0"/>
        </a:p>
      </dgm:t>
    </dgm:pt>
    <dgm:pt modelId="{98268318-C218-4B5E-B737-42BEA9BDAD07}" type="parTrans" cxnId="{D624F16D-FE6F-417C-B629-D6E79B47A4C1}">
      <dgm:prSet/>
      <dgm:spPr/>
      <dgm:t>
        <a:bodyPr/>
        <a:lstStyle/>
        <a:p>
          <a:endParaRPr lang="bs-Latn-BA"/>
        </a:p>
      </dgm:t>
    </dgm:pt>
    <dgm:pt modelId="{71FC6AE2-2C56-41B0-836D-A60286C48587}" type="sibTrans" cxnId="{D624F16D-FE6F-417C-B629-D6E79B47A4C1}">
      <dgm:prSet/>
      <dgm:spPr/>
      <dgm:t>
        <a:bodyPr/>
        <a:lstStyle/>
        <a:p>
          <a:endParaRPr lang="bs-Latn-BA"/>
        </a:p>
      </dgm:t>
    </dgm:pt>
    <dgm:pt modelId="{23B5475E-8A9A-4AD1-8162-9A20A595F62E}">
      <dgm:prSet phldrT="[Text]"/>
      <dgm:spPr>
        <a:solidFill>
          <a:srgbClr val="FF0000"/>
        </a:solidFill>
      </dgm:spPr>
      <dgm:t>
        <a:bodyPr/>
        <a:lstStyle/>
        <a:p>
          <a:r>
            <a:rPr lang="bs-Latn-BA" b="1" dirty="0" smtClean="0"/>
            <a:t>Ekonomski indikatori</a:t>
          </a:r>
          <a:endParaRPr lang="bs-Latn-BA" b="1" dirty="0"/>
        </a:p>
      </dgm:t>
    </dgm:pt>
    <dgm:pt modelId="{7A6FA2CF-5248-436E-92F2-D966D449343F}" type="parTrans" cxnId="{2E005D33-777B-4781-822F-36335FBC1E6C}">
      <dgm:prSet/>
      <dgm:spPr/>
      <dgm:t>
        <a:bodyPr/>
        <a:lstStyle/>
        <a:p>
          <a:endParaRPr lang="bs-Latn-BA"/>
        </a:p>
      </dgm:t>
    </dgm:pt>
    <dgm:pt modelId="{4B3E3D5F-05FD-4DE9-AC27-B4DB6D3CA676}" type="sibTrans" cxnId="{2E005D33-777B-4781-822F-36335FBC1E6C}">
      <dgm:prSet/>
      <dgm:spPr/>
      <dgm:t>
        <a:bodyPr/>
        <a:lstStyle/>
        <a:p>
          <a:endParaRPr lang="bs-Latn-BA"/>
        </a:p>
      </dgm:t>
    </dgm:pt>
    <dgm:pt modelId="{61318D8E-ED9D-45F3-BC07-EF550B210BF0}">
      <dgm:prSet phldrT="[Text]" custT="1"/>
      <dgm:spPr>
        <a:solidFill>
          <a:srgbClr val="FF0000"/>
        </a:solidFill>
      </dgm:spPr>
      <dgm:t>
        <a:bodyPr/>
        <a:lstStyle/>
        <a:p>
          <a:r>
            <a:rPr lang="bs-Latn-BA" sz="2100" b="1" dirty="0" smtClean="0"/>
            <a:t>Socijalni indikatori</a:t>
          </a:r>
          <a:endParaRPr lang="bs-Latn-BA" sz="2100" b="1" dirty="0"/>
        </a:p>
      </dgm:t>
    </dgm:pt>
    <dgm:pt modelId="{3B5A3213-E5BB-4748-A6ED-935B8EE8E61A}" type="parTrans" cxnId="{087B7FA3-9572-4E6F-8C7C-74DD773AE7A8}">
      <dgm:prSet/>
      <dgm:spPr/>
      <dgm:t>
        <a:bodyPr/>
        <a:lstStyle/>
        <a:p>
          <a:endParaRPr lang="bs-Latn-BA"/>
        </a:p>
      </dgm:t>
    </dgm:pt>
    <dgm:pt modelId="{E18DE96C-F9AE-4C5F-AED6-9B8801753F6D}" type="sibTrans" cxnId="{087B7FA3-9572-4E6F-8C7C-74DD773AE7A8}">
      <dgm:prSet/>
      <dgm:spPr/>
      <dgm:t>
        <a:bodyPr/>
        <a:lstStyle/>
        <a:p>
          <a:endParaRPr lang="bs-Latn-BA"/>
        </a:p>
      </dgm:t>
    </dgm:pt>
    <dgm:pt modelId="{13FAF1EF-F22F-4555-96B0-6F71A8ABD32E}">
      <dgm:prSet phldrT="[Text]" custT="1"/>
      <dgm:spPr>
        <a:solidFill>
          <a:srgbClr val="FF0000"/>
        </a:solidFill>
      </dgm:spPr>
      <dgm:t>
        <a:bodyPr/>
        <a:lstStyle/>
        <a:p>
          <a:r>
            <a:rPr lang="bs-Latn-BA" sz="2100" b="1" dirty="0" smtClean="0"/>
            <a:t>Ekološki indikatori</a:t>
          </a:r>
          <a:endParaRPr lang="bs-Latn-BA" sz="2100" b="1" dirty="0"/>
        </a:p>
      </dgm:t>
    </dgm:pt>
    <dgm:pt modelId="{8A9E100A-CBE0-4C9A-BA1B-5B8213B27023}" type="parTrans" cxnId="{B8584F98-8163-45AA-A419-35B802BEF6F7}">
      <dgm:prSet/>
      <dgm:spPr/>
      <dgm:t>
        <a:bodyPr/>
        <a:lstStyle/>
        <a:p>
          <a:endParaRPr lang="bs-Latn-BA"/>
        </a:p>
      </dgm:t>
    </dgm:pt>
    <dgm:pt modelId="{DF700DFE-14F0-4518-9B62-ADF164B038B0}" type="sibTrans" cxnId="{B8584F98-8163-45AA-A419-35B802BEF6F7}">
      <dgm:prSet/>
      <dgm:spPr/>
      <dgm:t>
        <a:bodyPr/>
        <a:lstStyle/>
        <a:p>
          <a:endParaRPr lang="bs-Latn-BA"/>
        </a:p>
      </dgm:t>
    </dgm:pt>
    <dgm:pt modelId="{736B2D8B-B362-45A0-AA30-584E2E406F17}" type="pres">
      <dgm:prSet presAssocID="{464D4963-1C61-4F74-BB83-3F351E92B4A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bs-Latn-BA"/>
        </a:p>
      </dgm:t>
    </dgm:pt>
    <dgm:pt modelId="{5211BF40-58DA-4725-A813-48574F68A75F}" type="pres">
      <dgm:prSet presAssocID="{5D54764B-783F-430A-98D4-21C25E9E1263}" presName="singleCycle" presStyleCnt="0"/>
      <dgm:spPr/>
    </dgm:pt>
    <dgm:pt modelId="{3C7F9317-144A-4D9A-ADD1-DFF3A71FF553}" type="pres">
      <dgm:prSet presAssocID="{5D54764B-783F-430A-98D4-21C25E9E1263}" presName="singleCenter" presStyleLbl="node1" presStyleIdx="0" presStyleCnt="4" custScaleX="176815" custScaleY="101139" custLinFactNeighborY="-6999">
        <dgm:presLayoutVars>
          <dgm:chMax val="7"/>
          <dgm:chPref val="7"/>
        </dgm:presLayoutVars>
      </dgm:prSet>
      <dgm:spPr/>
      <dgm:t>
        <a:bodyPr/>
        <a:lstStyle/>
        <a:p>
          <a:endParaRPr lang="bs-Latn-BA"/>
        </a:p>
      </dgm:t>
    </dgm:pt>
    <dgm:pt modelId="{77D142C1-28B8-469A-A799-73EC0627C4AB}" type="pres">
      <dgm:prSet presAssocID="{7A6FA2CF-5248-436E-92F2-D966D449343F}" presName="Name56" presStyleLbl="parChTrans1D2" presStyleIdx="0" presStyleCnt="3"/>
      <dgm:spPr/>
      <dgm:t>
        <a:bodyPr/>
        <a:lstStyle/>
        <a:p>
          <a:endParaRPr lang="bs-Latn-BA"/>
        </a:p>
      </dgm:t>
    </dgm:pt>
    <dgm:pt modelId="{9E8D6FF4-1F8B-4748-B0C0-21A439762545}" type="pres">
      <dgm:prSet presAssocID="{23B5475E-8A9A-4AD1-8162-9A20A595F62E}" presName="text0" presStyleLbl="node1" presStyleIdx="1" presStyleCnt="4" custScaleX="202169" custScaleY="10832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AE608242-3139-48A5-A380-2FC2078C2724}" type="pres">
      <dgm:prSet presAssocID="{3B5A3213-E5BB-4748-A6ED-935B8EE8E61A}" presName="Name56" presStyleLbl="parChTrans1D2" presStyleIdx="1" presStyleCnt="3"/>
      <dgm:spPr/>
      <dgm:t>
        <a:bodyPr/>
        <a:lstStyle/>
        <a:p>
          <a:endParaRPr lang="bs-Latn-BA"/>
        </a:p>
      </dgm:t>
    </dgm:pt>
    <dgm:pt modelId="{687C4036-7FD5-4D86-BC9A-1D02152A0E1E}" type="pres">
      <dgm:prSet presAssocID="{61318D8E-ED9D-45F3-BC07-EF550B210BF0}" presName="text0" presStyleLbl="node1" presStyleIdx="2" presStyleCnt="4" custScaleX="185656" custScaleY="96601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20FD691C-1EC2-49BE-BFBF-AF4A8E8487F2}" type="pres">
      <dgm:prSet presAssocID="{8A9E100A-CBE0-4C9A-BA1B-5B8213B27023}" presName="Name56" presStyleLbl="parChTrans1D2" presStyleIdx="2" presStyleCnt="3"/>
      <dgm:spPr/>
      <dgm:t>
        <a:bodyPr/>
        <a:lstStyle/>
        <a:p>
          <a:endParaRPr lang="bs-Latn-BA"/>
        </a:p>
      </dgm:t>
    </dgm:pt>
    <dgm:pt modelId="{B34AE458-06AD-4755-80BB-8227F1C0AC28}" type="pres">
      <dgm:prSet presAssocID="{13FAF1EF-F22F-4555-96B0-6F71A8ABD32E}" presName="text0" presStyleLbl="node1" presStyleIdx="3" presStyleCnt="4" custScaleX="195309" custScaleY="97734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2E100FF9-84CF-4B59-AC6C-C210507BB48A}" type="presOf" srcId="{8A9E100A-CBE0-4C9A-BA1B-5B8213B27023}" destId="{20FD691C-1EC2-49BE-BFBF-AF4A8E8487F2}" srcOrd="0" destOrd="0" presId="urn:microsoft.com/office/officeart/2008/layout/RadialCluster"/>
    <dgm:cxn modelId="{847E5353-AB04-43C4-8306-7061E988B65D}" type="presOf" srcId="{464D4963-1C61-4F74-BB83-3F351E92B4A0}" destId="{736B2D8B-B362-45A0-AA30-584E2E406F17}" srcOrd="0" destOrd="0" presId="urn:microsoft.com/office/officeart/2008/layout/RadialCluster"/>
    <dgm:cxn modelId="{2E005D33-777B-4781-822F-36335FBC1E6C}" srcId="{5D54764B-783F-430A-98D4-21C25E9E1263}" destId="{23B5475E-8A9A-4AD1-8162-9A20A595F62E}" srcOrd="0" destOrd="0" parTransId="{7A6FA2CF-5248-436E-92F2-D966D449343F}" sibTransId="{4B3E3D5F-05FD-4DE9-AC27-B4DB6D3CA676}"/>
    <dgm:cxn modelId="{C5498BA9-761C-4B11-B4FF-37E341FBD5CC}" type="presOf" srcId="{7A6FA2CF-5248-436E-92F2-D966D449343F}" destId="{77D142C1-28B8-469A-A799-73EC0627C4AB}" srcOrd="0" destOrd="0" presId="urn:microsoft.com/office/officeart/2008/layout/RadialCluster"/>
    <dgm:cxn modelId="{BFBF7E62-815A-44A9-B8A5-0A20158C5F8E}" type="presOf" srcId="{23B5475E-8A9A-4AD1-8162-9A20A595F62E}" destId="{9E8D6FF4-1F8B-4748-B0C0-21A439762545}" srcOrd="0" destOrd="0" presId="urn:microsoft.com/office/officeart/2008/layout/RadialCluster"/>
    <dgm:cxn modelId="{0D77287C-3139-429C-A6E3-B1644C4D19BE}" type="presOf" srcId="{13FAF1EF-F22F-4555-96B0-6F71A8ABD32E}" destId="{B34AE458-06AD-4755-80BB-8227F1C0AC28}" srcOrd="0" destOrd="0" presId="urn:microsoft.com/office/officeart/2008/layout/RadialCluster"/>
    <dgm:cxn modelId="{F92236E7-9AF8-4890-887C-B3AD9EA29979}" type="presOf" srcId="{5D54764B-783F-430A-98D4-21C25E9E1263}" destId="{3C7F9317-144A-4D9A-ADD1-DFF3A71FF553}" srcOrd="0" destOrd="0" presId="urn:microsoft.com/office/officeart/2008/layout/RadialCluster"/>
    <dgm:cxn modelId="{B8584F98-8163-45AA-A419-35B802BEF6F7}" srcId="{5D54764B-783F-430A-98D4-21C25E9E1263}" destId="{13FAF1EF-F22F-4555-96B0-6F71A8ABD32E}" srcOrd="2" destOrd="0" parTransId="{8A9E100A-CBE0-4C9A-BA1B-5B8213B27023}" sibTransId="{DF700DFE-14F0-4518-9B62-ADF164B038B0}"/>
    <dgm:cxn modelId="{087B7FA3-9572-4E6F-8C7C-74DD773AE7A8}" srcId="{5D54764B-783F-430A-98D4-21C25E9E1263}" destId="{61318D8E-ED9D-45F3-BC07-EF550B210BF0}" srcOrd="1" destOrd="0" parTransId="{3B5A3213-E5BB-4748-A6ED-935B8EE8E61A}" sibTransId="{E18DE96C-F9AE-4C5F-AED6-9B8801753F6D}"/>
    <dgm:cxn modelId="{8BEB5BDB-67B8-442F-8C59-22078B867D1A}" type="presOf" srcId="{3B5A3213-E5BB-4748-A6ED-935B8EE8E61A}" destId="{AE608242-3139-48A5-A380-2FC2078C2724}" srcOrd="0" destOrd="0" presId="urn:microsoft.com/office/officeart/2008/layout/RadialCluster"/>
    <dgm:cxn modelId="{D624F16D-FE6F-417C-B629-D6E79B47A4C1}" srcId="{464D4963-1C61-4F74-BB83-3F351E92B4A0}" destId="{5D54764B-783F-430A-98D4-21C25E9E1263}" srcOrd="0" destOrd="0" parTransId="{98268318-C218-4B5E-B737-42BEA9BDAD07}" sibTransId="{71FC6AE2-2C56-41B0-836D-A60286C48587}"/>
    <dgm:cxn modelId="{1BC0AE86-26B8-49ED-ADDF-DAD106AE3ABF}" type="presOf" srcId="{61318D8E-ED9D-45F3-BC07-EF550B210BF0}" destId="{687C4036-7FD5-4D86-BC9A-1D02152A0E1E}" srcOrd="0" destOrd="0" presId="urn:microsoft.com/office/officeart/2008/layout/RadialCluster"/>
    <dgm:cxn modelId="{D7BFDC07-B276-47A6-B2E7-495C753B24C4}" type="presParOf" srcId="{736B2D8B-B362-45A0-AA30-584E2E406F17}" destId="{5211BF40-58DA-4725-A813-48574F68A75F}" srcOrd="0" destOrd="0" presId="urn:microsoft.com/office/officeart/2008/layout/RadialCluster"/>
    <dgm:cxn modelId="{9B3FB703-D1A3-4E9D-A73B-7EE88FFA71C5}" type="presParOf" srcId="{5211BF40-58DA-4725-A813-48574F68A75F}" destId="{3C7F9317-144A-4D9A-ADD1-DFF3A71FF553}" srcOrd="0" destOrd="0" presId="urn:microsoft.com/office/officeart/2008/layout/RadialCluster"/>
    <dgm:cxn modelId="{03C1F233-D22A-4DB5-A058-6B7870262D77}" type="presParOf" srcId="{5211BF40-58DA-4725-A813-48574F68A75F}" destId="{77D142C1-28B8-469A-A799-73EC0627C4AB}" srcOrd="1" destOrd="0" presId="urn:microsoft.com/office/officeart/2008/layout/RadialCluster"/>
    <dgm:cxn modelId="{753C474B-D362-4F87-A671-19A9ECB26566}" type="presParOf" srcId="{5211BF40-58DA-4725-A813-48574F68A75F}" destId="{9E8D6FF4-1F8B-4748-B0C0-21A439762545}" srcOrd="2" destOrd="0" presId="urn:microsoft.com/office/officeart/2008/layout/RadialCluster"/>
    <dgm:cxn modelId="{1D9833DD-A52A-476B-A2C4-EC30D3B2D29C}" type="presParOf" srcId="{5211BF40-58DA-4725-A813-48574F68A75F}" destId="{AE608242-3139-48A5-A380-2FC2078C2724}" srcOrd="3" destOrd="0" presId="urn:microsoft.com/office/officeart/2008/layout/RadialCluster"/>
    <dgm:cxn modelId="{9E2998AF-FEFE-4B95-971A-26D55DE906CF}" type="presParOf" srcId="{5211BF40-58DA-4725-A813-48574F68A75F}" destId="{687C4036-7FD5-4D86-BC9A-1D02152A0E1E}" srcOrd="4" destOrd="0" presId="urn:microsoft.com/office/officeart/2008/layout/RadialCluster"/>
    <dgm:cxn modelId="{E7B3F212-88E9-47B1-8727-3E7A6B2EAE25}" type="presParOf" srcId="{5211BF40-58DA-4725-A813-48574F68A75F}" destId="{20FD691C-1EC2-49BE-BFBF-AF4A8E8487F2}" srcOrd="5" destOrd="0" presId="urn:microsoft.com/office/officeart/2008/layout/RadialCluster"/>
    <dgm:cxn modelId="{596856BB-8CCD-47A3-ADA3-12B3619B2EED}" type="presParOf" srcId="{5211BF40-58DA-4725-A813-48574F68A75F}" destId="{B34AE458-06AD-4755-80BB-8227F1C0AC2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F9317-144A-4D9A-ADD1-DFF3A71FF553}">
      <dsp:nvSpPr>
        <dsp:cNvPr id="0" name=""/>
        <dsp:cNvSpPr/>
      </dsp:nvSpPr>
      <dsp:spPr>
        <a:xfrm>
          <a:off x="1619530" y="1489772"/>
          <a:ext cx="1954471" cy="1117966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900" b="1" kern="1200" dirty="0" smtClean="0"/>
            <a:t>WEB REGISTAR</a:t>
          </a:r>
          <a:endParaRPr lang="bs-Latn-BA" sz="2900" b="1" kern="1200" dirty="0"/>
        </a:p>
      </dsp:txBody>
      <dsp:txXfrm>
        <a:off x="1674105" y="1544347"/>
        <a:ext cx="1845321" cy="1008816"/>
      </dsp:txXfrm>
    </dsp:sp>
    <dsp:sp modelId="{77D142C1-28B8-469A-A799-73EC0627C4AB}">
      <dsp:nvSpPr>
        <dsp:cNvPr id="0" name=""/>
        <dsp:cNvSpPr/>
      </dsp:nvSpPr>
      <dsp:spPr>
        <a:xfrm rot="16200000">
          <a:off x="2346506" y="1239512"/>
          <a:ext cx="5005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05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D6FF4-1F8B-4748-B0C0-21A439762545}">
      <dsp:nvSpPr>
        <dsp:cNvPr id="0" name=""/>
        <dsp:cNvSpPr/>
      </dsp:nvSpPr>
      <dsp:spPr>
        <a:xfrm>
          <a:off x="1848132" y="187002"/>
          <a:ext cx="1497268" cy="80224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b="1" kern="1200" dirty="0" smtClean="0"/>
            <a:t>Ekonomski indikatori</a:t>
          </a:r>
          <a:endParaRPr lang="bs-Latn-BA" sz="2100" b="1" kern="1200" dirty="0"/>
        </a:p>
      </dsp:txBody>
      <dsp:txXfrm>
        <a:off x="1887295" y="226165"/>
        <a:ext cx="1418942" cy="723923"/>
      </dsp:txXfrm>
    </dsp:sp>
    <dsp:sp modelId="{AE608242-3139-48A5-A380-2FC2078C2724}">
      <dsp:nvSpPr>
        <dsp:cNvPr id="0" name=""/>
        <dsp:cNvSpPr/>
      </dsp:nvSpPr>
      <dsp:spPr>
        <a:xfrm rot="2187831">
          <a:off x="3325150" y="2692849"/>
          <a:ext cx="2864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64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C4036-7FD5-4D86-BC9A-1D02152A0E1E}">
      <dsp:nvSpPr>
        <dsp:cNvPr id="0" name=""/>
        <dsp:cNvSpPr/>
      </dsp:nvSpPr>
      <dsp:spPr>
        <a:xfrm>
          <a:off x="3380106" y="2777960"/>
          <a:ext cx="1374972" cy="71542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b="1" kern="1200" dirty="0" smtClean="0"/>
            <a:t>Socijalni indikatori</a:t>
          </a:r>
          <a:endParaRPr lang="bs-Latn-BA" sz="2100" b="1" kern="1200" dirty="0"/>
        </a:p>
      </dsp:txBody>
      <dsp:txXfrm>
        <a:off x="3415030" y="2812884"/>
        <a:ext cx="1305124" cy="645581"/>
      </dsp:txXfrm>
    </dsp:sp>
    <dsp:sp modelId="{20FD691C-1EC2-49BE-BFBF-AF4A8E8487F2}">
      <dsp:nvSpPr>
        <dsp:cNvPr id="0" name=""/>
        <dsp:cNvSpPr/>
      </dsp:nvSpPr>
      <dsp:spPr>
        <a:xfrm rot="8612169">
          <a:off x="1588333" y="2690751"/>
          <a:ext cx="2793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935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AE458-06AD-4755-80BB-8227F1C0AC28}">
      <dsp:nvSpPr>
        <dsp:cNvPr id="0" name=""/>
        <dsp:cNvSpPr/>
      </dsp:nvSpPr>
      <dsp:spPr>
        <a:xfrm>
          <a:off x="402707" y="2773764"/>
          <a:ext cx="1446462" cy="72382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100" b="1" kern="1200" dirty="0" smtClean="0"/>
            <a:t>Ekološki indikatori</a:t>
          </a:r>
          <a:endParaRPr lang="bs-Latn-BA" sz="2100" b="1" kern="1200" dirty="0"/>
        </a:p>
      </dsp:txBody>
      <dsp:txXfrm>
        <a:off x="438041" y="2809098"/>
        <a:ext cx="1375794" cy="653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2409-A4A2-4CD3-917B-43E85A9BD7A1}" type="datetimeFigureOut">
              <a:rPr lang="bs-Latn-BA" smtClean="0"/>
              <a:t>14.11.2016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6A1A-732E-4762-8C80-F656149D4A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8257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2409-A4A2-4CD3-917B-43E85A9BD7A1}" type="datetimeFigureOut">
              <a:rPr lang="bs-Latn-BA" smtClean="0"/>
              <a:t>14.11.2016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6A1A-732E-4762-8C80-F656149D4A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51459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2409-A4A2-4CD3-917B-43E85A9BD7A1}" type="datetimeFigureOut">
              <a:rPr lang="bs-Latn-BA" smtClean="0"/>
              <a:t>14.11.2016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6A1A-732E-4762-8C80-F656149D4A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0290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2409-A4A2-4CD3-917B-43E85A9BD7A1}" type="datetimeFigureOut">
              <a:rPr lang="bs-Latn-BA" smtClean="0"/>
              <a:t>14.11.2016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6A1A-732E-4762-8C80-F656149D4A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5783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2409-A4A2-4CD3-917B-43E85A9BD7A1}" type="datetimeFigureOut">
              <a:rPr lang="bs-Latn-BA" smtClean="0"/>
              <a:t>14.11.2016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6A1A-732E-4762-8C80-F656149D4A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598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2409-A4A2-4CD3-917B-43E85A9BD7A1}" type="datetimeFigureOut">
              <a:rPr lang="bs-Latn-BA" smtClean="0"/>
              <a:t>14.11.2016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6A1A-732E-4762-8C80-F656149D4A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0237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2409-A4A2-4CD3-917B-43E85A9BD7A1}" type="datetimeFigureOut">
              <a:rPr lang="bs-Latn-BA" smtClean="0"/>
              <a:t>14.11.2016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6A1A-732E-4762-8C80-F656149D4A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396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2409-A4A2-4CD3-917B-43E85A9BD7A1}" type="datetimeFigureOut">
              <a:rPr lang="bs-Latn-BA" smtClean="0"/>
              <a:t>14.11.2016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6A1A-732E-4762-8C80-F656149D4A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1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2409-A4A2-4CD3-917B-43E85A9BD7A1}" type="datetimeFigureOut">
              <a:rPr lang="bs-Latn-BA" smtClean="0"/>
              <a:t>14.11.2016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6A1A-732E-4762-8C80-F656149D4A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83081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2409-A4A2-4CD3-917B-43E85A9BD7A1}" type="datetimeFigureOut">
              <a:rPr lang="bs-Latn-BA" smtClean="0"/>
              <a:t>14.11.2016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6A1A-732E-4762-8C80-F656149D4A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101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2409-A4A2-4CD3-917B-43E85A9BD7A1}" type="datetimeFigureOut">
              <a:rPr lang="bs-Latn-BA" smtClean="0"/>
              <a:t>14.11.2016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6A1A-732E-4762-8C80-F656149D4A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8381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72409-A4A2-4CD3-917B-43E85A9BD7A1}" type="datetimeFigureOut">
              <a:rPr lang="bs-Latn-BA" smtClean="0"/>
              <a:t>14.11.2016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6A1A-732E-4762-8C80-F656149D4A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89035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69032" y="1502063"/>
            <a:ext cx="5824105" cy="3156268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s-Latn-BA" sz="3200" b="1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Okrugli sto „Regionalne investicije i statistički pokazatelji ekonomskog razvoja“:  </a:t>
            </a:r>
            <a:r>
              <a:rPr lang="bs-Latn-BA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Uloga nevladinih organizacija u podsticaju saradnje i ekonomskog razvoja u regiji</a:t>
            </a:r>
            <a:endParaRPr lang="bs-Latn-BA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90886" y="4858327"/>
            <a:ext cx="4780395" cy="424873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s-Latn-BA" sz="2400" dirty="0" smtClean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rPr>
              <a:t>Azra Bećirović, Beograd, 16.11.2016.</a:t>
            </a:r>
          </a:p>
        </p:txBody>
      </p:sp>
    </p:spTree>
    <p:extLst>
      <p:ext uri="{BB962C8B-B14F-4D97-AF65-F5344CB8AC3E}">
        <p14:creationId xmlns:p14="http://schemas.microsoft.com/office/powerpoint/2010/main" val="424054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CIVILNA DRUŠTVA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Civilna društva su najbrže rastući tip organizacija na svijetu, karakteristični po tome da nisu opsjednuti borbom za vlast već su usmjereni ka rješavanju problema. </a:t>
            </a:r>
          </a:p>
          <a:p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 odnosu državnog i privatnog sektora, civilna društva su ravnopravni i komplementarni partneri, nadopunjavaju se i ne predstavljaju jedni drugima konkurenciju. Uspostavljanje saradnje je neizbježno u nadolazećim promjenama, koja ne treba biti uspostavljena samo zbog zahtjeva u procesima ka evropskim integracijama, već zbog prepoznavanja uloge civilnog sektora u potpori koju omogućava. U prilog tome ide i činjenica da civilni sektor ima značajne rezultate u procesima evropskih integracija.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328779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CIVILNA DRUŠTVA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Civilna društva imaju resurse, „masovnost“ i dobrovoljnost članova koji su organizovani i poduzetni.</a:t>
            </a:r>
          </a:p>
          <a:p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Ovaj sektor, također, obezbjeđuje neophodne operativne kapacitete za razvojne aktivnosti, što ima za rezultat donošenje boljih i legitimnih odluka</a:t>
            </a:r>
            <a:r>
              <a:rPr lang="bs-Latn-BA" dirty="0" smtClean="0"/>
              <a:t>.</a:t>
            </a:r>
          </a:p>
          <a:p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Civilni sektor ima specifičnu ulogu u: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Osiguravanju obuka i edukacija,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Razvoju liderstva,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Promociji održivog razvoja,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Osiguravaju pravne podrške,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Poduzimaju inicijative, itd</a:t>
            </a:r>
            <a:r>
              <a:rPr lang="bs-Latn-BA" sz="28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25090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CIVILNA DRUŠTVA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Roboto Condensed Light" panose="020B0604020202020204" charset="0"/>
                <a:ea typeface="Roboto Condensed Light" panose="020B0604020202020204" charset="0"/>
              </a:rPr>
              <a:t>U većini slučajeva neprofitne organizacije nadopunjuju</a:t>
            </a:r>
            <a:r>
              <a:rPr lang="bs-Latn-BA" dirty="0" smtClean="0">
                <a:latin typeface="Roboto Condensed Light" panose="020B0604020202020204" charset="0"/>
                <a:ea typeface="Roboto Condensed Light" panose="020B0604020202020204" charset="0"/>
                <a:sym typeface="Symbol" panose="05050102010706020507" pitchFamily="18" charset="2"/>
              </a:rPr>
              <a:t> </a:t>
            </a:r>
            <a:r>
              <a:rPr lang="bs-Latn-BA" dirty="0" smtClean="0">
                <a:latin typeface="Roboto Condensed Light" panose="020B0604020202020204" charset="0"/>
                <a:ea typeface="Roboto Condensed Light" panose="020B0604020202020204" charset="0"/>
              </a:rPr>
              <a:t>aktivnosti podrške koju pruža vlada. Djelovanje organizacija civilnog društva ne samo da doprinosi društvenom i ekonomskom razvoju u kontekstu brojnih usluga koje udruženja i savezi udruženja pružaju u situacijama kada to država ne stiže dovoljno brzo i fleksibilno, već one doprinose demokratskom razvoju osiguravajući transparentnost, javnost i otvorenost pri donošenju, provedbi i vrjednovanju javnih politika.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75771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CIVILNA DRUŠTVA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Tri teme su prepoznate kao ključne oblasti u kojima civilno društvo ima značajnu ulogu:</a:t>
            </a:r>
          </a:p>
          <a:p>
            <a:pPr marL="914400" lvl="1" indent="-457200">
              <a:buFont typeface="+mj-lt"/>
              <a:buAutoNum type="arabicPeriod"/>
            </a:pPr>
            <a:r>
              <a:rPr lang="bs-Latn-BA" sz="28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Kultura regionalne saradnje,</a:t>
            </a:r>
          </a:p>
          <a:p>
            <a:pPr marL="914400" lvl="1" indent="-457200">
              <a:buFont typeface="+mj-lt"/>
              <a:buAutoNum type="arabicPeriod"/>
            </a:pPr>
            <a:r>
              <a:rPr lang="bs-Latn-BA" sz="28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Ekonomski razvoj i </a:t>
            </a:r>
          </a:p>
          <a:p>
            <a:pPr marL="914400" lvl="1" indent="-457200">
              <a:buFont typeface="+mj-lt"/>
              <a:buAutoNum type="arabicPeriod"/>
            </a:pPr>
            <a:r>
              <a:rPr lang="bs-Latn-BA" sz="28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Integracija u EU.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45607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61396" y="2115128"/>
            <a:ext cx="5824105" cy="2826327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s-Latn-BA" sz="4000" b="1" dirty="0" smtClean="0">
              <a:solidFill>
                <a:schemeClr val="bg1"/>
              </a:solidFill>
              <a:latin typeface="Calisto MT" panose="02040603050505030304" pitchFamily="18" charset="0"/>
              <a:ea typeface="Roboto Condensed Light" panose="020B0604020202020204" charset="0"/>
            </a:endParaRPr>
          </a:p>
          <a:p>
            <a:pPr algn="ctr"/>
            <a:r>
              <a:rPr lang="bs-Latn-BA" sz="4800" b="1" dirty="0" smtClean="0">
                <a:solidFill>
                  <a:schemeClr val="bg1"/>
                </a:solidFill>
                <a:latin typeface="Calisto MT" panose="02040603050505030304" pitchFamily="18" charset="0"/>
                <a:ea typeface="Roboto Condensed Light" panose="020B0604020202020204" charset="0"/>
              </a:rPr>
              <a:t>UNAPREĐENJE REGIONALNE SARADNJE</a:t>
            </a:r>
            <a:endParaRPr lang="bs-Latn-BA" sz="4800" b="1" dirty="0">
              <a:solidFill>
                <a:schemeClr val="bg1"/>
              </a:solidFill>
              <a:latin typeface="Calisto MT" panose="02040603050505030304" pitchFamily="18" charset="0"/>
              <a:ea typeface="Roboto Condensed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0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s-Latn-BA" dirty="0" smtClean="0"/>
              <a:t>MREŽA CIVILNOG SEKTORA KAO STUBOVI REGIONALNE SARADNJE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bs-Latn-BA" dirty="0" smtClean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0" indent="0" algn="ctr">
              <a:buNone/>
            </a:pPr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Postojećim regionalnim mrežama i grupama iz civilnog sektora bi trebalo pružati podršku kao mehanizmima za izgradnju samopouzdanja i regionalne saradnje. Regionalna saradnja koju predvode vlade regiona bi trebalo da uključi inicijative, koje mogu da pomognu pri unapređivanju institucionalnog i zakonskog okruženja za civilni sektor na regionalnom nivou. </a:t>
            </a:r>
          </a:p>
          <a:p>
            <a:pPr marL="0" indent="0" algn="ctr">
              <a:buNone/>
            </a:pPr>
            <a:endParaRPr lang="bs-Latn-BA" dirty="0" smtClean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0" indent="0">
              <a:buNone/>
            </a:pPr>
            <a:endParaRPr lang="bs-Latn-BA" dirty="0" smtClean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34390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600" dirty="0" smtClean="0"/>
              <a:t>ORGANIZACIJE CIVILNOG DRUŠTVA POSJEDUJU VELIKI POTENCIJAL U POGLEDU EVROPSKIH INTEGRACIJA</a:t>
            </a:r>
            <a:endParaRPr lang="bs-Latn-BA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s-Latn-BA" dirty="0" smtClean="0"/>
              <a:t> </a:t>
            </a:r>
          </a:p>
          <a:p>
            <a:pPr marL="0" indent="0" algn="ctr">
              <a:buNone/>
            </a:pPr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Civilni sektor zaslužuje uključenost u oblastima regionalne saradnje koje na prvi pogled nisu povezane sa civilnim društvom, kao što su energetski sektor i infrastruktura, ipak uključenost građanskog društva može da podstakne evropske integracije i reforme u ovim oblastima.</a:t>
            </a:r>
          </a:p>
          <a:p>
            <a:endParaRPr lang="bs-Latn-BA" dirty="0" smtClean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016234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s-Latn-BA" dirty="0" smtClean="0"/>
              <a:t>JAČANJE SINERGIJA REGIONALNE SARADNJE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s-Latn-BA" dirty="0" smtClean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marL="0" indent="0" algn="ctr">
              <a:buNone/>
            </a:pPr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Pažljiva identifikacija bi pomogla da se institucionalni pejzaž regionalne saradnje olakša i postane vidljiviji i transparentniji. </a:t>
            </a:r>
          </a:p>
          <a:p>
            <a:endParaRPr lang="bs-Latn-BA" dirty="0" smtClean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042681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s-Latn-BA" dirty="0" smtClean="0"/>
              <a:t>REGIONALNA SARADNJA ZA POVEĆANJE LJUDSKIH RESURSA I RAZMJENU NAJBOLJIH PRAKSI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bs-Latn-BA" dirty="0" smtClean="0"/>
          </a:p>
          <a:p>
            <a:pPr marL="0" indent="0" algn="ctr">
              <a:buNone/>
            </a:pPr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Mnoge organizacije doživljavaju promjene koje su prvenstveno usmjerene ka savremenim pristupima poslovanja.</a:t>
            </a:r>
          </a:p>
          <a:p>
            <a:pPr marL="0" indent="0" algn="ctr">
              <a:buNone/>
            </a:pPr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Predstavnici civilnog sektora mogu da doprinesu politikama i strategijama za unapređivanje regionalne saradnje u oblasti društvenog razvoja i mogu da pomognu pri unapređivanju institucionalnog i zakonskog okruženja za civilni sektor na regionalnom nivou. </a:t>
            </a:r>
          </a:p>
          <a:p>
            <a:endParaRPr lang="bs-Latn-BA" dirty="0" smtClean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51882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7872" y="2831234"/>
            <a:ext cx="10515600" cy="1325563"/>
          </a:xfrm>
        </p:spPr>
        <p:txBody>
          <a:bodyPr>
            <a:noAutofit/>
          </a:bodyPr>
          <a:lstStyle/>
          <a:p>
            <a:r>
              <a:rPr lang="bs-Latn-BA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HVALA NA PAŽNJI</a:t>
            </a:r>
            <a:r>
              <a:rPr lang="bs-Latn-BA" sz="720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bs-Latn-BA" sz="7200" dirty="0"/>
          </a:p>
        </p:txBody>
      </p:sp>
    </p:spTree>
    <p:extLst>
      <p:ext uri="{BB962C8B-B14F-4D97-AF65-F5344CB8AC3E}">
        <p14:creationId xmlns:p14="http://schemas.microsoft.com/office/powerpoint/2010/main" val="424893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O SAVEZU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Savez za podršku ekonomskog i socijalnog razvoja  „Horizont 2024” je nevladina neprofitna organizacija koja djeluje na teritoriji  Bosne i Hercegovine i inostranstvu, a osnovana je 2014. godine.</a:t>
            </a:r>
          </a:p>
          <a:p>
            <a:endParaRPr lang="bs-Latn-BA" sz="2600" dirty="0" smtClean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Savez nevladinih organizacija civilnog društva iz raznih dijelova Bosne i Hercegovine trenutno čine 32 organizacije.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9218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O SAVEZU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Mrežu saveza čine domaće i međunarodne nevladine organizacije, poslovni subjekti, druga pravna lica, naučnici, studenti, kao i svi zainteresovani pojedinici za razmjenu znanja i informacija koji imaju u cilju podršku ekonomskog i socijalnog razvoja.</a:t>
            </a:r>
          </a:p>
          <a:p>
            <a:endParaRPr lang="bs-Latn-BA" dirty="0" smtClean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Savez je prepoznatljiv međunarodni nevladin centar usmjeren ka pružanju podrške naučnim, stručnim i razvojnim aktivnostima, sa ciljem ekonomskog i socijalnog razvoja zajednice, javnog i privatnog sektora.</a:t>
            </a:r>
            <a:endParaRPr lang="bs-Latn-BA" dirty="0" smtClean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22171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NEKI OD CILJEVA I DJELATNOSTI SAVEZA: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Pomoć i podrška u stvaranju uslova koji bi poboljšali osiguranje ekonomskog i socijalnog razvoja Bosne i Hercegovine na evropskom i svjetskom tržištu;</a:t>
            </a:r>
          </a:p>
          <a:p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Pomoć i podrška u istraživanju i razvoju tržišta i konkurentnosti;</a:t>
            </a:r>
          </a:p>
          <a:p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Rad i pomoć u implementaciji projekata koji doprinose stvaranju povoljnijeg okruženja za održiv ekonomski rast i promociji značaja inovacija na tržištu;</a:t>
            </a:r>
          </a:p>
          <a:p>
            <a:r>
              <a:rPr lang="pl-PL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Rad i pomoć na unaprijeđenju lokalnog razvoja, itd.</a:t>
            </a:r>
            <a:endParaRPr lang="bs-Latn-BA" dirty="0" smtClean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67599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ZNAČAJNIJE AKTIVNOSTI SAVEZA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b="1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KONFERENCIJA 2014.: </a:t>
            </a:r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</a:t>
            </a:r>
            <a:r>
              <a:rPr lang="bs-Latn-BA" sz="30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“Ciljevi i aktivnosti Saveza za podršku ekonomskog i socijalnog razvoja “Horizont 2024” i Ekonomsko-socijalna pozicija Bosne i Hercegovine“</a:t>
            </a:r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bs-Latn-BA" sz="19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(Konferencija je imala dva glavna dijela. U prvom dijelu prezentovani su ciljevi, organizacija i planovi Saveza nevladinih organizacija, kao i </a:t>
            </a:r>
            <a:r>
              <a:rPr lang="pt-BR" sz="19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 forma i dizajn Web stranice Saveza</a:t>
            </a:r>
            <a:r>
              <a:rPr lang="bs-Latn-BA" sz="19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. Drugi dio konferencije bio je posvećen tematskim tačkama o ekonomsko socijalnoj poziciji BiH i ulozi nevladinih organizacija.)</a:t>
            </a:r>
            <a:endParaRPr lang="bs-Latn-BA" dirty="0" smtClean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pPr lvl="0"/>
            <a:r>
              <a:rPr lang="bs-Latn-BA" b="1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OKRUGLI STO 2015.: „</a:t>
            </a:r>
            <a:r>
              <a:rPr lang="bs-Latn-BA" sz="30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PRIJETI LI NAM ESKALACIJA BIJELE KUGE ? Ko snosi odgovornost ? Šta će poduzeti domaća vlast? Da li je nemogućnost osnivanje porodice kršenje osnovnih ljudskih prava?„</a:t>
            </a:r>
            <a:r>
              <a:rPr lang="bs-Latn-BA" b="1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</a:t>
            </a:r>
            <a:r>
              <a:rPr lang="bs-Latn-BA" sz="19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(Okruglom stolu su prisustvovali predstavnici političkih stranaka, predstavnici relevantnih institucija , kao i predstavnici nevladinih organizacija, stručnjaci i mediji. Na okruglom stolu su predstavljeni statistički podaci koji se odnose na eskalaciju trenda depopulacije u Bosni i Hercegovini.)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4629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ZNAČAJNIJE AKTIVNOSTI SAVEZA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b="1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KONFERENICA 2015.: </a:t>
            </a:r>
            <a:r>
              <a:rPr lang="bs-Latn-BA" sz="30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„Međunarodna konferencija za investicije i ekonomski razvoju u BiH i regiji“ </a:t>
            </a:r>
            <a:r>
              <a:rPr lang="bs-Latn-BA" sz="19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(Dvodnevna konferencija bila je posvećena unapređenju i prezentaciji investicijskih mogućnosti i ekonomskih potencijala BiH i regije. Prezentovana je konkurentnost BiH, inovativna rješenja i tehnologija, primjeri najbolje prakse poduzetništva, investiranja i transfera znanja, umrežavanje poslovne zajednice na konkuretnom evropskom i svjetskom tržištu.)</a:t>
            </a:r>
            <a:endParaRPr lang="bs-Latn-BA" sz="3600" dirty="0" smtClean="0">
              <a:latin typeface="Roboto Condensed Light" panose="02000000000000000000" pitchFamily="2" charset="0"/>
              <a:ea typeface="Roboto Condensed Light" panose="02000000000000000000" pitchFamily="2" charset="0"/>
            </a:endParaRPr>
          </a:p>
          <a:p>
            <a:r>
              <a:rPr lang="bs-Latn-BA" b="1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UČEŠĆE NA OKRUGLOM STOLU 2016.:</a:t>
            </a:r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 „Analiza stanja primjene Pravilnika o internom prijavljivanju korupcije i načinu zaštite lica – zvizdača koja prijavljuju korupciju u institucijama BiH“ </a:t>
            </a:r>
            <a:r>
              <a:rPr lang="bs-Latn-BA" sz="18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(Cilj okruglog stola je jačanje pozitivnih promjena u radu državnih institucija BiH i većoj zaštiti lica koja prijavljuju korupciju.)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76937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BAZE PODATAKA</a:t>
            </a:r>
            <a:endParaRPr lang="bs-Latn-B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bs-Latn-BA" sz="2800" b="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Registar statističkih i informativnih podataka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0137" y="2505075"/>
            <a:ext cx="5103208" cy="3092161"/>
          </a:xfrm>
          <a:prstGeom prst="rect">
            <a:avLst/>
          </a:prstGeom>
        </p:spPr>
      </p:pic>
      <p:graphicFrame>
        <p:nvGraphicFramePr>
          <p:cNvPr id="14" name="Content Placeholder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0759559"/>
              </p:ext>
            </p:extLst>
          </p:nvPr>
        </p:nvGraphicFramePr>
        <p:xfrm>
          <a:off x="6529388" y="1960129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875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BAZE PODATAKA</a:t>
            </a:r>
            <a:endParaRPr lang="bs-Latn-B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s-Latn-BA" sz="2800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HORIZONT 2024 NETWORK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050" y="2838439"/>
            <a:ext cx="5157663" cy="178018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567186" y="1573344"/>
            <a:ext cx="4633362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8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CIVILNA DRUŠTVA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Društveno-ekonomske i političke reforme predstavljaju ključ za uspješnu evropsku integraciju zapadnog Balkana. Ovaj proces može da bude uspješan jedino uz sveobuhvatno uključivanje građanskog društva.</a:t>
            </a:r>
          </a:p>
          <a:p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Civilna društva služe kao platforma pomoću koje građansko društvo artikuliše preporuke, daje predloge i daje krit</a:t>
            </a:r>
            <a:r>
              <a:rPr lang="sv-SE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</a:t>
            </a:r>
            <a:r>
              <a:rPr lang="bs-Latn-BA" dirty="0" smtClean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čki osvrt.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584872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837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Calisto MT</vt:lpstr>
      <vt:lpstr>Courier New</vt:lpstr>
      <vt:lpstr>Roboto Condensed Light</vt:lpstr>
      <vt:lpstr>Symbol</vt:lpstr>
      <vt:lpstr>Office Theme</vt:lpstr>
      <vt:lpstr>PowerPoint Presentation</vt:lpstr>
      <vt:lpstr>O SAVEZU</vt:lpstr>
      <vt:lpstr>O SAVEZU</vt:lpstr>
      <vt:lpstr>NEKI OD CILJEVA I DJELATNOSTI SAVEZA:</vt:lpstr>
      <vt:lpstr>ZNAČAJNIJE AKTIVNOSTI SAVEZA</vt:lpstr>
      <vt:lpstr>ZNAČAJNIJE AKTIVNOSTI SAVEZA</vt:lpstr>
      <vt:lpstr>BAZE PODATAKA</vt:lpstr>
      <vt:lpstr>BAZE PODATAKA</vt:lpstr>
      <vt:lpstr>CIVILNA DRUŠTVA</vt:lpstr>
      <vt:lpstr>CIVILNA DRUŠTVA</vt:lpstr>
      <vt:lpstr>CIVILNA DRUŠTVA</vt:lpstr>
      <vt:lpstr>CIVILNA DRUŠTVA</vt:lpstr>
      <vt:lpstr>CIVILNA DRUŠTVA</vt:lpstr>
      <vt:lpstr>PowerPoint Presentation</vt:lpstr>
      <vt:lpstr>MREŽA CIVILNOG SEKTORA KAO STUBOVI REGIONALNE SARADNJE</vt:lpstr>
      <vt:lpstr>ORGANIZACIJE CIVILNOG DRUŠTVA POSJEDUJU VELIKI POTENCIJAL U POGLEDU EVROPSKIH INTEGRACIJA</vt:lpstr>
      <vt:lpstr>JAČANJE SINERGIJA REGIONALNE SARADNJE</vt:lpstr>
      <vt:lpstr>REGIONALNA SARADNJA ZA POVEĆANJE LJUDSKIH RESURSA I RAZMJENU NAJBOLJIH PRAKSI</vt:lpstr>
      <vt:lpstr>HVALA NA PAŽNJI.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Horizont - guest</dc:creator>
  <cp:lastModifiedBy>Horizont - guest</cp:lastModifiedBy>
  <cp:revision>6</cp:revision>
  <dcterms:created xsi:type="dcterms:W3CDTF">2016-11-14T11:49:00Z</dcterms:created>
  <dcterms:modified xsi:type="dcterms:W3CDTF">2016-11-14T12:16:02Z</dcterms:modified>
</cp:coreProperties>
</file>