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404" r:id="rId4"/>
    <p:sldId id="454" r:id="rId5"/>
    <p:sldId id="455" r:id="rId6"/>
    <p:sldId id="432" r:id="rId7"/>
    <p:sldId id="433" r:id="rId8"/>
    <p:sldId id="418" r:id="rId9"/>
    <p:sldId id="414" r:id="rId10"/>
    <p:sldId id="417" r:id="rId11"/>
    <p:sldId id="409" r:id="rId12"/>
    <p:sldId id="446" r:id="rId13"/>
    <p:sldId id="406" r:id="rId14"/>
    <p:sldId id="401" r:id="rId15"/>
    <p:sldId id="395" r:id="rId16"/>
    <p:sldId id="399" r:id="rId17"/>
    <p:sldId id="458" r:id="rId18"/>
    <p:sldId id="441" r:id="rId19"/>
    <p:sldId id="457" r:id="rId20"/>
    <p:sldId id="445" r:id="rId21"/>
    <p:sldId id="390" r:id="rId22"/>
    <p:sldId id="452" r:id="rId23"/>
    <p:sldId id="453" r:id="rId24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1B8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5560" autoAdjust="0"/>
  </p:normalViewPr>
  <p:slideViewPr>
    <p:cSldViewPr>
      <p:cViewPr>
        <p:scale>
          <a:sx n="67" d="100"/>
          <a:sy n="67" d="100"/>
        </p:scale>
        <p:origin x="-12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71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8" cy="4971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A285CB23-4547-4669-AA41-A884AE01322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8" cy="497126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8" cy="497126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2077A4D3-DCFA-49D7-BF0D-140ADE831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7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71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8" cy="4971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31764FE5-98A9-40AB-BC53-8DF6FE691C38}" type="datetimeFigureOut">
              <a:rPr lang="bs-Latn-BA" smtClean="0"/>
              <a:pPr/>
              <a:t>14.11.2016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8" cy="497126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8" cy="497126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3678BB35-9CBD-4A55-9A03-2D5B29019AB8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7936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83C2-CBE9-4C37-9B56-582944C2C2DF}" type="slidenum">
              <a:rPr lang="bs-Latn-BA" smtClean="0">
                <a:solidFill>
                  <a:prstClr val="black"/>
                </a:solidFill>
              </a:rPr>
              <a:pPr/>
              <a:t>2</a:t>
            </a:fld>
            <a:endParaRPr lang="bs-Latn-B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496" indent="-172496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123B-B087-492A-91B6-2A20BE167A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9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496" indent="-172496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123B-B087-492A-91B6-2A20BE167A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9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496" indent="-172496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123B-B087-492A-91B6-2A20BE167A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9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496" indent="-172496">
              <a:buFont typeface="Arial" panose="020B0604020202020204" pitchFamily="34" charset="0"/>
              <a:buChar char="•"/>
            </a:pPr>
            <a:r>
              <a:rPr lang="hr-BA" b="1" dirty="0" smtClean="0"/>
              <a:t>Informacija o rezultatima zasnovane na istazivanju 25 kompanija u periodu od janura 2013-Juni</a:t>
            </a:r>
            <a:r>
              <a:rPr lang="hr-BA" b="1" baseline="0" dirty="0" smtClean="0"/>
              <a:t> 2015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123B-B087-492A-91B6-2A20BE167A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9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496" indent="-172496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123B-B087-492A-91B6-2A20BE167A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9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496" indent="-172496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123B-B087-492A-91B6-2A20BE167A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9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496" indent="-172496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123B-B087-492A-91B6-2A20BE167A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E73B-C362-474C-83E3-36DCA4875964}" type="slidenum">
              <a:rPr lang="hr-BA" smtClean="0"/>
              <a:t>4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89533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E73B-C362-474C-83E3-36DCA4875964}" type="slidenum">
              <a:rPr lang="hr-BA" smtClean="0"/>
              <a:t>5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8953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Po Centralnom statističkom birou Irske, 2012. godine reinvesticije su predstavljale 74% ukupnog priliva Dsu u Irsku. U Poljskoj, udio reinvestirane zarade bio je 36% 2011. i 54% 2010. godine (po podacima Narodne banke Poljske za 2013.). Štaviše, u periodu 2001-2008. Mađarska je primila 43,9% reinvesticija (po podacima Ministarstva za nacionalnu privredu).</a:t>
            </a:r>
          </a:p>
          <a:p>
            <a:r>
              <a:rPr lang="vi-VN" dirty="0" smtClean="0"/>
              <a:t>Postinvesticioine aktivnosti su najdjelotvornije i troškovno najefikasnija aktivnost na promociji investicija. Po riječima bivšeg direktora Forda za V. Britaniju: “Šest puta je skuplje steći novog klijenta nego prodavati postojećem.”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E73B-C362-474C-83E3-36DCA4875964}" type="slidenum">
              <a:rPr lang="hr-BA" smtClean="0"/>
              <a:t>6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8953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E73B-C362-474C-83E3-36DCA4875964}" type="slidenum">
              <a:rPr lang="hr-BA" smtClean="0"/>
              <a:t>7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89533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E73B-C362-474C-83E3-36DCA4875964}" type="slidenum">
              <a:rPr lang="hr-BA" smtClean="0"/>
              <a:t>8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89533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496" indent="-172496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123B-B087-492A-91B6-2A20BE167A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9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496" indent="-172496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123B-B087-492A-91B6-2A20BE167A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496" indent="-172496">
              <a:buFont typeface="Arial" panose="020B0604020202020204" pitchFamily="34" charset="0"/>
              <a:buChar char="•"/>
              <a:defRPr/>
            </a:pPr>
            <a:endParaRPr lang="en-US" b="1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7482" indent="-2874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9972" indent="-2299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9961" indent="-2299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9950" indent="-2299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9939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9928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9917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9906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BB9153-5F23-429C-A217-54C9A4FCE7B0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FDB-A476-47A4-9B44-45004C9A25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9A7-15AE-4207-8250-16127B09A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FDB-A476-47A4-9B44-45004C9A25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9A7-15AE-4207-8250-16127B09A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FDB-A476-47A4-9B44-45004C9A25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9A7-15AE-4207-8250-16127B09A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x-none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57188" y="6350000"/>
            <a:ext cx="552450" cy="358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00787-6488-4523-84DF-8B2F03760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771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fld id="{20C1DB8F-D9F6-4639-BCF1-CED0E793D783}" type="datetime1">
              <a:rPr lang="en-US" smtClean="0">
                <a:solidFill>
                  <a:srgbClr val="021F43"/>
                </a:solidFill>
              </a:rPr>
              <a:pPr/>
              <a:t>11/14/2016</a:t>
            </a:fld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7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139AF0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fld id="{645BB828-1B5A-4A39-AC39-2211EB96EC90}" type="datetime1">
              <a:rPr lang="en-US" smtClean="0">
                <a:solidFill>
                  <a:srgbClr val="021F43"/>
                </a:solidFill>
              </a:rPr>
              <a:pPr/>
              <a:t>11/14/2016</a:t>
            </a:fld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4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fld id="{3C34A5AA-38CF-4D52-8585-003FDDFDA29F}" type="datetime1">
              <a:rPr lang="en-US" smtClean="0">
                <a:solidFill>
                  <a:srgbClr val="021F43"/>
                </a:solidFill>
              </a:rPr>
              <a:pPr/>
              <a:t>11/14/2016</a:t>
            </a:fld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43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0138"/>
          </a:xfrm>
          <a:solidFill>
            <a:schemeClr val="tx1"/>
          </a:solidFill>
        </p:spPr>
        <p:txBody>
          <a:bodyPr lIns="274320" anchor="ctr" anchorCtr="0"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buClr>
                <a:schemeClr val="bg2"/>
              </a:buClr>
              <a:buSzPct val="200000"/>
              <a:buFont typeface="Arial" pitchFamily="34" charset="0"/>
              <a:buChar char="■"/>
              <a:tabLst>
                <a:tab pos="8402638" algn="r"/>
              </a:tabLst>
              <a:defRPr lang="en-US" sz="2400" smtClean="0"/>
            </a:lvl1pPr>
            <a:lvl4pPr marL="860425" indent="-228600">
              <a:buClr>
                <a:schemeClr val="bg2"/>
              </a:buClr>
              <a:buFont typeface="Symbol" pitchFamily="18" charset="2"/>
              <a:buChar char=""/>
              <a:tabLst>
                <a:tab pos="1425575" algn="l"/>
              </a:tabLst>
              <a:defRPr sz="2000"/>
            </a:lvl4pPr>
            <a:lvl5pPr marL="1371600" indent="-228600">
              <a:buFont typeface="Arial" pitchFamily="34" charset="0"/>
              <a:buChar char="•"/>
              <a:defRPr sz="1600"/>
            </a:lvl5pPr>
            <a:lvl7pPr marL="1600200" indent="-228600">
              <a:buFont typeface="Symbol" pitchFamily="18" charset="2"/>
              <a:buChar char=""/>
              <a:defRPr/>
            </a:lvl7pPr>
            <a:lvl8pPr marL="2057400" indent="-228600">
              <a:defRPr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 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 Fourth level</a:t>
            </a:r>
          </a:p>
          <a:p>
            <a:pPr lvl="7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39F95D-CD6C-461B-AC55-2EEF1AD0C511}" type="slidenum">
              <a:rPr lang="en-US" sz="1600" b="1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5150" y="6312422"/>
            <a:ext cx="1982788" cy="3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510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0138"/>
          </a:xfrm>
          <a:solidFill>
            <a:schemeClr val="bg2"/>
          </a:solidFill>
        </p:spPr>
        <p:txBody>
          <a:bodyPr lIns="274320" anchor="ctr" anchorCtr="0"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buClr>
                <a:schemeClr val="tx1"/>
              </a:buClr>
              <a:buSzPct val="200000"/>
              <a:buFont typeface="Arial" pitchFamily="34" charset="0"/>
              <a:buChar char="■"/>
              <a:tabLst>
                <a:tab pos="8402638" algn="r"/>
              </a:tabLst>
              <a:defRPr lang="en-US" sz="1600" smtClean="0"/>
            </a:lvl1pPr>
            <a:lvl4pPr>
              <a:buClr>
                <a:schemeClr val="tx1"/>
              </a:buClr>
              <a:buFont typeface="Symbol" pitchFamily="18" charset="2"/>
              <a:buChar char=""/>
              <a:defRPr/>
            </a:lvl4pPr>
            <a:lvl5pPr>
              <a:buClr>
                <a:schemeClr val="tx1"/>
              </a:buClr>
              <a:defRPr/>
            </a:lvl5pPr>
            <a:lvl7pPr marL="1600200" indent="-228600">
              <a:buClr>
                <a:schemeClr val="tx1"/>
              </a:buClr>
              <a:buFont typeface="Symbol" pitchFamily="18" charset="2"/>
              <a:buChar char=""/>
              <a:defRPr/>
            </a:lvl7pPr>
            <a:lvl8pPr marL="2057400" indent="-228600">
              <a:buClr>
                <a:schemeClr val="tx1"/>
              </a:buClr>
              <a:defRPr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 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 Fourth level</a:t>
            </a:r>
          </a:p>
          <a:p>
            <a:pPr lvl="7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39F95D-CD6C-461B-AC55-2EEF1AD0C511}" type="slidenum">
              <a:rPr lang="en-US" sz="1600" b="1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5150" y="6312422"/>
            <a:ext cx="1982788" cy="3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187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bg2"/>
              </a:buClr>
              <a:buSzPct val="200000"/>
              <a:buFont typeface="Arial" pitchFamily="34" charset="0"/>
              <a:buChar char="■"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buClr>
                <a:schemeClr val="bg2"/>
              </a:buClr>
              <a:buFont typeface="Symbol" pitchFamily="18" charset="2"/>
              <a:buChar char="¾"/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 marL="1371600" indent="-228600">
              <a:tabLst/>
              <a:defRPr sz="14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2E5F7-A7BF-4542-81F0-C0FB45AE2050}" type="slidenum">
              <a:rPr lang="en-US" sz="1600" b="1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0138"/>
          </a:xfrm>
          <a:solidFill>
            <a:schemeClr val="tx1"/>
          </a:solidFill>
        </p:spPr>
        <p:txBody>
          <a:bodyPr lIns="274320" anchor="ctr" anchorCtr="0"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47765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bg2"/>
              </a:buClr>
              <a:buSzPct val="200000"/>
              <a:buFont typeface="Arial" pitchFamily="34" charset="0"/>
              <a:buChar char="■"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buClr>
                <a:schemeClr val="bg2"/>
              </a:buClr>
              <a:buFont typeface="Symbol" pitchFamily="18" charset="2"/>
              <a:buChar char="¾"/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 marL="1371600" indent="-228600">
              <a:tabLst/>
              <a:defRPr sz="14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5150" y="6312422"/>
            <a:ext cx="1982788" cy="3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72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200000"/>
              <a:buFont typeface="Arial" pitchFamily="34" charset="0"/>
              <a:buChar char="■"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buClr>
                <a:schemeClr val="tx1"/>
              </a:buClr>
              <a:buFont typeface="Symbol" pitchFamily="18" charset="2"/>
              <a:buChar char="¾"/>
              <a:defRPr sz="1600">
                <a:solidFill>
                  <a:srgbClr val="595959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 marL="1371600" indent="-228600">
              <a:buClr>
                <a:schemeClr val="tx1"/>
              </a:buClr>
              <a:tabLst/>
              <a:defRPr sz="14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2E5F7-A7BF-4542-81F0-C0FB45AE2050}" type="slidenum">
              <a:rPr lang="en-US" sz="1600" b="1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0138"/>
          </a:xfrm>
          <a:solidFill>
            <a:schemeClr val="bg2"/>
          </a:solidFill>
        </p:spPr>
        <p:txBody>
          <a:bodyPr lIns="274320" anchor="ctr" anchorCtr="0"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47765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200000"/>
              <a:buFont typeface="Arial" pitchFamily="34" charset="0"/>
              <a:buChar char="■"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buClr>
                <a:schemeClr val="tx1"/>
              </a:buClr>
              <a:buFont typeface="Symbol" pitchFamily="18" charset="2"/>
              <a:buChar char="¾"/>
              <a:defRPr sz="1600">
                <a:solidFill>
                  <a:srgbClr val="595959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 marL="1371600" indent="-228600">
              <a:buClr>
                <a:schemeClr val="tx1"/>
              </a:buClr>
              <a:tabLst/>
              <a:defRPr sz="14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5150" y="6312422"/>
            <a:ext cx="1982788" cy="3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82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FDB-A476-47A4-9B44-45004C9A25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9A7-15AE-4207-8250-16127B09A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9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DBE971-9CEE-4C37-9492-3C20392D37BA}" type="slidenum">
              <a:rPr lang="en-US" sz="1600" b="1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Trade and Competitiveness Strategy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42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188-BDD4-4F5C-BCA8-2BEBD67A833A}" type="datetime1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7626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83B718-FF89-4B2F-A3ED-1BA9A65D7823}" type="slidenum">
              <a:rPr lang="en-US" sz="1600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361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B453-96ED-4ACD-B1DA-0FB23B12A171}" type="datetime1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7626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83B718-FF89-4B2F-A3ED-1BA9A65D7823}" type="slidenum">
              <a:rPr lang="en-US" sz="1600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0059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fld id="{20C1DB8F-D9F6-4639-BCF1-CED0E793D783}" type="datetime1">
              <a:rPr lang="en-US" smtClean="0">
                <a:solidFill>
                  <a:srgbClr val="021F43"/>
                </a:solidFill>
              </a:rPr>
              <a:pPr/>
              <a:t>11/14/2016</a:t>
            </a:fld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71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139AF0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fld id="{645BB828-1B5A-4A39-AC39-2211EB96EC90}" type="datetime1">
              <a:rPr lang="en-US" smtClean="0">
                <a:solidFill>
                  <a:srgbClr val="021F43"/>
                </a:solidFill>
              </a:rPr>
              <a:pPr/>
              <a:t>11/14/2016</a:t>
            </a:fld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52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fld id="{3C34A5AA-38CF-4D52-8585-003FDDFDA29F}" type="datetime1">
              <a:rPr lang="en-US" smtClean="0">
                <a:solidFill>
                  <a:srgbClr val="021F43"/>
                </a:solidFill>
              </a:rPr>
              <a:pPr/>
              <a:t>11/14/2016</a:t>
            </a:fld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49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0138"/>
          </a:xfrm>
          <a:solidFill>
            <a:schemeClr val="tx1"/>
          </a:solidFill>
        </p:spPr>
        <p:txBody>
          <a:bodyPr lIns="274320" anchor="ctr" anchorCtr="0"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buClr>
                <a:schemeClr val="bg2"/>
              </a:buClr>
              <a:buSzPct val="200000"/>
              <a:buFont typeface="Arial" pitchFamily="34" charset="0"/>
              <a:buChar char="■"/>
              <a:tabLst>
                <a:tab pos="8402638" algn="r"/>
              </a:tabLst>
              <a:defRPr lang="en-US" sz="2400" smtClean="0"/>
            </a:lvl1pPr>
            <a:lvl4pPr marL="860425" indent="-228600">
              <a:buClr>
                <a:schemeClr val="bg2"/>
              </a:buClr>
              <a:buFont typeface="Symbol" pitchFamily="18" charset="2"/>
              <a:buChar char=""/>
              <a:tabLst>
                <a:tab pos="1425575" algn="l"/>
              </a:tabLst>
              <a:defRPr sz="2000"/>
            </a:lvl4pPr>
            <a:lvl5pPr marL="1371600" indent="-228600">
              <a:buFont typeface="Arial" pitchFamily="34" charset="0"/>
              <a:buChar char="•"/>
              <a:defRPr sz="1600"/>
            </a:lvl5pPr>
            <a:lvl7pPr marL="1600200" indent="-228600">
              <a:buFont typeface="Symbol" pitchFamily="18" charset="2"/>
              <a:buChar char=""/>
              <a:defRPr/>
            </a:lvl7pPr>
            <a:lvl8pPr marL="2057400" indent="-228600">
              <a:defRPr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 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 Fourth level</a:t>
            </a:r>
          </a:p>
          <a:p>
            <a:pPr lvl="7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39F95D-CD6C-461B-AC55-2EEF1AD0C511}" type="slidenum">
              <a:rPr lang="en-US" sz="1600" b="1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5150" y="6312422"/>
            <a:ext cx="1982788" cy="3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38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0138"/>
          </a:xfrm>
          <a:solidFill>
            <a:schemeClr val="bg2"/>
          </a:solidFill>
        </p:spPr>
        <p:txBody>
          <a:bodyPr lIns="274320" anchor="ctr" anchorCtr="0"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buClr>
                <a:schemeClr val="tx1"/>
              </a:buClr>
              <a:buSzPct val="200000"/>
              <a:buFont typeface="Arial" pitchFamily="34" charset="0"/>
              <a:buChar char="■"/>
              <a:tabLst>
                <a:tab pos="8402638" algn="r"/>
              </a:tabLst>
              <a:defRPr lang="en-US" sz="1600" smtClean="0"/>
            </a:lvl1pPr>
            <a:lvl4pPr>
              <a:buClr>
                <a:schemeClr val="tx1"/>
              </a:buClr>
              <a:buFont typeface="Symbol" pitchFamily="18" charset="2"/>
              <a:buChar char=""/>
              <a:defRPr/>
            </a:lvl4pPr>
            <a:lvl5pPr>
              <a:buClr>
                <a:schemeClr val="tx1"/>
              </a:buClr>
              <a:defRPr/>
            </a:lvl5pPr>
            <a:lvl7pPr marL="1600200" indent="-228600">
              <a:buClr>
                <a:schemeClr val="tx1"/>
              </a:buClr>
              <a:buFont typeface="Symbol" pitchFamily="18" charset="2"/>
              <a:buChar char=""/>
              <a:defRPr/>
            </a:lvl7pPr>
            <a:lvl8pPr marL="2057400" indent="-228600">
              <a:buClr>
                <a:schemeClr val="tx1"/>
              </a:buClr>
              <a:defRPr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 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 Fourth level</a:t>
            </a:r>
          </a:p>
          <a:p>
            <a:pPr lvl="7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39F95D-CD6C-461B-AC55-2EEF1AD0C511}" type="slidenum">
              <a:rPr lang="en-US" sz="1600" b="1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5150" y="6312422"/>
            <a:ext cx="1982788" cy="3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228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bg2"/>
              </a:buClr>
              <a:buSzPct val="200000"/>
              <a:buFont typeface="Arial" pitchFamily="34" charset="0"/>
              <a:buChar char="■"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buClr>
                <a:schemeClr val="bg2"/>
              </a:buClr>
              <a:buFont typeface="Symbol" pitchFamily="18" charset="2"/>
              <a:buChar char="¾"/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 marL="1371600" indent="-228600">
              <a:tabLst/>
              <a:defRPr sz="14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2E5F7-A7BF-4542-81F0-C0FB45AE2050}" type="slidenum">
              <a:rPr lang="en-US" sz="1600" b="1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0138"/>
          </a:xfrm>
          <a:solidFill>
            <a:schemeClr val="tx1"/>
          </a:solidFill>
        </p:spPr>
        <p:txBody>
          <a:bodyPr lIns="274320" anchor="ctr" anchorCtr="0"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47765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bg2"/>
              </a:buClr>
              <a:buSzPct val="200000"/>
              <a:buFont typeface="Arial" pitchFamily="34" charset="0"/>
              <a:buChar char="■"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buClr>
                <a:schemeClr val="bg2"/>
              </a:buClr>
              <a:buFont typeface="Symbol" pitchFamily="18" charset="2"/>
              <a:buChar char="¾"/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 marL="1371600" indent="-228600">
              <a:tabLst/>
              <a:defRPr sz="14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5150" y="6312422"/>
            <a:ext cx="1982788" cy="3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985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200000"/>
              <a:buFont typeface="Arial" pitchFamily="34" charset="0"/>
              <a:buChar char="■"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buClr>
                <a:schemeClr val="tx1"/>
              </a:buClr>
              <a:buFont typeface="Symbol" pitchFamily="18" charset="2"/>
              <a:buChar char="¾"/>
              <a:defRPr sz="1600">
                <a:solidFill>
                  <a:srgbClr val="595959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 marL="1371600" indent="-228600">
              <a:buClr>
                <a:schemeClr val="tx1"/>
              </a:buClr>
              <a:tabLst/>
              <a:defRPr sz="14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2E5F7-A7BF-4542-81F0-C0FB45AE2050}" type="slidenum">
              <a:rPr lang="en-US" sz="1600" b="1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0138"/>
          </a:xfrm>
          <a:solidFill>
            <a:schemeClr val="bg2"/>
          </a:solidFill>
        </p:spPr>
        <p:txBody>
          <a:bodyPr lIns="274320" anchor="ctr" anchorCtr="0"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47765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200000"/>
              <a:buFont typeface="Arial" pitchFamily="34" charset="0"/>
              <a:buChar char="■"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buClr>
                <a:schemeClr val="tx1"/>
              </a:buClr>
              <a:buFont typeface="Symbol" pitchFamily="18" charset="2"/>
              <a:buChar char="¾"/>
              <a:defRPr sz="1600">
                <a:solidFill>
                  <a:srgbClr val="595959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 marL="1371600" indent="-228600">
              <a:buClr>
                <a:schemeClr val="tx1"/>
              </a:buClr>
              <a:tabLst/>
              <a:defRPr sz="14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5150" y="6312422"/>
            <a:ext cx="1982788" cy="3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65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FDB-A476-47A4-9B44-45004C9A25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9A7-15AE-4207-8250-16127B09A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DBE971-9CEE-4C37-9492-3C20392D37BA}" type="slidenum">
              <a:rPr lang="en-US" sz="1600" b="1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Trade and Competitiveness Strategy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50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188-BDD4-4F5C-BCA8-2BEBD67A833A}" type="datetime1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7626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83B718-FF89-4B2F-A3ED-1BA9A65D7823}" type="slidenum">
              <a:rPr lang="en-US" sz="1600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847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B453-96ED-4ACD-B1DA-0FB23B12A171}" type="datetime1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7626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83B718-FF89-4B2F-A3ED-1BA9A65D7823}" type="slidenum">
              <a:rPr lang="en-US" sz="1600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886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FDB-A476-47A4-9B44-45004C9A25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9A7-15AE-4207-8250-16127B09A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FDB-A476-47A4-9B44-45004C9A25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9A7-15AE-4207-8250-16127B09A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FDB-A476-47A4-9B44-45004C9A25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9A7-15AE-4207-8250-16127B09A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FDB-A476-47A4-9B44-45004C9A25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9A7-15AE-4207-8250-16127B09A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FDB-A476-47A4-9B44-45004C9A25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9A7-15AE-4207-8250-16127B09A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FDB-A476-47A4-9B44-45004C9A25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9A7-15AE-4207-8250-16127B09A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BFDB-A476-47A4-9B44-45004C9A25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4E9A7-15AE-4207-8250-16127B09A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1400" b="0">
                <a:solidFill>
                  <a:srgbClr val="898C93"/>
                </a:solidFill>
                <a:latin typeface="Arial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F7B425-6354-4D1A-B6B2-D6EA91B406B1}" type="datetime1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11/14/2016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5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1400" b="0">
                <a:solidFill>
                  <a:srgbClr val="898C93"/>
                </a:solidFill>
                <a:latin typeface="Arial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F7B425-6354-4D1A-B6B2-D6EA91B406B1}" type="datetime1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11/14/2016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7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gi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emf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emf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jpe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988840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sz="3200" dirty="0">
                <a:latin typeface="Georgia" panose="02040502050405020303" pitchFamily="18" charset="0"/>
              </a:rPr>
              <a:t>Postinvesticiona </a:t>
            </a:r>
            <a:r>
              <a:rPr lang="bs-Latn-BA" sz="3200" dirty="0" smtClean="0">
                <a:latin typeface="Georgia" panose="02040502050405020303" pitchFamily="18" charset="0"/>
              </a:rPr>
              <a:t>podrška </a:t>
            </a:r>
            <a:r>
              <a:rPr lang="bs-Latn-BA" sz="3200" dirty="0">
                <a:latin typeface="Georgia" panose="02040502050405020303" pitchFamily="18" charset="0"/>
              </a:rPr>
              <a:t>kao generator </a:t>
            </a:r>
            <a:r>
              <a:rPr lang="bs-Latn-BA" sz="3200" dirty="0" smtClean="0">
                <a:latin typeface="Georgia" panose="02040502050405020303" pitchFamily="18" charset="0"/>
              </a:rPr>
              <a:t>većeg </a:t>
            </a:r>
            <a:r>
              <a:rPr lang="bs-Latn-BA" sz="3200" dirty="0">
                <a:latin typeface="Georgia" panose="02040502050405020303" pitchFamily="18" charset="0"/>
              </a:rPr>
              <a:t>priliva FDI, iskustva i najbolje prakse</a:t>
            </a:r>
            <a:endParaRPr lang="hr-BA" sz="3200" dirty="0">
              <a:latin typeface="Georgia" panose="02040502050405020303" pitchFamily="18" charset="0"/>
            </a:endParaRPr>
          </a:p>
        </p:txBody>
      </p:sp>
      <p:pic>
        <p:nvPicPr>
          <p:cNvPr id="6" name="Picture 11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78" y="4724"/>
            <a:ext cx="2976960" cy="9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663" y="61179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BA" alt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Sarajevo, </a:t>
            </a:r>
            <a:r>
              <a:rPr lang="en-US" alt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November 201</a:t>
            </a:r>
            <a:r>
              <a:rPr lang="hr-BA" alt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6</a:t>
            </a:r>
            <a:endParaRPr lang="hr-BA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73724" cy="685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278" y="5379309"/>
            <a:ext cx="4544834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r-B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Doc.dr. Maida Bećirović</a:t>
            </a:r>
          </a:p>
          <a:p>
            <a:r>
              <a:rPr lang="hr-BA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hr-B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             </a:t>
            </a:r>
            <a:r>
              <a:rPr lang="hr-B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Beograd, 15. novembar  </a:t>
            </a:r>
            <a:r>
              <a:rPr lang="bs-Latn-B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2016 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8644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519237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7808" y="1714316"/>
            <a:ext cx="8504672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                               </a:t>
            </a:r>
            <a:r>
              <a:rPr lang="hr-BA" dirty="0" smtClean="0"/>
              <a:t>POTENCIJALNIM</a:t>
            </a:r>
            <a:endParaRPr lang="en-GB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  FIPA </a:t>
            </a:r>
            <a:r>
              <a:rPr lang="hr-BA" dirty="0" smtClean="0"/>
              <a:t>pruža podršku</a:t>
            </a:r>
            <a:r>
              <a:rPr lang="en-GB" dirty="0" smtClean="0"/>
              <a:t>                                         </a:t>
            </a:r>
            <a:r>
              <a:rPr lang="hr-BA" dirty="0" smtClean="0"/>
              <a:t>       </a:t>
            </a:r>
            <a:r>
              <a:rPr lang="en-GB" dirty="0" smtClean="0"/>
              <a:t>  </a:t>
            </a:r>
            <a:r>
              <a:rPr lang="hr-BA" dirty="0" smtClean="0"/>
              <a:t>stranim investitorima</a:t>
            </a:r>
            <a:endParaRPr lang="en-GB" dirty="0" smtClean="0"/>
          </a:p>
          <a:p>
            <a:pPr>
              <a:buClr>
                <a:schemeClr val="tx2"/>
              </a:buClr>
            </a:pPr>
            <a:r>
              <a:rPr lang="hr-BA" dirty="0" smtClean="0"/>
              <a:t>    </a:t>
            </a:r>
            <a:r>
              <a:rPr lang="en-GB" dirty="0" smtClean="0"/>
              <a:t>                                                     </a:t>
            </a:r>
            <a:r>
              <a:rPr lang="hr-BA" dirty="0" smtClean="0"/>
              <a:t>POSTOJEĆIM</a:t>
            </a:r>
            <a:endParaRPr lang="hr-BA" dirty="0"/>
          </a:p>
          <a:p>
            <a:pPr>
              <a:buClr>
                <a:schemeClr val="tx2"/>
              </a:buClr>
            </a:pPr>
            <a:endParaRPr lang="hr-BA" b="1" dirty="0" smtClean="0"/>
          </a:p>
          <a:p>
            <a:pPr algn="ctr">
              <a:buClr>
                <a:schemeClr val="tx2"/>
              </a:buClr>
            </a:pPr>
            <a:r>
              <a:rPr lang="en-GB" b="1" dirty="0" err="1" smtClean="0"/>
              <a:t>po</a:t>
            </a:r>
            <a:r>
              <a:rPr lang="bs-Latn-BA" b="1" dirty="0" smtClean="0"/>
              <a:t>ds</a:t>
            </a:r>
            <a:r>
              <a:rPr lang="en-GB" b="1" dirty="0" err="1" smtClean="0"/>
              <a:t>ticanje</a:t>
            </a:r>
            <a:r>
              <a:rPr lang="en-GB" b="1" dirty="0" smtClean="0"/>
              <a:t> </a:t>
            </a:r>
            <a:r>
              <a:rPr lang="en-GB" b="1" dirty="0" err="1"/>
              <a:t>postojećih</a:t>
            </a:r>
            <a:r>
              <a:rPr lang="en-GB" b="1" dirty="0"/>
              <a:t> </a:t>
            </a:r>
            <a:r>
              <a:rPr lang="en-GB" b="1" dirty="0" err="1"/>
              <a:t>investitora</a:t>
            </a:r>
            <a:r>
              <a:rPr lang="en-GB" b="1" dirty="0"/>
              <a:t> </a:t>
            </a:r>
            <a:r>
              <a:rPr lang="hr-BA" b="1" dirty="0" smtClean="0"/>
              <a:t>na </a:t>
            </a:r>
            <a:r>
              <a:rPr lang="en-GB" b="1" dirty="0" err="1" smtClean="0"/>
              <a:t>dalje</a:t>
            </a:r>
            <a:r>
              <a:rPr lang="en-GB" b="1" dirty="0" smtClean="0"/>
              <a:t> </a:t>
            </a:r>
            <a:r>
              <a:rPr lang="hr-BA" b="1" dirty="0" smtClean="0"/>
              <a:t>širenje i </a:t>
            </a:r>
            <a:r>
              <a:rPr lang="en-GB" b="1" dirty="0" err="1" smtClean="0"/>
              <a:t>razvija</a:t>
            </a:r>
            <a:r>
              <a:rPr lang="hr-BA" b="1" dirty="0" smtClean="0"/>
              <a:t>nje </a:t>
            </a:r>
            <a:r>
              <a:rPr lang="en-GB" b="1" dirty="0" err="1" smtClean="0"/>
              <a:t>poslovanj</a:t>
            </a:r>
            <a:r>
              <a:rPr lang="hr-BA" b="1" dirty="0" smtClean="0"/>
              <a:t>a </a:t>
            </a:r>
            <a:r>
              <a:rPr lang="en-GB" b="1" dirty="0" smtClean="0"/>
              <a:t>u </a:t>
            </a:r>
            <a:r>
              <a:rPr lang="en-GB" b="1" dirty="0" err="1" smtClean="0"/>
              <a:t>BiH</a:t>
            </a:r>
            <a:endParaRPr lang="hr-BA" b="1" dirty="0" smtClean="0"/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  </a:t>
            </a:r>
            <a:r>
              <a:rPr lang="hr-BA" dirty="0" smtClean="0"/>
              <a:t>Redovni sastanci i odgovaranje na upite stranih investitora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/>
              <a:t> </a:t>
            </a:r>
            <a:r>
              <a:rPr lang="hr-BA" dirty="0" smtClean="0"/>
              <a:t> Izbor stranog  investitora godine    			</a:t>
            </a:r>
            <a:r>
              <a:rPr lang="en-GB" sz="2800" dirty="0" smtClean="0">
                <a:solidFill>
                  <a:srgbClr val="FF0000"/>
                </a:solidFill>
                <a:cs typeface="Aharoni" panose="02010803020104030203" pitchFamily="2" charset="-79"/>
              </a:rPr>
              <a:t>growth</a:t>
            </a:r>
            <a:r>
              <a:rPr lang="en-GB" sz="3600" dirty="0" smtClean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  </a:t>
            </a:r>
            <a:r>
              <a:rPr lang="hr-BA" dirty="0" smtClean="0"/>
              <a:t>Suradnja sa Vijećem stranih investitora u BIH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  </a:t>
            </a:r>
            <a:r>
              <a:rPr lang="hr-BA" dirty="0" smtClean="0"/>
              <a:t>Imenovanje stranih investitora u Upravni odbor FIPA-e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  Aftercare program</a:t>
            </a:r>
          </a:p>
          <a:p>
            <a:pPr>
              <a:buClr>
                <a:schemeClr val="tx2"/>
              </a:buClr>
            </a:pPr>
            <a:r>
              <a:rPr lang="hr-BA" sz="28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                                                                 </a:t>
            </a:r>
            <a:r>
              <a:rPr lang="en-GB" sz="28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expansion</a:t>
            </a:r>
            <a:r>
              <a:rPr lang="en-GB" sz="36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87824" y="1917980"/>
            <a:ext cx="72008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72863" y="2234087"/>
            <a:ext cx="72008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40" y="781475"/>
            <a:ext cx="2040940" cy="190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 rot="16200000">
            <a:off x="4090135" y="-4133293"/>
            <a:ext cx="920571" cy="9187158"/>
            <a:chOff x="-395162" y="-307918"/>
            <a:chExt cx="693089" cy="6870677"/>
          </a:xfrm>
        </p:grpSpPr>
        <p:sp>
          <p:nvSpPr>
            <p:cNvPr id="13" name="Rectangle 12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89301" y="172508"/>
            <a:ext cx="8024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hr-HR" altLang="en-US" sz="2800" b="1" dirty="0" smtClean="0">
                <a:solidFill>
                  <a:schemeClr val="bg1"/>
                </a:solidFill>
                <a:cs typeface="Arial" pitchFamily="34" charset="0"/>
              </a:rPr>
              <a:t>FIPA AFTERCARE USLUGE</a:t>
            </a:r>
            <a:endParaRPr lang="en-GB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7" descr="Description: FIPA LOGO SOLO 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" y="106493"/>
            <a:ext cx="591546" cy="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42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371372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3008" y="1334613"/>
            <a:ext cx="765111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GB" b="1" dirty="0" smtClean="0"/>
              <a:t>2006 – </a:t>
            </a:r>
            <a:r>
              <a:rPr lang="hr-BA" dirty="0" smtClean="0"/>
              <a:t>iniciran </a:t>
            </a:r>
            <a:r>
              <a:rPr lang="en-GB" dirty="0" smtClean="0"/>
              <a:t>FIPA </a:t>
            </a:r>
            <a:r>
              <a:rPr lang="en-GB" dirty="0"/>
              <a:t>Aftercare </a:t>
            </a:r>
            <a:r>
              <a:rPr lang="en-GB" dirty="0" smtClean="0"/>
              <a:t>Program</a:t>
            </a:r>
            <a:endParaRPr lang="hr-BA" dirty="0" smtClean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Izrada </a:t>
            </a:r>
            <a:r>
              <a:rPr lang="hr-BA" dirty="0"/>
              <a:t>p</a:t>
            </a:r>
            <a:r>
              <a:rPr lang="hr-BA" dirty="0" smtClean="0"/>
              <a:t>lana posjeta postojećim stranim investitorima </a:t>
            </a:r>
            <a:r>
              <a:rPr lang="en-US" dirty="0" smtClean="0"/>
              <a:t>(</a:t>
            </a:r>
            <a:r>
              <a:rPr lang="hr-BA" dirty="0" smtClean="0"/>
              <a:t> FIPA kancelarije </a:t>
            </a:r>
            <a:r>
              <a:rPr lang="en-US" dirty="0" smtClean="0"/>
              <a:t>Sarajevo</a:t>
            </a:r>
            <a:r>
              <a:rPr lang="en-US" dirty="0"/>
              <a:t>, Mostar </a:t>
            </a:r>
            <a:r>
              <a:rPr lang="hr-BA" dirty="0" smtClean="0"/>
              <a:t>i</a:t>
            </a:r>
            <a:r>
              <a:rPr lang="en-US" dirty="0" smtClean="0"/>
              <a:t> </a:t>
            </a:r>
            <a:r>
              <a:rPr lang="en-US" dirty="0"/>
              <a:t>Banja </a:t>
            </a:r>
            <a:r>
              <a:rPr lang="en-US" dirty="0" smtClean="0"/>
              <a:t>Luka)                </a:t>
            </a:r>
            <a:endParaRPr lang="en-US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Posjete kompanijama</a:t>
            </a:r>
            <a:endParaRPr lang="en-US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Izvjestaj o aftercare programu i  FIPA </a:t>
            </a:r>
            <a:r>
              <a:rPr lang="hr-BA" dirty="0"/>
              <a:t>prijedlozi Vijeću ministara BiH za </a:t>
            </a:r>
            <a:r>
              <a:rPr lang="hr-BA" dirty="0" smtClean="0"/>
              <a:t>poboljšanje poslovnog </a:t>
            </a:r>
            <a:r>
              <a:rPr lang="hr-BA" dirty="0"/>
              <a:t>okruženja</a:t>
            </a:r>
            <a:endParaRPr lang="hr-BA" dirty="0" smtClean="0"/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GB" b="1" dirty="0" smtClean="0"/>
              <a:t>2013</a:t>
            </a:r>
            <a:r>
              <a:rPr lang="en-GB" dirty="0" smtClean="0"/>
              <a:t> </a:t>
            </a:r>
            <a:r>
              <a:rPr lang="hr-BA" dirty="0" smtClean="0"/>
              <a:t>– osniva se </a:t>
            </a:r>
            <a:r>
              <a:rPr lang="bs-Latn-BA" b="1" dirty="0" smtClean="0"/>
              <a:t>Saradnička </a:t>
            </a:r>
            <a:r>
              <a:rPr lang="bs-Latn-BA" b="1" dirty="0"/>
              <a:t>mreža - novi, unaprijeđeni Program postinvesticione podrške investitorima u </a:t>
            </a:r>
            <a:r>
              <a:rPr lang="bs-Latn-BA" b="1" dirty="0" smtClean="0"/>
              <a:t>BiH </a:t>
            </a:r>
            <a:r>
              <a:rPr lang="bs-Latn-BA" dirty="0" smtClean="0"/>
              <a:t>(</a:t>
            </a:r>
            <a:r>
              <a:rPr lang="bs-Latn-BA" i="1" dirty="0" smtClean="0"/>
              <a:t>uz </a:t>
            </a:r>
            <a:r>
              <a:rPr lang="bs-Latn-BA" i="1" dirty="0"/>
              <a:t>pomoć Međunarodne financijske korporacije (IFC</a:t>
            </a:r>
            <a:r>
              <a:rPr lang="bs-Latn-BA" i="1" dirty="0" smtClean="0"/>
              <a:t>))</a:t>
            </a:r>
            <a:endParaRPr lang="hr-BA" i="1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hr-BA" dirty="0"/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GB" dirty="0" err="1" smtClean="0"/>
              <a:t>Saradnička</a:t>
            </a:r>
            <a:r>
              <a:rPr lang="en-GB" dirty="0" smtClean="0"/>
              <a:t> </a:t>
            </a:r>
            <a:r>
              <a:rPr lang="en-GB" dirty="0" err="1" smtClean="0"/>
              <a:t>mreža</a:t>
            </a:r>
            <a:r>
              <a:rPr lang="hr-BA" dirty="0" smtClean="0"/>
              <a:t> - </a:t>
            </a:r>
            <a:r>
              <a:rPr lang="en-GB" dirty="0" err="1" smtClean="0"/>
              <a:t>obuhvata</a:t>
            </a:r>
            <a:r>
              <a:rPr lang="en-GB" dirty="0" smtClean="0"/>
              <a:t> </a:t>
            </a:r>
            <a:r>
              <a:rPr lang="en-GB" dirty="0" err="1"/>
              <a:t>vlasti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nivoa</a:t>
            </a:r>
            <a:r>
              <a:rPr lang="en-GB" dirty="0"/>
              <a:t> </a:t>
            </a:r>
            <a:r>
              <a:rPr lang="bs-Latn-BA" dirty="0" err="1"/>
              <a:t>d</a:t>
            </a:r>
            <a:r>
              <a:rPr lang="en-GB" dirty="0" err="1" smtClean="0"/>
              <a:t>ržave</a:t>
            </a:r>
            <a:r>
              <a:rPr lang="en-GB" dirty="0"/>
              <a:t>, </a:t>
            </a:r>
            <a:r>
              <a:rPr lang="en-GB" dirty="0" err="1"/>
              <a:t>entiteta</a:t>
            </a:r>
            <a:r>
              <a:rPr lang="en-GB" dirty="0"/>
              <a:t>, </a:t>
            </a:r>
            <a:r>
              <a:rPr lang="en-GB" dirty="0" err="1"/>
              <a:t>kantona</a:t>
            </a:r>
            <a:r>
              <a:rPr lang="en-GB" dirty="0"/>
              <a:t> i </a:t>
            </a:r>
            <a:r>
              <a:rPr lang="en-GB" dirty="0" err="1" smtClean="0"/>
              <a:t>opština</a:t>
            </a:r>
            <a:endParaRPr lang="hr-BA" dirty="0" smtClean="0"/>
          </a:p>
          <a:p>
            <a:pPr marL="342900" indent="-342900"/>
            <a:endParaRPr lang="hr-BA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b="1" dirty="0"/>
              <a:t>2016</a:t>
            </a:r>
            <a:r>
              <a:rPr lang="en-US" dirty="0"/>
              <a:t> -  </a:t>
            </a:r>
            <a:r>
              <a:rPr lang="hr-BA" dirty="0" smtClean="0"/>
              <a:t> </a:t>
            </a:r>
            <a:r>
              <a:rPr lang="en-US" dirty="0" smtClean="0"/>
              <a:t>50 </a:t>
            </a:r>
            <a:r>
              <a:rPr lang="hr-BA" dirty="0" smtClean="0"/>
              <a:t>posjeta </a:t>
            </a:r>
            <a:endParaRPr lang="en-US" dirty="0"/>
          </a:p>
          <a:p>
            <a:pPr marL="342900" indent="-342900"/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8229810" y="4581128"/>
            <a:ext cx="72008" cy="133042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0312" y="1359790"/>
            <a:ext cx="17281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s-Latn-BA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  </a:t>
            </a:r>
            <a:r>
              <a:rPr lang="bs-Latn-BA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2006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Tx/>
              <a:buChar char="•"/>
            </a:pPr>
            <a:endParaRPr lang="bs-Latn-BA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207262" y="2132856"/>
            <a:ext cx="72008" cy="133042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758" y="389976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2013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6950" y="604954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2016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4133294" y="-4133293"/>
            <a:ext cx="920571" cy="9187158"/>
            <a:chOff x="-395162" y="-307918"/>
            <a:chExt cx="693089" cy="6870677"/>
          </a:xfrm>
        </p:grpSpPr>
        <p:sp>
          <p:nvSpPr>
            <p:cNvPr id="19" name="Rectangle 18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755576" y="285728"/>
            <a:ext cx="8888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hr-HR" altLang="en-US" sz="2800" b="1" dirty="0" smtClean="0">
                <a:solidFill>
                  <a:schemeClr val="bg1"/>
                </a:solidFill>
                <a:cs typeface="Arial" pitchFamily="34" charset="0"/>
              </a:rPr>
              <a:t>FIPA AFTERCARE  PROGRAM</a:t>
            </a:r>
            <a:endParaRPr lang="en-GB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2" name="Picture 7" descr="Description: FIPA LOGO SOLO 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2" y="201627"/>
            <a:ext cx="591546" cy="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4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Bosnia and Herzegovina : free map, free blank map, free outline map, free base map : outline, divisions, color (white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02727" y="997910"/>
            <a:ext cx="6586420" cy="564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895475" y="5876925"/>
            <a:ext cx="2439988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cap="all" dirty="0">
                <a:latin typeface="Calibri" panose="020F0502020204030204" pitchFamily="34" charset="0"/>
              </a:rPr>
              <a:t>BOSANSKA KRUPA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80" name="Rectangle 16"/>
          <p:cNvSpPr>
            <a:spLocks noChangeArrowheads="1"/>
          </p:cNvSpPr>
          <p:nvPr/>
        </p:nvSpPr>
        <p:spPr bwMode="auto">
          <a:xfrm>
            <a:off x="6071945" y="3683949"/>
            <a:ext cx="711733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Calibri" pitchFamily="34" charset="0"/>
              </a:rPr>
              <a:t> </a:t>
            </a:r>
            <a:r>
              <a:rPr lang="en-US" altLang="en-US" sz="1200" b="1" dirty="0">
                <a:latin typeface="Calibri" pitchFamily="34" charset="0"/>
              </a:rPr>
              <a:t>VISOKO</a:t>
            </a:r>
          </a:p>
        </p:txBody>
      </p:sp>
      <p:sp>
        <p:nvSpPr>
          <p:cNvPr id="3081" name="Rectangle 18"/>
          <p:cNvSpPr>
            <a:spLocks noChangeArrowheads="1"/>
          </p:cNvSpPr>
          <p:nvPr/>
        </p:nvSpPr>
        <p:spPr bwMode="auto">
          <a:xfrm>
            <a:off x="6016625" y="2997200"/>
            <a:ext cx="604653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latin typeface="Calibri" pitchFamily="34" charset="0"/>
              </a:rPr>
              <a:t> </a:t>
            </a:r>
            <a:r>
              <a:rPr lang="bs-Latn-BA" altLang="en-US" sz="1200" b="1" dirty="0">
                <a:latin typeface="Calibri" pitchFamily="34" charset="0"/>
              </a:rPr>
              <a:t>Z</a:t>
            </a:r>
            <a:r>
              <a:rPr lang="en-US" altLang="en-US" sz="1200" b="1" dirty="0">
                <a:latin typeface="Calibri" pitchFamily="34" charset="0"/>
              </a:rPr>
              <a:t>EP</a:t>
            </a:r>
            <a:r>
              <a:rPr lang="bs-Latn-BA" altLang="en-US" sz="1200" b="1" dirty="0">
                <a:latin typeface="Calibri" pitchFamily="34" charset="0"/>
              </a:rPr>
              <a:t>C</a:t>
            </a:r>
            <a:r>
              <a:rPr lang="en-US" altLang="en-US" sz="1200" b="1" dirty="0">
                <a:latin typeface="Calibri" pitchFamily="34" charset="0"/>
              </a:rPr>
              <a:t>E</a:t>
            </a:r>
          </a:p>
        </p:txBody>
      </p:sp>
      <p:sp>
        <p:nvSpPr>
          <p:cNvPr id="3082" name="Rectangle 20"/>
          <p:cNvSpPr>
            <a:spLocks noChangeArrowheads="1"/>
          </p:cNvSpPr>
          <p:nvPr/>
        </p:nvSpPr>
        <p:spPr bwMode="auto">
          <a:xfrm>
            <a:off x="5697538" y="3444875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b-NO" altLang="en-US" sz="700">
                <a:latin typeface="Calibri" pitchFamily="34" charset="0"/>
              </a:rPr>
              <a:t>VITEZ</a:t>
            </a:r>
            <a:endParaRPr lang="en-US" altLang="en-US" sz="700">
              <a:latin typeface="Calibri" pitchFamily="34" charset="0"/>
            </a:endParaRPr>
          </a:p>
        </p:txBody>
      </p:sp>
      <p:sp>
        <p:nvSpPr>
          <p:cNvPr id="3084" name="Rectangle 23"/>
          <p:cNvSpPr>
            <a:spLocks noChangeArrowheads="1"/>
          </p:cNvSpPr>
          <p:nvPr/>
        </p:nvSpPr>
        <p:spPr bwMode="auto">
          <a:xfrm>
            <a:off x="6056313" y="2444750"/>
            <a:ext cx="442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en-US" sz="700">
                <a:latin typeface="Calibri" pitchFamily="34" charset="0"/>
              </a:rPr>
              <a:t>USORA</a:t>
            </a:r>
            <a:endParaRPr lang="en-US" altLang="en-US" sz="700">
              <a:latin typeface="Calibri" pitchFamily="34" charset="0"/>
            </a:endParaRPr>
          </a:p>
        </p:txBody>
      </p:sp>
      <p:sp>
        <p:nvSpPr>
          <p:cNvPr id="3086" name="Rectangle 3"/>
          <p:cNvSpPr>
            <a:spLocks noChangeArrowheads="1"/>
          </p:cNvSpPr>
          <p:nvPr/>
        </p:nvSpPr>
        <p:spPr bwMode="auto">
          <a:xfrm>
            <a:off x="6499226" y="3876675"/>
            <a:ext cx="592138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1200" b="1" dirty="0">
                <a:latin typeface="Calibri" pitchFamily="34" charset="0"/>
              </a:rPr>
              <a:t>ILIJAS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54888" y="4440238"/>
            <a:ext cx="487362" cy="2238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en-US" sz="800" dirty="0">
              <a:latin typeface="Calibri" pitchFamily="34" charset="0"/>
            </a:endParaRPr>
          </a:p>
        </p:txBody>
      </p:sp>
      <p:sp>
        <p:nvSpPr>
          <p:cNvPr id="3088" name="Rectangle 38"/>
          <p:cNvSpPr>
            <a:spLocks noChangeArrowheads="1"/>
          </p:cNvSpPr>
          <p:nvPr/>
        </p:nvSpPr>
        <p:spPr bwMode="auto">
          <a:xfrm>
            <a:off x="7323138" y="4464050"/>
            <a:ext cx="921270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bs-Latn-BA" altLang="en-US" sz="1200" b="1" dirty="0">
                <a:latin typeface="Calibri" pitchFamily="34" charset="0"/>
              </a:rPr>
              <a:t>GORAŽDE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90" name="Rectangle 40"/>
          <p:cNvSpPr>
            <a:spLocks noChangeArrowheads="1"/>
          </p:cNvSpPr>
          <p:nvPr/>
        </p:nvSpPr>
        <p:spPr bwMode="auto">
          <a:xfrm>
            <a:off x="6530181" y="4200525"/>
            <a:ext cx="824707" cy="26161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1100" b="1" dirty="0">
                <a:latin typeface="Calibri" pitchFamily="34" charset="0"/>
              </a:rPr>
              <a:t>SARAJEVO</a:t>
            </a:r>
            <a:endParaRPr lang="en-US" altLang="en-US" sz="1100" b="1" dirty="0">
              <a:latin typeface="Calibri" pitchFamily="34" charset="0"/>
            </a:endParaRPr>
          </a:p>
        </p:txBody>
      </p:sp>
      <p:sp>
        <p:nvSpPr>
          <p:cNvPr id="3092" name="Rectangle 42"/>
          <p:cNvSpPr>
            <a:spLocks noChangeArrowheads="1"/>
          </p:cNvSpPr>
          <p:nvPr/>
        </p:nvSpPr>
        <p:spPr bwMode="auto">
          <a:xfrm>
            <a:off x="6361944" y="4496890"/>
            <a:ext cx="656735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1200" b="1" dirty="0">
                <a:latin typeface="Calibri" pitchFamily="34" charset="0"/>
              </a:rPr>
              <a:t>ILIDZA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94" name="Rectangle 44"/>
          <p:cNvSpPr>
            <a:spLocks noChangeArrowheads="1"/>
          </p:cNvSpPr>
          <p:nvPr/>
        </p:nvSpPr>
        <p:spPr bwMode="auto">
          <a:xfrm>
            <a:off x="5550694" y="4149725"/>
            <a:ext cx="877117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1200" b="1" dirty="0">
                <a:latin typeface="Calibri" pitchFamily="34" charset="0"/>
              </a:rPr>
              <a:t>SARAJEVO CANTON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096" name="Rectangle 46"/>
          <p:cNvSpPr>
            <a:spLocks noChangeArrowheads="1"/>
          </p:cNvSpPr>
          <p:nvPr/>
        </p:nvSpPr>
        <p:spPr bwMode="auto">
          <a:xfrm>
            <a:off x="5549446" y="4803629"/>
            <a:ext cx="1419826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bs-Latn-BA" altLang="en-US" sz="1200" b="1" dirty="0">
                <a:latin typeface="Calibri" pitchFamily="34" charset="0"/>
              </a:rPr>
              <a:t>HERZEGOVINA-NERETVA CANTON</a:t>
            </a:r>
          </a:p>
        </p:txBody>
      </p:sp>
      <p:sp>
        <p:nvSpPr>
          <p:cNvPr id="3098" name="Rectangle 48"/>
          <p:cNvSpPr>
            <a:spLocks noChangeArrowheads="1"/>
          </p:cNvSpPr>
          <p:nvPr/>
        </p:nvSpPr>
        <p:spPr bwMode="auto">
          <a:xfrm>
            <a:off x="3140148" y="1932862"/>
            <a:ext cx="1368152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1200" b="1" dirty="0">
                <a:latin typeface="Calibri" pitchFamily="34" charset="0"/>
              </a:rPr>
              <a:t>BOSANSKA KRUPA</a:t>
            </a:r>
          </a:p>
        </p:txBody>
      </p:sp>
      <p:sp>
        <p:nvSpPr>
          <p:cNvPr id="3100" name="Rectangle 52"/>
          <p:cNvSpPr>
            <a:spLocks noChangeArrowheads="1"/>
          </p:cNvSpPr>
          <p:nvPr/>
        </p:nvSpPr>
        <p:spPr bwMode="auto">
          <a:xfrm>
            <a:off x="3476722" y="2386914"/>
            <a:ext cx="960241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1200" b="1" dirty="0" smtClean="0">
                <a:latin typeface="Calibri" pitchFamily="34" charset="0"/>
              </a:rPr>
              <a:t>UNA-SANA</a:t>
            </a:r>
          </a:p>
          <a:p>
            <a:pPr eaLnBrk="1" hangingPunct="1"/>
            <a:r>
              <a:rPr lang="bs-Latn-BA" altLang="en-US" sz="1200" b="1" dirty="0" smtClean="0">
                <a:latin typeface="Calibri" pitchFamily="34" charset="0"/>
              </a:rPr>
              <a:t> </a:t>
            </a:r>
            <a:r>
              <a:rPr lang="bs-Latn-BA" altLang="en-US" sz="1200" b="1" dirty="0">
                <a:latin typeface="Calibri" pitchFamily="34" charset="0"/>
              </a:rPr>
              <a:t>CANTON</a:t>
            </a:r>
          </a:p>
        </p:txBody>
      </p:sp>
      <p:sp>
        <p:nvSpPr>
          <p:cNvPr id="3102" name="Rectangle 38"/>
          <p:cNvSpPr>
            <a:spLocks noChangeArrowheads="1"/>
          </p:cNvSpPr>
          <p:nvPr/>
        </p:nvSpPr>
        <p:spPr bwMode="auto">
          <a:xfrm>
            <a:off x="5782622" y="5269612"/>
            <a:ext cx="8386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bs-Latn-BA" altLang="en-US" sz="1200" b="1" dirty="0">
                <a:latin typeface="Calibri" pitchFamily="34" charset="0"/>
              </a:rPr>
              <a:t>MOSTAR CITY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104" name="Rectangle 46"/>
          <p:cNvSpPr>
            <a:spLocks noChangeArrowheads="1"/>
          </p:cNvSpPr>
          <p:nvPr/>
        </p:nvSpPr>
        <p:spPr bwMode="auto">
          <a:xfrm>
            <a:off x="3993814" y="4153674"/>
            <a:ext cx="1546623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1200" b="1" dirty="0">
                <a:latin typeface="Calibri" pitchFamily="34" charset="0"/>
              </a:rPr>
              <a:t>HERZEG-BOSNIA CANTON/CANTON 10</a:t>
            </a:r>
          </a:p>
        </p:txBody>
      </p:sp>
      <p:sp>
        <p:nvSpPr>
          <p:cNvPr id="3106" name="Rectangle 38"/>
          <p:cNvSpPr>
            <a:spLocks noChangeArrowheads="1"/>
          </p:cNvSpPr>
          <p:nvPr/>
        </p:nvSpPr>
        <p:spPr bwMode="auto">
          <a:xfrm>
            <a:off x="4681147" y="4674006"/>
            <a:ext cx="1038225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bs-Latn-BA" altLang="en-US" sz="1200" b="1" dirty="0">
                <a:latin typeface="Calibri" pitchFamily="34" charset="0"/>
              </a:rPr>
              <a:t>POSUSJE</a:t>
            </a:r>
          </a:p>
        </p:txBody>
      </p:sp>
      <p:sp>
        <p:nvSpPr>
          <p:cNvPr id="3108" name="Rectangle 38"/>
          <p:cNvSpPr>
            <a:spLocks noChangeArrowheads="1"/>
          </p:cNvSpPr>
          <p:nvPr/>
        </p:nvSpPr>
        <p:spPr bwMode="auto">
          <a:xfrm>
            <a:off x="6875194" y="2077803"/>
            <a:ext cx="1251549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1200" b="1" dirty="0">
                <a:latin typeface="Calibri" pitchFamily="34" charset="0"/>
              </a:rPr>
              <a:t>BRCKO DISTRICT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091363" y="3235325"/>
            <a:ext cx="954087" cy="2238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en-US" sz="800" dirty="0">
              <a:latin typeface="Calibri" pitchFamily="34" charset="0"/>
            </a:endParaRPr>
          </a:p>
        </p:txBody>
      </p:sp>
      <p:sp>
        <p:nvSpPr>
          <p:cNvPr id="3110" name="Rectangle 44"/>
          <p:cNvSpPr>
            <a:spLocks noChangeArrowheads="1"/>
          </p:cNvSpPr>
          <p:nvPr/>
        </p:nvSpPr>
        <p:spPr bwMode="auto">
          <a:xfrm>
            <a:off x="7183439" y="3019945"/>
            <a:ext cx="862011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bs-Latn-BA" altLang="en-US" sz="1200" b="1" dirty="0" smtClean="0">
                <a:latin typeface="Calibri" pitchFamily="34" charset="0"/>
              </a:rPr>
              <a:t>TUZLA</a:t>
            </a:r>
          </a:p>
          <a:p>
            <a:pPr algn="ctr" eaLnBrk="1" hangingPunct="1"/>
            <a:r>
              <a:rPr lang="bs-Latn-BA" altLang="en-US" sz="1200" b="1" dirty="0" smtClean="0">
                <a:latin typeface="Calibri" pitchFamily="34" charset="0"/>
              </a:rPr>
              <a:t> </a:t>
            </a:r>
            <a:r>
              <a:rPr lang="bs-Latn-BA" altLang="en-US" sz="1200" b="1" dirty="0">
                <a:latin typeface="Calibri" pitchFamily="34" charset="0"/>
              </a:rPr>
              <a:t>CANTON</a:t>
            </a: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6803535" y="2439342"/>
            <a:ext cx="913791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bs-Latn-BA" altLang="en-US" sz="1200" b="1" dirty="0">
                <a:latin typeface="Calibri" pitchFamily="34" charset="0"/>
              </a:rPr>
              <a:t>SREBRENIK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114" name="Rectangle 40"/>
          <p:cNvSpPr>
            <a:spLocks noChangeArrowheads="1"/>
          </p:cNvSpPr>
          <p:nvPr/>
        </p:nvSpPr>
        <p:spPr bwMode="auto">
          <a:xfrm>
            <a:off x="6741319" y="2737445"/>
            <a:ext cx="1038225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bs-Latn-BA" altLang="en-US" sz="1200" b="1" dirty="0">
                <a:latin typeface="Calibri" pitchFamily="34" charset="0"/>
              </a:rPr>
              <a:t>TUZLA CITY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116" name="Rectangle 40"/>
          <p:cNvSpPr>
            <a:spLocks noChangeArrowheads="1"/>
          </p:cNvSpPr>
          <p:nvPr/>
        </p:nvSpPr>
        <p:spPr bwMode="auto">
          <a:xfrm>
            <a:off x="6491289" y="3170238"/>
            <a:ext cx="692150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1200" b="1" dirty="0">
                <a:latin typeface="Calibri" pitchFamily="34" charset="0"/>
              </a:rPr>
              <a:t>ZVINICE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118" name="Rectangle 44"/>
          <p:cNvSpPr>
            <a:spLocks noChangeArrowheads="1"/>
          </p:cNvSpPr>
          <p:nvPr/>
        </p:nvSpPr>
        <p:spPr bwMode="auto">
          <a:xfrm>
            <a:off x="6738538" y="3465153"/>
            <a:ext cx="1144588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bs-Latn-BA" altLang="en-US" sz="1200" b="1" dirty="0">
                <a:latin typeface="Calibri" pitchFamily="34" charset="0"/>
              </a:rPr>
              <a:t>ZENICA-DOBOJ CANTON</a:t>
            </a:r>
          </a:p>
        </p:txBody>
      </p:sp>
      <p:sp>
        <p:nvSpPr>
          <p:cNvPr id="3124" name="Rectangle 40"/>
          <p:cNvSpPr>
            <a:spLocks noChangeArrowheads="1"/>
          </p:cNvSpPr>
          <p:nvPr/>
        </p:nvSpPr>
        <p:spPr bwMode="auto">
          <a:xfrm>
            <a:off x="5997576" y="2340748"/>
            <a:ext cx="695324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1200" b="1" dirty="0">
                <a:latin typeface="Calibri" pitchFamily="34" charset="0"/>
              </a:rPr>
              <a:t>USORA</a:t>
            </a:r>
            <a:endParaRPr lang="en-US" altLang="en-US" sz="1200" b="1" dirty="0">
              <a:latin typeface="Calibri" pitchFamily="34" charset="0"/>
            </a:endParaRPr>
          </a:p>
        </p:txBody>
      </p:sp>
      <p:sp>
        <p:nvSpPr>
          <p:cNvPr id="3126" name="Rectangle 40"/>
          <p:cNvSpPr>
            <a:spLocks noChangeArrowheads="1"/>
          </p:cNvSpPr>
          <p:nvPr/>
        </p:nvSpPr>
        <p:spPr bwMode="auto">
          <a:xfrm>
            <a:off x="6016625" y="2670175"/>
            <a:ext cx="724694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bs-Latn-BA" altLang="en-US" sz="1200" b="1" dirty="0">
                <a:latin typeface="Calibri" pitchFamily="34" charset="0"/>
              </a:rPr>
              <a:t>TESANJ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128" name="Rectangle 44"/>
          <p:cNvSpPr>
            <a:spLocks noChangeArrowheads="1"/>
          </p:cNvSpPr>
          <p:nvPr/>
        </p:nvSpPr>
        <p:spPr bwMode="auto">
          <a:xfrm>
            <a:off x="4508300" y="3501380"/>
            <a:ext cx="1344416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bs-Latn-BA" altLang="en-US" sz="1200" b="1" dirty="0">
                <a:latin typeface="Calibri" pitchFamily="34" charset="0"/>
              </a:rPr>
              <a:t>CENTRAL BOSNIA </a:t>
            </a:r>
            <a:endParaRPr lang="bs-Latn-BA" altLang="en-US" sz="1200" b="1" dirty="0" smtClean="0">
              <a:latin typeface="Calibri" pitchFamily="34" charset="0"/>
            </a:endParaRPr>
          </a:p>
          <a:p>
            <a:pPr algn="ctr" eaLnBrk="1" hangingPunct="1"/>
            <a:r>
              <a:rPr lang="bs-Latn-BA" altLang="en-US" sz="1200" b="1" dirty="0" smtClean="0">
                <a:latin typeface="Calibri" pitchFamily="34" charset="0"/>
              </a:rPr>
              <a:t>CANTON</a:t>
            </a:r>
            <a:endParaRPr lang="bs-Latn-BA" altLang="en-US" sz="1200" b="1" dirty="0">
              <a:latin typeface="Calibri" pitchFamily="34" charset="0"/>
            </a:endParaRPr>
          </a:p>
        </p:txBody>
      </p:sp>
      <p:sp>
        <p:nvSpPr>
          <p:cNvPr id="3130" name="Rectangle 40"/>
          <p:cNvSpPr>
            <a:spLocks noChangeArrowheads="1"/>
          </p:cNvSpPr>
          <p:nvPr/>
        </p:nvSpPr>
        <p:spPr bwMode="auto">
          <a:xfrm>
            <a:off x="5100638" y="3097212"/>
            <a:ext cx="805656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1200" b="1" dirty="0">
                <a:latin typeface="Calibri" pitchFamily="34" charset="0"/>
              </a:rPr>
              <a:t>TRAVNIK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132" name="Rectangle 40"/>
          <p:cNvSpPr>
            <a:spLocks noChangeArrowheads="1"/>
          </p:cNvSpPr>
          <p:nvPr/>
        </p:nvSpPr>
        <p:spPr bwMode="auto">
          <a:xfrm>
            <a:off x="5852716" y="3310137"/>
            <a:ext cx="594518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1200" b="1" dirty="0">
                <a:latin typeface="Calibri" pitchFamily="34" charset="0"/>
              </a:rPr>
              <a:t>VITEZ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134" name="Rectangle 40"/>
          <p:cNvSpPr>
            <a:spLocks noChangeArrowheads="1"/>
          </p:cNvSpPr>
          <p:nvPr/>
        </p:nvSpPr>
        <p:spPr bwMode="auto">
          <a:xfrm>
            <a:off x="5678115" y="3884635"/>
            <a:ext cx="749696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1200" b="1" dirty="0">
                <a:latin typeface="Calibri" pitchFamily="34" charset="0"/>
              </a:rPr>
              <a:t>KISELJAK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4358" y="3561245"/>
            <a:ext cx="3961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</a:t>
            </a:r>
            <a:r>
              <a:rPr lang="bs-Latn-BA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 distrikt</a:t>
            </a:r>
          </a:p>
          <a:p>
            <a:r>
              <a:rPr lang="bs-Latn-BA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7 </a:t>
            </a:r>
            <a:r>
              <a:rPr lang="bs-Latn-BA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kantona</a:t>
            </a:r>
            <a:r>
              <a:rPr lang="bs-Latn-BA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bs-Latn-BA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</a:t>
            </a:r>
            <a:r>
              <a:rPr lang="bs-Latn-BA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 grada</a:t>
            </a:r>
          </a:p>
          <a:p>
            <a:r>
              <a:rPr lang="bs-Latn-BA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15 općina</a:t>
            </a:r>
          </a:p>
          <a:p>
            <a:endParaRPr lang="bs-Latn-BA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vi-VN" dirty="0">
                <a:solidFill>
                  <a:srgbClr val="FF0000"/>
                </a:solidFill>
                <a:latin typeface="Calibri" panose="020F0502020204030204" pitchFamily="34" charset="0"/>
              </a:rPr>
              <a:t>Članovi saradničke mreže su, također, Vlada Federacije BiH i 8 federalnih ministarstava i institucija</a:t>
            </a:r>
            <a:endParaRPr lang="bs-Latn-BA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bs-Latn-BA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4090135" y="-4133293"/>
            <a:ext cx="920571" cy="9187158"/>
            <a:chOff x="-395162" y="-307918"/>
            <a:chExt cx="693089" cy="6870677"/>
          </a:xfrm>
        </p:grpSpPr>
        <p:sp>
          <p:nvSpPr>
            <p:cNvPr id="40" name="Rectangle 39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86022" y="13303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bs-Latn-BA" altLang="en-US" sz="3200" b="1" dirty="0" smtClean="0">
                <a:solidFill>
                  <a:schemeClr val="bg1"/>
                </a:solidFill>
              </a:rPr>
              <a:t>Partnerske institucije</a:t>
            </a:r>
            <a:endParaRPr lang="bs-Latn-BA" altLang="en-US" sz="3200" b="1" dirty="0">
              <a:solidFill>
                <a:schemeClr val="bg1"/>
              </a:solidFill>
            </a:endParaRPr>
          </a:p>
        </p:txBody>
      </p:sp>
      <p:pic>
        <p:nvPicPr>
          <p:cNvPr id="42" name="Picture 7" descr="Description: FIPA LOGO SOLO 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" y="106493"/>
            <a:ext cx="591546" cy="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1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262467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582728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7224" y="1340768"/>
            <a:ext cx="701979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hr-BA" dirty="0"/>
              <a:t>Realizacija Programa postinvesticione podrške i rada investitorima </a:t>
            </a:r>
            <a:endParaRPr lang="hr-BA" dirty="0" smtClean="0"/>
          </a:p>
          <a:p>
            <a:pPr>
              <a:spcAft>
                <a:spcPts val="600"/>
              </a:spcAft>
              <a:buClr>
                <a:schemeClr val="tx2"/>
              </a:buClr>
            </a:pPr>
            <a:endParaRPr lang="hr-BA" dirty="0"/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/>
              <a:t>Sastanci </a:t>
            </a:r>
            <a:r>
              <a:rPr lang="hr-BA" dirty="0" smtClean="0"/>
              <a:t>saradničke </a:t>
            </a:r>
            <a:r>
              <a:rPr lang="hr-BA" dirty="0"/>
              <a:t>mreže – planiranje aktivnosti i razmjena iskustava (2-3  godišnje</a:t>
            </a:r>
            <a:r>
              <a:rPr lang="hr-BA" dirty="0" smtClean="0"/>
              <a:t>)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Izbor </a:t>
            </a:r>
            <a:r>
              <a:rPr lang="hr-BA" dirty="0"/>
              <a:t>kompanija  za posjetu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/>
              <a:t>Izrada konačne liste kompanija za posjetu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/>
              <a:t>Priprema posjete kompaniji investitoru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/>
              <a:t>Sastanak s </a:t>
            </a:r>
            <a:r>
              <a:rPr lang="hr-BA" dirty="0" smtClean="0"/>
              <a:t>investitorom</a:t>
            </a:r>
            <a:endParaRPr lang="hr-BA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nn-NO" dirty="0" smtClean="0"/>
              <a:t>Aktivnosti </a:t>
            </a:r>
            <a:r>
              <a:rPr lang="nn-NO" dirty="0"/>
              <a:t>nakon </a:t>
            </a:r>
            <a:r>
              <a:rPr lang="nn-NO" dirty="0" smtClean="0"/>
              <a:t>posjet</a:t>
            </a:r>
            <a:r>
              <a:rPr lang="hr-BA" dirty="0" smtClean="0"/>
              <a:t>a</a:t>
            </a:r>
            <a:r>
              <a:rPr lang="nn-NO" dirty="0" smtClean="0"/>
              <a:t> </a:t>
            </a:r>
            <a:r>
              <a:rPr lang="nn-NO" dirty="0"/>
              <a:t>i popratne radnje</a:t>
            </a:r>
            <a:r>
              <a:rPr lang="en-GB" dirty="0" smtClean="0"/>
              <a:t>: </a:t>
            </a:r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Slanje dopisa zahvale kompaniji </a:t>
            </a:r>
            <a:endParaRPr lang="en-GB" dirty="0" smtClean="0"/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GB" dirty="0" err="1" smtClean="0"/>
              <a:t>Nakon</a:t>
            </a:r>
            <a:r>
              <a:rPr lang="en-GB" dirty="0" smtClean="0"/>
              <a:t> </a:t>
            </a:r>
            <a:r>
              <a:rPr lang="en-GB" dirty="0" err="1" smtClean="0"/>
              <a:t>sastanaka</a:t>
            </a:r>
            <a:r>
              <a:rPr lang="en-GB" dirty="0" smtClean="0"/>
              <a:t> </a:t>
            </a:r>
            <a:r>
              <a:rPr lang="en-GB" dirty="0" err="1" smtClean="0"/>
              <a:t>nastav</a:t>
            </a:r>
            <a:r>
              <a:rPr lang="hr-BA" dirty="0" smtClean="0"/>
              <a:t>ak </a:t>
            </a:r>
            <a:r>
              <a:rPr lang="en-GB" dirty="0" err="1" smtClean="0"/>
              <a:t>komunikaciju</a:t>
            </a:r>
            <a:r>
              <a:rPr lang="en-GB" dirty="0" smtClean="0"/>
              <a:t> s </a:t>
            </a:r>
            <a:r>
              <a:rPr lang="en-GB" dirty="0" err="1" smtClean="0"/>
              <a:t>investitorom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hr-BA" dirty="0"/>
              <a:t> </a:t>
            </a:r>
            <a:r>
              <a:rPr lang="hr-BA" dirty="0" smtClean="0"/>
              <a:t>informiranje </a:t>
            </a:r>
            <a:r>
              <a:rPr lang="en-GB" dirty="0" smtClean="0"/>
              <a:t> o </a:t>
            </a:r>
            <a:r>
              <a:rPr lang="en-GB" dirty="0" err="1" smtClean="0"/>
              <a:t>statusu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dogovorenoj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 smtClean="0"/>
              <a:t>svoje</a:t>
            </a:r>
            <a:r>
              <a:rPr lang="en-GB" dirty="0" smtClean="0"/>
              <a:t> </a:t>
            </a:r>
            <a:r>
              <a:rPr lang="en-GB" dirty="0" err="1" smtClean="0"/>
              <a:t>nadležnosti</a:t>
            </a:r>
            <a:endParaRPr lang="hr-BA" dirty="0" smtClean="0"/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Priprema analiza i konacni Izvjestaj o provedenom Aftercare programu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1556792"/>
            <a:ext cx="324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networking</a:t>
            </a:r>
            <a:r>
              <a:rPr lang="bs-Latn-BA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4090135" y="-4133293"/>
            <a:ext cx="920571" cy="9187158"/>
            <a:chOff x="-395162" y="-307918"/>
            <a:chExt cx="693089" cy="6870677"/>
          </a:xfrm>
        </p:grpSpPr>
        <p:sp>
          <p:nvSpPr>
            <p:cNvPr id="15" name="Rectangle 14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pic>
        <p:nvPicPr>
          <p:cNvPr id="12" name="Picture 7" descr="Description: FIPA LOGO SOLO 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" y="106493"/>
            <a:ext cx="591546" cy="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40795" y="133033"/>
            <a:ext cx="8402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hr-HR" altLang="en-US" sz="2800" b="1" dirty="0" smtClean="0">
                <a:solidFill>
                  <a:schemeClr val="bg1"/>
                </a:solidFill>
                <a:cs typeface="Arial" pitchFamily="34" charset="0"/>
              </a:rPr>
              <a:t>AKTIVNOSTI SARADNIČKE MREŽE</a:t>
            </a:r>
            <a:endParaRPr lang="en-GB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http://lestaylor.net/wp-content/uploads/2014/01/Success-Graph-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276872"/>
            <a:ext cx="3286116" cy="246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279968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199" y="1268760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24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hr-HR" sz="2000" b="1" dirty="0" smtClean="0">
                <a:cs typeface="Arial" pitchFamily="34" charset="0"/>
              </a:rPr>
              <a:t>  </a:t>
            </a:r>
            <a:r>
              <a:rPr lang="hr-HR" sz="2000" dirty="0" smtClean="0">
                <a:cs typeface="Arial" pitchFamily="34" charset="0"/>
              </a:rPr>
              <a:t>465 posjećenih kompanija</a:t>
            </a:r>
          </a:p>
          <a:p>
            <a:pPr>
              <a:spcAft>
                <a:spcPts val="24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hr-HR" sz="2000" dirty="0" smtClean="0">
                <a:cs typeface="Arial" pitchFamily="34" charset="0"/>
              </a:rPr>
              <a:t>  </a:t>
            </a:r>
            <a:r>
              <a:rPr lang="hr-HR" sz="2000" dirty="0" smtClean="0"/>
              <a:t>225  posjeta sa partnerima u suradničkoj mreži </a:t>
            </a:r>
          </a:p>
          <a:p>
            <a:pPr>
              <a:spcAft>
                <a:spcPts val="24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hr-HR" sz="2000" dirty="0">
                <a:cs typeface="Arial" pitchFamily="34" charset="0"/>
              </a:rPr>
              <a:t> </a:t>
            </a:r>
            <a:r>
              <a:rPr lang="hr-HR" sz="2000" dirty="0" smtClean="0">
                <a:cs typeface="Arial" pitchFamily="34" charset="0"/>
              </a:rPr>
              <a:t>4.1 billion EUR investicija</a:t>
            </a:r>
          </a:p>
          <a:p>
            <a:pPr>
              <a:spcAft>
                <a:spcPts val="24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hr-HR" sz="2000" dirty="0" smtClean="0">
                <a:cs typeface="Arial" pitchFamily="34" charset="0"/>
              </a:rPr>
              <a:t>  58 342 zaposlenih</a:t>
            </a:r>
          </a:p>
          <a:p>
            <a:pPr>
              <a:spcAft>
                <a:spcPts val="24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hr-HR" sz="2000" dirty="0" smtClean="0">
                <a:cs typeface="Arial" pitchFamily="34" charset="0"/>
              </a:rPr>
              <a:t>  FIPA je posjetila 67% svih postojećih stranih investitora </a:t>
            </a:r>
          </a:p>
          <a:p>
            <a:pPr>
              <a:spcAft>
                <a:spcPts val="24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hr-HR" sz="2000" dirty="0" smtClean="0">
                <a:cs typeface="Arial" pitchFamily="34" charset="0"/>
              </a:rPr>
              <a:t>  78.1% kompanija </a:t>
            </a:r>
            <a:r>
              <a:rPr lang="hr-HR" sz="2000" b="1" dirty="0" smtClean="0">
                <a:cs typeface="Arial" pitchFamily="34" charset="0"/>
              </a:rPr>
              <a:t>planira reinvesticije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4090135" y="-4133293"/>
            <a:ext cx="920571" cy="9187158"/>
            <a:chOff x="-395162" y="-307918"/>
            <a:chExt cx="693089" cy="6870677"/>
          </a:xfrm>
        </p:grpSpPr>
        <p:sp>
          <p:nvSpPr>
            <p:cNvPr id="11" name="Rectangle 10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pic>
        <p:nvPicPr>
          <p:cNvPr id="13" name="Picture 7" descr="Description: FIPA LOGO SOLO 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" y="106493"/>
            <a:ext cx="591546" cy="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08770" y="106493"/>
            <a:ext cx="71924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hr-HR" altLang="en-US" sz="2800" b="1" dirty="0" smtClean="0">
                <a:solidFill>
                  <a:schemeClr val="bg1"/>
                </a:solidFill>
                <a:cs typeface="Arial" pitchFamily="34" charset="0"/>
              </a:rPr>
              <a:t>OSNOVNI POKAZATELJI</a:t>
            </a:r>
            <a:endParaRPr lang="en-GB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532780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4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 rot="16200000">
            <a:off x="4090135" y="-4133293"/>
            <a:ext cx="920571" cy="9187158"/>
            <a:chOff x="-395162" y="-307918"/>
            <a:chExt cx="693089" cy="6870677"/>
          </a:xfrm>
        </p:grpSpPr>
        <p:sp>
          <p:nvSpPr>
            <p:cNvPr id="13" name="Rectangle 12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pic>
        <p:nvPicPr>
          <p:cNvPr id="11" name="Picture 7" descr="Description: FIPA LOGO SOLO 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" y="106493"/>
            <a:ext cx="591546" cy="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39940" y="101716"/>
            <a:ext cx="8136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en-US" sz="2000" b="1" dirty="0">
                <a:solidFill>
                  <a:schemeClr val="bg1"/>
                </a:solidFill>
                <a:cs typeface="Arial" pitchFamily="34" charset="0"/>
              </a:rPr>
              <a:t>RAD SA INVESTITORIMA: </a:t>
            </a:r>
          </a:p>
          <a:p>
            <a:r>
              <a:rPr lang="it-IT" altLang="en-US" sz="2000" b="1" dirty="0">
                <a:solidFill>
                  <a:schemeClr val="bg1"/>
                </a:solidFill>
                <a:cs typeface="Arial" pitchFamily="34" charset="0"/>
              </a:rPr>
              <a:t>RJEŠAVANJE OTVORENIH PITANJA ZA INVESTITORE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299054" y="1412776"/>
            <a:ext cx="8541454" cy="1746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bs-Latn-BA" sz="2000" dirty="0" smtClean="0">
                <a:solidFill>
                  <a:srgbClr val="002060"/>
                </a:solidFill>
              </a:rPr>
              <a:t>Zajednički rad na raznim nivoima vlasti je </a:t>
            </a:r>
            <a:r>
              <a:rPr lang="bs-Latn-BA" sz="2000" b="1" dirty="0" smtClean="0">
                <a:solidFill>
                  <a:srgbClr val="002060"/>
                </a:solidFill>
              </a:rPr>
              <a:t>rješenje</a:t>
            </a:r>
            <a:r>
              <a:rPr lang="bs-Latn-BA" sz="2000" dirty="0" smtClean="0">
                <a:solidFill>
                  <a:srgbClr val="002060"/>
                </a:solidFill>
              </a:rPr>
              <a:t>/instrument za rješavanje pritužbi investitora.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180975" indent="-180975" algn="just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bs-Latn-BA" sz="2000" dirty="0" smtClean="0">
                <a:solidFill>
                  <a:srgbClr val="FF0000"/>
                </a:solidFill>
              </a:rPr>
              <a:t>Program saradnje za rad sa investitorima i rješavanje pritužbi je inicijativa više nivoa vlasti pokrenuta da se riješe problemi investitora koji ometaju porast investicija i/ili efikasno poslovanje investitora u Bosni i Heregovini</a:t>
            </a:r>
            <a:endParaRPr lang="en-US" sz="2000" dirty="0" smtClean="0"/>
          </a:p>
        </p:txBody>
      </p:sp>
      <p:pic>
        <p:nvPicPr>
          <p:cNvPr id="18" name="Picture 2" descr="http://www.sabero.com/images/grievan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9963" y="3408322"/>
            <a:ext cx="4873925" cy="1318953"/>
          </a:xfrm>
          <a:prstGeom prst="rect">
            <a:avLst/>
          </a:prstGeom>
          <a:noFill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55275" y="4513943"/>
            <a:ext cx="8415615" cy="1800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FAB2F"/>
              </a:buClr>
              <a:buSzPct val="120000"/>
              <a:tabLst/>
              <a:defRPr/>
            </a:pPr>
            <a:endParaRPr lang="bs-Latn-BA" sz="2200" b="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bs-Latn-B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Arial" pitchFamily="34" charset="0"/>
              </a:rPr>
              <a:t>Cilj</a:t>
            </a:r>
            <a:r>
              <a:rPr kumimoji="0" lang="bs-Latn-BA" sz="2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Arial" pitchFamily="34" charset="0"/>
              </a:rPr>
              <a:t> ove saradnje je da se investitorima ponudi efikasna platforma preko koje mogu prenijeti svoje brige i postojeće pritužbe u BiH u nadi da će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Arial" pitchFamily="34" charset="0"/>
              </a:rPr>
              <a:t>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225427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bs-Latn-BA" sz="2200" b="0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pronaći neposredno rješenje za date probleme; i/ili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225427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bs-Latn-B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Arial" pitchFamily="34" charset="0"/>
              </a:rPr>
              <a:t>podstaći raspravu i uticati na formulisanje programa reformi.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379656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 rot="16200000">
            <a:off x="4090135" y="-4133293"/>
            <a:ext cx="920571" cy="9187158"/>
            <a:chOff x="-395162" y="-307918"/>
            <a:chExt cx="693089" cy="6870677"/>
          </a:xfrm>
        </p:grpSpPr>
        <p:sp>
          <p:nvSpPr>
            <p:cNvPr id="13" name="Rectangle 12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pic>
        <p:nvPicPr>
          <p:cNvPr id="11" name="Picture 7" descr="Description: FIPA LOGO SOLO 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" y="106493"/>
            <a:ext cx="591546" cy="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64472" y="170277"/>
            <a:ext cx="8136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en-US" sz="2000" b="1" dirty="0" smtClean="0">
                <a:solidFill>
                  <a:schemeClr val="bg1"/>
                </a:solidFill>
                <a:cs typeface="Arial" pitchFamily="34" charset="0"/>
              </a:rPr>
              <a:t>RJEŠAVANJE </a:t>
            </a:r>
            <a:r>
              <a:rPr lang="it-IT" altLang="en-US" sz="2000" b="1" dirty="0">
                <a:solidFill>
                  <a:schemeClr val="bg1"/>
                </a:solidFill>
                <a:cs typeface="Arial" pitchFamily="34" charset="0"/>
              </a:rPr>
              <a:t>OTVORENIH PITANJA ZA INVESTITORE</a:t>
            </a:r>
          </a:p>
        </p:txBody>
      </p:sp>
      <p:graphicFrame>
        <p:nvGraphicFramePr>
          <p:cNvPr id="16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59428"/>
              </p:ext>
            </p:extLst>
          </p:nvPr>
        </p:nvGraphicFramePr>
        <p:xfrm>
          <a:off x="412997" y="2924944"/>
          <a:ext cx="4498199" cy="2773680"/>
        </p:xfrm>
        <a:graphic>
          <a:graphicData uri="http://schemas.openxmlformats.org/drawingml/2006/table">
            <a:tbl>
              <a:tblPr/>
              <a:tblGrid>
                <a:gridCol w="3861167"/>
                <a:gridCol w="637032"/>
              </a:tblGrid>
              <a:tr h="200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Uspješne asistencije kompanijama u rješavanju konkretnih problema</a:t>
                      </a:r>
                      <a:endParaRPr kumimoji="0" lang="ru-RU" altLang="sr-Latn-R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Izdavanje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radnih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dozvola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za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direktore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osnivače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Ubrzavanje izdavanja građevinskih dozvola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Izdavanje </a:t>
                      </a: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energetskih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dozvola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Rješavanje pitanja oslobađanja carina na robu uvezenu kao dio investicijskog kapitala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Uvođenje dodatnog odijela u Srednju mašinsku školu </a:t>
                      </a:r>
                      <a:r>
                        <a:rPr kumimoji="0" lang="hr-BA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, </a:t>
                      </a:r>
                      <a:endParaRPr kumimoji="0" lang="ru-RU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Urgencije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za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hitno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rjesavanje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sudskih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sr-Latn-R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sporova</a:t>
                      </a:r>
                      <a:r>
                        <a:rPr kumimoji="0" lang="en-US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</a:t>
                      </a:r>
                      <a:endParaRPr kumimoji="0" lang="ru-RU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2997" y="1314634"/>
            <a:ext cx="6895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Identificirano 520 otvorenih pitanja/problema kompanija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129 </a:t>
            </a:r>
            <a:r>
              <a:rPr lang="hr-BA" dirty="0"/>
              <a:t>(25%) riješeno, </a:t>
            </a:r>
            <a:endParaRPr lang="hr-BA" dirty="0" smtClean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195 </a:t>
            </a:r>
            <a:r>
              <a:rPr lang="hr-BA" dirty="0"/>
              <a:t>(38%) </a:t>
            </a:r>
            <a:r>
              <a:rPr lang="hr-BA" dirty="0" smtClean="0"/>
              <a:t>radi se na </a:t>
            </a:r>
            <a:r>
              <a:rPr lang="hr-BA" dirty="0"/>
              <a:t>rješavanju, </a:t>
            </a:r>
            <a:endParaRPr lang="hr-BA" dirty="0" smtClean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162 </a:t>
            </a:r>
            <a:r>
              <a:rPr lang="hr-BA" dirty="0"/>
              <a:t>(31%) zahtjevaju duži vremenski period za rješavanje</a:t>
            </a:r>
          </a:p>
        </p:txBody>
      </p:sp>
      <p:sp>
        <p:nvSpPr>
          <p:cNvPr id="15" name="Скругленный прямоугольник 7"/>
          <p:cNvSpPr/>
          <p:nvPr/>
        </p:nvSpPr>
        <p:spPr>
          <a:xfrm>
            <a:off x="5378016" y="2852936"/>
            <a:ext cx="3600401" cy="262829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hr-BA" altLang="sr-Latn-RS" b="1" dirty="0" smtClean="0">
                <a:solidFill>
                  <a:srgbClr val="FF0000"/>
                </a:solidFill>
                <a:latin typeface="+mn-lt"/>
              </a:rPr>
              <a:t>Rezultat </a:t>
            </a:r>
            <a:r>
              <a:rPr lang="hr-BA" altLang="sr-Latn-RS" b="1" dirty="0">
                <a:solidFill>
                  <a:srgbClr val="FF0000"/>
                </a:solidFill>
                <a:latin typeface="+mn-lt"/>
              </a:rPr>
              <a:t>u</a:t>
            </a:r>
            <a:r>
              <a:rPr lang="vi-VN" altLang="sr-Latn-R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spjesn</a:t>
            </a:r>
            <a:r>
              <a:rPr lang="hr-BA" altLang="sr-Latn-R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ih a</a:t>
            </a:r>
            <a:r>
              <a:rPr lang="vi-VN" altLang="sr-Latn-R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sistencije</a:t>
            </a:r>
            <a:endParaRPr lang="hr-BA" altLang="sr-Latn-RS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vi-VN" altLang="sr-Latn-RS" b="1" dirty="0">
              <a:solidFill>
                <a:srgbClr val="FF0000"/>
              </a:solidFill>
              <a:latin typeface="+mn-lt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q"/>
            </a:pPr>
            <a:r>
              <a:rPr lang="vi-VN" altLang="sr-Latn-RS" b="1" dirty="0">
                <a:solidFill>
                  <a:srgbClr val="FF0000"/>
                </a:solidFill>
                <a:latin typeface="Calibri" panose="020F0502020204030204" pitchFamily="34" charset="0"/>
              </a:rPr>
              <a:t>34,572,667 </a:t>
            </a:r>
            <a:r>
              <a:rPr lang="vi-VN" altLang="sr-Latn-R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$ </a:t>
            </a:r>
            <a:r>
              <a:rPr lang="vi-VN" altLang="sr-Latn-RS" b="1" dirty="0">
                <a:solidFill>
                  <a:srgbClr val="FF0000"/>
                </a:solidFill>
                <a:latin typeface="Calibri" panose="020F0502020204030204" pitchFamily="34" charset="0"/>
              </a:rPr>
              <a:t>reinvesticija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q"/>
            </a:pPr>
            <a:r>
              <a:rPr lang="vi-VN" altLang="sr-Latn-RS" b="1" dirty="0">
                <a:solidFill>
                  <a:srgbClr val="FF0000"/>
                </a:solidFill>
                <a:latin typeface="Calibri" panose="020F0502020204030204" pitchFamily="34" charset="0"/>
              </a:rPr>
              <a:t>730 novih radnih mjesta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q"/>
            </a:pPr>
            <a:r>
              <a:rPr lang="vi-VN" altLang="sr-Latn-RS" b="1" dirty="0">
                <a:solidFill>
                  <a:srgbClr val="FF0000"/>
                </a:solidFill>
                <a:latin typeface="Calibri" panose="020F0502020204030204" pitchFamily="34" charset="0"/>
              </a:rPr>
              <a:t>7,263,061 $ zadrzanih investicija</a:t>
            </a:r>
          </a:p>
          <a:p>
            <a:pPr algn="ctr" eaLnBrk="1" hangingPunct="1"/>
            <a:endParaRPr lang="ru-RU" altLang="sr-Latn-R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5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678708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 rot="16200000">
            <a:off x="4090135" y="-4133293"/>
            <a:ext cx="920571" cy="9187158"/>
            <a:chOff x="-395162" y="-307918"/>
            <a:chExt cx="693089" cy="6870677"/>
          </a:xfrm>
        </p:grpSpPr>
        <p:sp>
          <p:nvSpPr>
            <p:cNvPr id="13" name="Rectangle 12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pic>
        <p:nvPicPr>
          <p:cNvPr id="11" name="Picture 7" descr="Description: FIPA LOGO SOLO 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" y="106493"/>
            <a:ext cx="591546" cy="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64472" y="170277"/>
            <a:ext cx="8136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r-BA" altLang="en-US" sz="2000" b="1" dirty="0" smtClean="0">
                <a:solidFill>
                  <a:schemeClr val="bg1"/>
                </a:solidFill>
                <a:cs typeface="Arial" pitchFamily="34" charset="0"/>
              </a:rPr>
              <a:t>Primjeri uspjesnih priča</a:t>
            </a:r>
            <a:endParaRPr lang="it-IT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5068" y="1343163"/>
            <a:ext cx="46325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r-HR" b="1" dirty="0">
                <a:latin typeface="Calibri" panose="020F0502020204030204" pitchFamily="34" charset="0"/>
              </a:rPr>
              <a:t>Prevent d.o.o. </a:t>
            </a:r>
            <a:r>
              <a:rPr lang="hr-HR" b="1" dirty="0" smtClean="0">
                <a:latin typeface="Calibri" panose="020F0502020204030204" pitchFamily="34" charset="0"/>
              </a:rPr>
              <a:t>Visoko</a:t>
            </a:r>
            <a:endParaRPr lang="hr-HR" dirty="0" smtClean="0">
              <a:latin typeface="Calibri" panose="020F0502020204030204" pitchFamily="34" charset="0"/>
            </a:endParaRPr>
          </a:p>
          <a:p>
            <a:pPr lvl="0" algn="just"/>
            <a:r>
              <a:rPr lang="hr-HR" dirty="0">
                <a:latin typeface="Calibri" panose="020F0502020204030204" pitchFamily="34" charset="0"/>
              </a:rPr>
              <a:t>(Nijaz Hastor</a:t>
            </a:r>
            <a:r>
              <a:rPr lang="hr-HR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hr-BA" dirty="0">
                <a:latin typeface="Calibri" panose="020F0502020204030204" pitchFamily="34" charset="0"/>
              </a:rPr>
              <a:t>Godina uspostavljanja poslovanja u Bosni i Hercegovini: </a:t>
            </a:r>
            <a:r>
              <a:rPr lang="hr-BA" b="1" dirty="0" smtClean="0">
                <a:latin typeface="Calibri" panose="020F0502020204030204" pitchFamily="34" charset="0"/>
              </a:rPr>
              <a:t>1999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hr-BA" dirty="0">
                <a:latin typeface="Calibri" panose="020F0502020204030204" pitchFamily="34" charset="0"/>
              </a:rPr>
              <a:t>Kompanija zaposljava</a:t>
            </a:r>
            <a:r>
              <a:rPr lang="hr-BA" dirty="0" smtClean="0">
                <a:latin typeface="Calibri" panose="020F0502020204030204" pitchFamily="34" charset="0"/>
              </a:rPr>
              <a:t>: </a:t>
            </a:r>
            <a:r>
              <a:rPr lang="hr-BA" b="1" dirty="0" smtClean="0">
                <a:latin typeface="Calibri" panose="020F0502020204030204" pitchFamily="34" charset="0"/>
              </a:rPr>
              <a:t>7.000 </a:t>
            </a:r>
            <a:r>
              <a:rPr lang="hr-BA" b="1" dirty="0">
                <a:latin typeface="Calibri" panose="020F0502020204030204" pitchFamily="34" charset="0"/>
              </a:rPr>
              <a:t>radnika</a:t>
            </a:r>
            <a:endParaRPr lang="hr-BA" b="1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hr-HR" dirty="0">
                <a:latin typeface="Calibri" panose="020F0502020204030204" pitchFamily="34" charset="0"/>
              </a:rPr>
              <a:t>Prevent Grupa jedna od najuspješnijih BiH kompanija</a:t>
            </a:r>
          </a:p>
        </p:txBody>
      </p:sp>
      <p:pic>
        <p:nvPicPr>
          <p:cNvPr id="19" name="Picture 2" descr="prev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90" y="1343163"/>
            <a:ext cx="3449256" cy="2473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2828" y="3438097"/>
            <a:ext cx="5445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b="1" dirty="0" smtClean="0"/>
              <a:t>Tvornica </a:t>
            </a:r>
            <a:r>
              <a:rPr lang="hr-BA" b="1" dirty="0"/>
              <a:t>obuće BEMA </a:t>
            </a:r>
            <a:r>
              <a:rPr lang="hr-BA" b="1" dirty="0" smtClean="0"/>
              <a:t>d.o.o Banja Luka</a:t>
            </a:r>
          </a:p>
          <a:p>
            <a:r>
              <a:rPr lang="hr-BA" dirty="0" smtClean="0"/>
              <a:t>(Slovenija)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BA" dirty="0"/>
              <a:t>Godina uspostavljanja poslovanja u Bosni i Hercegovini:2004</a:t>
            </a:r>
            <a:endParaRPr lang="hr-B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BA" dirty="0"/>
              <a:t>Kompanija zaposljava: </a:t>
            </a:r>
            <a:r>
              <a:rPr lang="hr-BA" dirty="0" smtClean="0"/>
              <a:t>1300 radnika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BA" dirty="0" smtClean="0"/>
              <a:t>Jedna od vodećih fabrika </a:t>
            </a:r>
            <a:r>
              <a:rPr lang="hr-BA" dirty="0"/>
              <a:t>proizvodnje obuće na području Bosne i </a:t>
            </a:r>
            <a:r>
              <a:rPr lang="hr-BA" dirty="0" smtClean="0"/>
              <a:t>Hercegovine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BA" dirty="0"/>
              <a:t>2013: </a:t>
            </a:r>
            <a:r>
              <a:rPr lang="hr-BA" b="1" dirty="0"/>
              <a:t>kompanija urucila FIPA-i </a:t>
            </a:r>
            <a:r>
              <a:rPr lang="hr-BA" b="1" i="1" dirty="0"/>
              <a:t>Z</a:t>
            </a:r>
            <a:r>
              <a:rPr lang="hr-BA" b="1" i="1" dirty="0" smtClean="0"/>
              <a:t>ahvalnicu </a:t>
            </a:r>
            <a:r>
              <a:rPr lang="hr-BA" b="1" i="1" dirty="0"/>
              <a:t>za pruzanje pomoći u rjesavanju otvorenih pitanja u </a:t>
            </a:r>
            <a:r>
              <a:rPr lang="hr-BA" b="1" i="1" dirty="0" smtClean="0"/>
              <a:t>poslovanju</a:t>
            </a:r>
            <a:endParaRPr lang="hr-BA" b="1" i="1" dirty="0"/>
          </a:p>
        </p:txBody>
      </p:sp>
      <p:pic>
        <p:nvPicPr>
          <p:cNvPr id="209926" name="Picture 6" descr="Slikovni rezultat za bema banja luk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90" y="4221087"/>
            <a:ext cx="3340398" cy="2079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532973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39" name="Picture 7" descr="http://www.entergate.se/images/kund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34" y="357301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622" y="1412776"/>
            <a:ext cx="86439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hr-BA" dirty="0" smtClean="0"/>
              <a:t>Godišnji Izvjestaj o aftercare programu sa </a:t>
            </a:r>
            <a:r>
              <a:rPr lang="en-GB" dirty="0" smtClean="0"/>
              <a:t>PREPORUK</a:t>
            </a:r>
            <a:r>
              <a:rPr lang="hr-BA" dirty="0" smtClean="0"/>
              <a:t>AMA</a:t>
            </a:r>
            <a:r>
              <a:rPr lang="en-GB" dirty="0" smtClean="0"/>
              <a:t> </a:t>
            </a:r>
            <a:r>
              <a:rPr lang="en-GB" dirty="0"/>
              <a:t>ZA POBOLJŠANJE POSLOVNOG OKRUŽENJA </a:t>
            </a:r>
            <a:r>
              <a:rPr lang="hr-BA" dirty="0" smtClean="0"/>
              <a:t>U BIH </a:t>
            </a:r>
          </a:p>
          <a:p>
            <a:endParaRPr lang="hr-B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BA" dirty="0" smtClean="0"/>
              <a:t>Identifikacija prepreka i otvorenih pitanja stranih investitora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B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BA" dirty="0" smtClean="0"/>
              <a:t>Analiza zakonodavstva te relevantnih izvjestaja </a:t>
            </a:r>
            <a:r>
              <a:rPr lang="en-GB" dirty="0" smtClean="0"/>
              <a:t>(</a:t>
            </a:r>
            <a:r>
              <a:rPr lang="en-GB" dirty="0" err="1" smtClean="0"/>
              <a:t>IDoing</a:t>
            </a:r>
            <a:r>
              <a:rPr lang="en-GB" dirty="0" smtClean="0"/>
              <a:t> business</a:t>
            </a:r>
            <a:r>
              <a:rPr lang="hr-BA" dirty="0" smtClean="0"/>
              <a:t>, </a:t>
            </a:r>
            <a:r>
              <a:rPr lang="en-GB" dirty="0" smtClean="0"/>
              <a:t>UNCTAD </a:t>
            </a:r>
            <a:r>
              <a:rPr lang="en-GB" dirty="0" err="1"/>
              <a:t>izvještaj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 smtClean="0"/>
              <a:t>BiH</a:t>
            </a:r>
            <a:r>
              <a:rPr lang="hr-BA" dirty="0" smtClean="0"/>
              <a:t>, </a:t>
            </a:r>
            <a:r>
              <a:rPr lang="en-GB" dirty="0" smtClean="0"/>
              <a:t>FIC </a:t>
            </a:r>
            <a:r>
              <a:rPr lang="en-GB" dirty="0" err="1" smtClean="0"/>
              <a:t>Izvještaji</a:t>
            </a:r>
            <a:r>
              <a:rPr lang="en-GB" dirty="0" smtClean="0"/>
              <a:t> </a:t>
            </a:r>
            <a:r>
              <a:rPr lang="en-GB" dirty="0" err="1"/>
              <a:t>udruženja</a:t>
            </a:r>
            <a:r>
              <a:rPr lang="en-GB" dirty="0"/>
              <a:t> </a:t>
            </a:r>
            <a:r>
              <a:rPr lang="en-GB" dirty="0" err="1"/>
              <a:t>privrednika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sl</a:t>
            </a:r>
            <a:r>
              <a:rPr lang="en-GB" dirty="0" smtClean="0"/>
              <a:t>.</a:t>
            </a:r>
            <a:r>
              <a:rPr lang="hr-BA" dirty="0" smtClean="0"/>
              <a:t>)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FIPA </a:t>
            </a:r>
            <a:r>
              <a:rPr lang="en-GB" dirty="0" err="1"/>
              <a:t>prijedlozi</a:t>
            </a:r>
            <a:r>
              <a:rPr lang="en-GB" dirty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/>
              <a:t>poboljšanje</a:t>
            </a:r>
            <a:r>
              <a:rPr lang="en-GB" dirty="0"/>
              <a:t> </a:t>
            </a:r>
            <a:r>
              <a:rPr lang="en-GB" dirty="0" err="1"/>
              <a:t>poslovnog</a:t>
            </a:r>
            <a:r>
              <a:rPr lang="en-GB" dirty="0"/>
              <a:t> </a:t>
            </a:r>
            <a:r>
              <a:rPr lang="en-GB" dirty="0" err="1" smtClean="0"/>
              <a:t>okruženja</a:t>
            </a:r>
            <a:r>
              <a:rPr lang="hr-BA" dirty="0" smtClean="0"/>
              <a:t> nivo</a:t>
            </a: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/>
              <a:t>Bosna </a:t>
            </a:r>
            <a:r>
              <a:rPr lang="hr-BA" dirty="0" smtClean="0"/>
              <a:t>i</a:t>
            </a:r>
            <a:r>
              <a:rPr lang="en-GB" dirty="0" smtClean="0"/>
              <a:t> Her</a:t>
            </a:r>
            <a:r>
              <a:rPr lang="hr-BA" dirty="0" smtClean="0"/>
              <a:t>c</a:t>
            </a:r>
            <a:r>
              <a:rPr lang="en-GB" dirty="0" err="1" smtClean="0"/>
              <a:t>egovina</a:t>
            </a: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BA" dirty="0" smtClean="0"/>
              <a:t>Federacija </a:t>
            </a:r>
            <a:r>
              <a:rPr lang="en-GB" dirty="0" err="1" smtClean="0"/>
              <a:t>BiH</a:t>
            </a: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err="1" smtClean="0"/>
              <a:t>Republi</a:t>
            </a:r>
            <a:r>
              <a:rPr lang="hr-BA" dirty="0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Srpska</a:t>
            </a: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err="1" smtClean="0"/>
              <a:t>Brcko</a:t>
            </a:r>
            <a:r>
              <a:rPr lang="en-GB" dirty="0" smtClean="0"/>
              <a:t> </a:t>
            </a:r>
            <a:r>
              <a:rPr lang="en-GB" dirty="0" err="1" smtClean="0"/>
              <a:t>Distri</a:t>
            </a:r>
            <a:r>
              <a:rPr lang="hr-BA" dirty="0" smtClean="0"/>
              <a:t>k</a:t>
            </a:r>
            <a:r>
              <a:rPr lang="en-GB" dirty="0" smtClean="0"/>
              <a:t>t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BA" dirty="0" smtClean="0"/>
              <a:t>Lokalni nivo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BA" dirty="0" smtClean="0"/>
              <a:t>Praćenje implementacije predlozenih preporuka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s-Latn-B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s-Latn-B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rot="16200000">
            <a:off x="4090135" y="-4133293"/>
            <a:ext cx="920571" cy="9187158"/>
            <a:chOff x="-395162" y="-307918"/>
            <a:chExt cx="693089" cy="6870677"/>
          </a:xfrm>
        </p:grpSpPr>
        <p:sp>
          <p:nvSpPr>
            <p:cNvPr id="11" name="Rectangle 10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pic>
        <p:nvPicPr>
          <p:cNvPr id="13" name="Picture 7" descr="Description: FIPA LOGO SOLO 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" y="106493"/>
            <a:ext cx="591546" cy="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09266" y="172508"/>
            <a:ext cx="837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hr-HR" altLang="en-US" sz="2800" b="1" dirty="0" smtClean="0">
                <a:solidFill>
                  <a:schemeClr val="bg1"/>
                </a:solidFill>
                <a:cs typeface="Arial" pitchFamily="34" charset="0"/>
              </a:rPr>
              <a:t>FIPA Preporuke </a:t>
            </a:r>
            <a:endParaRPr lang="en-GB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1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582728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12143" y="1484784"/>
            <a:ext cx="843632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>
                <a:latin typeface="Calibri" panose="020F0502020204030204" pitchFamily="34" charset="0"/>
              </a:rPr>
              <a:t>Pružanje postinvesticione podrške i rad s investitorima bavi se iznalaženjem </a:t>
            </a:r>
            <a:r>
              <a:rPr lang="hr-BA" dirty="0" smtClean="0">
                <a:latin typeface="Calibri" panose="020F0502020204030204" pitchFamily="34" charset="0"/>
              </a:rPr>
              <a:t>rješenja problema </a:t>
            </a:r>
            <a:r>
              <a:rPr lang="hr-BA" dirty="0">
                <a:latin typeface="Calibri" panose="020F0502020204030204" pitchFamily="34" charset="0"/>
              </a:rPr>
              <a:t>svih nivoa vlasti za </a:t>
            </a:r>
            <a:r>
              <a:rPr lang="hr-BA" dirty="0" smtClean="0">
                <a:latin typeface="Calibri" panose="020F0502020204030204" pitchFamily="34" charset="0"/>
              </a:rPr>
              <a:t>postojeće investitore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vi-VN" dirty="0" smtClean="0">
                <a:latin typeface="Calibri" panose="020F0502020204030204" pitchFamily="34" charset="0"/>
              </a:rPr>
              <a:t>Razvijanje odnosa s postojećim investitorima 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vi-VN" dirty="0" smtClean="0">
                <a:latin typeface="Calibri" panose="020F0502020204030204" pitchFamily="34" charset="0"/>
              </a:rPr>
              <a:t>Prikupljanje podataka na terenu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vi-VN" dirty="0" smtClean="0">
                <a:latin typeface="Calibri" panose="020F0502020204030204" pitchFamily="34" charset="0"/>
              </a:rPr>
              <a:t>Identifikacija otvorenih pitanja investitora i uspješnih priča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vi-VN" dirty="0" smtClean="0">
                <a:latin typeface="Calibri" panose="020F0502020204030204" pitchFamily="34" charset="0"/>
              </a:rPr>
              <a:t>Riješavanje otvorenih pitanja 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vi-VN" dirty="0" smtClean="0">
                <a:latin typeface="Calibri" panose="020F0502020204030204" pitchFamily="34" charset="0"/>
              </a:rPr>
              <a:t>Izrada zajedničkih preporuka za unapređenje poslovnog okruženja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vi-VN" dirty="0" smtClean="0">
                <a:latin typeface="Calibri" panose="020F0502020204030204" pitchFamily="34" charset="0"/>
              </a:rPr>
              <a:t>Platforma za razmjenu informacija vezanih uz investicijske lokacije, investicijs</a:t>
            </a:r>
            <a:r>
              <a:rPr lang="hr-BA" dirty="0" smtClean="0">
                <a:latin typeface="Calibri" panose="020F0502020204030204" pitchFamily="34" charset="0"/>
              </a:rPr>
              <a:t>ke </a:t>
            </a:r>
            <a:r>
              <a:rPr lang="vi-VN" dirty="0" smtClean="0">
                <a:latin typeface="Calibri" panose="020F0502020204030204" pitchFamily="34" charset="0"/>
              </a:rPr>
              <a:t>planov</a:t>
            </a:r>
            <a:r>
              <a:rPr lang="hr-BA" dirty="0" smtClean="0">
                <a:latin typeface="Calibri" panose="020F0502020204030204" pitchFamily="34" charset="0"/>
              </a:rPr>
              <a:t>e</a:t>
            </a:r>
            <a:r>
              <a:rPr lang="vi-VN" dirty="0" smtClean="0">
                <a:latin typeface="Calibri" panose="020F0502020204030204" pitchFamily="34" charset="0"/>
              </a:rPr>
              <a:t>, te promotivne aktivnosti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vi-VN" dirty="0" smtClean="0">
                <a:latin typeface="Calibri" panose="020F0502020204030204" pitchFamily="34" charset="0"/>
              </a:rPr>
              <a:t>Povećanje interesa institucije </a:t>
            </a:r>
            <a:r>
              <a:rPr lang="hr-BA" dirty="0" smtClean="0">
                <a:latin typeface="Calibri" panose="020F0502020204030204" pitchFamily="34" charset="0"/>
              </a:rPr>
              <a:t>da </a:t>
            </a:r>
            <a:r>
              <a:rPr lang="vi-VN" dirty="0" smtClean="0">
                <a:latin typeface="Calibri" panose="020F0502020204030204" pitchFamily="34" charset="0"/>
              </a:rPr>
              <a:t>se pridruže</a:t>
            </a:r>
            <a:r>
              <a:rPr lang="hr-BA" dirty="0" smtClean="0">
                <a:latin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</a:rPr>
              <a:t>suradnickoj </a:t>
            </a:r>
            <a:r>
              <a:rPr lang="vi-VN" dirty="0">
                <a:latin typeface="Calibri" panose="020F0502020204030204" pitchFamily="34" charset="0"/>
              </a:rPr>
              <a:t>mreži za podršku investitorima </a:t>
            </a:r>
            <a:endParaRPr lang="vi-VN" dirty="0" smtClean="0">
              <a:latin typeface="Calibri" panose="020F0502020204030204" pitchFamily="34" charset="0"/>
            </a:endParaRPr>
          </a:p>
          <a:p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 rot="16200000">
            <a:off x="4090135" y="-4133293"/>
            <a:ext cx="920571" cy="9187158"/>
            <a:chOff x="-395162" y="-307918"/>
            <a:chExt cx="693089" cy="6870677"/>
          </a:xfrm>
        </p:grpSpPr>
        <p:sp>
          <p:nvSpPr>
            <p:cNvPr id="11" name="Rectangle 10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3528" y="20077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en-US" sz="2800" b="1" dirty="0" smtClean="0">
                <a:solidFill>
                  <a:schemeClr val="bg1"/>
                </a:solidFill>
                <a:cs typeface="Arial" pitchFamily="34" charset="0"/>
              </a:rPr>
              <a:t>Prednosti Saradničke </a:t>
            </a:r>
            <a:r>
              <a:rPr lang="hr-HR" altLang="en-US" sz="2800" b="1" dirty="0">
                <a:solidFill>
                  <a:schemeClr val="bg1"/>
                </a:solidFill>
                <a:cs typeface="Arial" pitchFamily="34" charset="0"/>
              </a:rPr>
              <a:t>mreže za podršku investitorima </a:t>
            </a:r>
            <a:endParaRPr lang="en-GB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" name="Picture 7" descr="Description: FIPA LOGO SOLO 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" y="106493"/>
            <a:ext cx="591546" cy="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03648" y="5706932"/>
            <a:ext cx="6520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BA" b="1" i="1" dirty="0" smtClean="0">
                <a:solidFill>
                  <a:schemeClr val="tx2"/>
                </a:solidFill>
              </a:rPr>
              <a:t>Saradnička mreža za  </a:t>
            </a:r>
            <a:r>
              <a:rPr lang="hr-BA" b="1" i="1" dirty="0">
                <a:solidFill>
                  <a:schemeClr val="tx2"/>
                </a:solidFill>
              </a:rPr>
              <a:t>postinvesticionu podršku investitorima u BiH </a:t>
            </a:r>
            <a:endParaRPr lang="hr-BA" b="1" i="1" dirty="0" smtClean="0">
              <a:solidFill>
                <a:schemeClr val="tx2"/>
              </a:solidFill>
            </a:endParaRPr>
          </a:p>
          <a:p>
            <a:pPr algn="ctr"/>
            <a:r>
              <a:rPr lang="hr-BA" b="1" i="1" dirty="0" smtClean="0">
                <a:solidFill>
                  <a:schemeClr val="tx2"/>
                </a:solidFill>
              </a:rPr>
              <a:t>Integrisan „paket“ rješenja za podršku </a:t>
            </a:r>
            <a:endParaRPr lang="hr-BA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1155516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Agencija</a:t>
            </a:r>
            <a:r>
              <a:rPr lang="en-US" sz="1600" b="1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za</a:t>
            </a:r>
            <a:r>
              <a:rPr lang="en-US" sz="1600" b="1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unapređenje</a:t>
            </a:r>
            <a:r>
              <a:rPr lang="en-US" sz="1600" b="1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stranih</a:t>
            </a:r>
            <a:r>
              <a:rPr lang="en-US" sz="1600" b="1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hr-BA" sz="1600" b="1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ulaganja</a:t>
            </a:r>
            <a:r>
              <a:rPr lang="en-US" sz="1600" b="1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u B</a:t>
            </a:r>
            <a:r>
              <a:rPr lang="bs-Latn-BA" sz="1600" b="1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iH</a:t>
            </a:r>
            <a:r>
              <a:rPr lang="hr-BA" sz="1600" b="1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FIPA</a:t>
            </a:r>
          </a:p>
          <a:p>
            <a:endParaRPr lang="hr-BA" sz="1600" b="1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samostalna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upravna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organizacija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 </a:t>
            </a:r>
            <a:endParaRPr lang="hr-BA" sz="1600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osnovana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Zakon</a:t>
            </a:r>
            <a:r>
              <a:rPr lang="bs-Latn-BA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om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pl-PL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o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Agenciji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za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unapređenje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stranih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investicija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u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Bosni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Hercegovini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– FIPA </a:t>
            </a:r>
            <a:endParaRPr lang="bs-Latn-BA" sz="1600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bs-Latn-BA" sz="1600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endParaRPr lang="hr-BA" sz="1600" b="1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algn="just"/>
            <a:r>
              <a:rPr lang="pl-PL" sz="1600" b="1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Osnovana s ciljem: </a:t>
            </a:r>
          </a:p>
          <a:p>
            <a:pPr algn="just"/>
            <a:endParaRPr lang="en-US" sz="1600" b="1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742950" lvl="1" indent="-285750" algn="just">
              <a:buClr>
                <a:srgbClr val="240694"/>
              </a:buClr>
              <a:buFont typeface="Arial" pitchFamily="34" charset="0"/>
              <a:buChar char="•"/>
            </a:pP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Privlačenja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povećanja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priliva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stranih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investicija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u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Bosnu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Hercegovinu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poticanje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postojećih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investitora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u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zemlji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na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dalja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ulaganja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širenje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poslovanja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u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BiH</a:t>
            </a:r>
            <a:endParaRPr lang="hr-BA" sz="1600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742950" lvl="1" indent="-285750" algn="just">
              <a:buClr>
                <a:srgbClr val="240694"/>
              </a:buClr>
              <a:buFont typeface="Arial" pitchFamily="34" charset="0"/>
              <a:buChar char="•"/>
            </a:pPr>
            <a:r>
              <a:rPr lang="bs-Latn-BA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P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redlaganj</a:t>
            </a:r>
            <a:r>
              <a:rPr lang="bs-Latn-BA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mjera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za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unapređenje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okruženja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za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investiranje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, a time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ekonomskog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razvoja</a:t>
            </a:r>
            <a:endParaRPr lang="hr-BA" sz="1600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742950" lvl="1" indent="-285750" algn="just">
              <a:buClr>
                <a:srgbClr val="240694"/>
              </a:buClr>
              <a:buFont typeface="Arial" pitchFamily="34" charset="0"/>
              <a:buChar char="•"/>
            </a:pPr>
            <a:r>
              <a:rPr lang="bs-Latn-BA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K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reira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imidž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o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Bosni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Hercegovini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kao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o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modernoj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državi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ozbiljnom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konkurentnom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sigurnom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partneru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za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ulaganje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kapitala</a:t>
            </a:r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endParaRPr lang="hr-BA" sz="16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529" y="262389"/>
            <a:ext cx="3417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>
                <a:solidFill>
                  <a:prstClr val="black"/>
                </a:solidFill>
                <a:latin typeface="Georgia" pitchFamily="18" charset="0"/>
              </a:rPr>
              <a:t>FIPA - </a:t>
            </a:r>
            <a:r>
              <a:rPr lang="hr-HR" sz="3200" dirty="0">
                <a:solidFill>
                  <a:prstClr val="black"/>
                </a:solidFill>
                <a:latin typeface="Georgia" pitchFamily="18" charset="0"/>
              </a:rPr>
              <a:t>K</a:t>
            </a:r>
            <a:r>
              <a:rPr lang="hr-HR" sz="3200" dirty="0" smtClean="0">
                <a:solidFill>
                  <a:prstClr val="black"/>
                </a:solidFill>
                <a:latin typeface="Georgia" pitchFamily="18" charset="0"/>
              </a:rPr>
              <a:t>o smo mi</a:t>
            </a:r>
            <a:endParaRPr lang="en-GB" sz="3200" dirty="0">
              <a:solidFill>
                <a:prstClr val="black"/>
              </a:solidFill>
              <a:latin typeface="Georgia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737320" cy="6858000"/>
            <a:chOff x="0" y="0"/>
            <a:chExt cx="737320" cy="6858000"/>
          </a:xfrm>
        </p:grpSpPr>
        <p:sp>
          <p:nvSpPr>
            <p:cNvPr id="10" name="Rectangle 9"/>
            <p:cNvSpPr/>
            <p:nvPr/>
          </p:nvSpPr>
          <p:spPr>
            <a:xfrm>
              <a:off x="395536" y="0"/>
              <a:ext cx="341784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 sz="1600" b="1">
                <a:solidFill>
                  <a:prstClr val="white"/>
                </a:solidFill>
                <a:latin typeface="Georg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68356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 sz="1600" b="1">
                <a:solidFill>
                  <a:prstClr val="white"/>
                </a:solidFill>
                <a:latin typeface="Georgia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rot="16200000">
            <a:off x="-3064430" y="3106508"/>
            <a:ext cx="6787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olidFill>
                  <a:prstClr val="white"/>
                </a:solidFill>
                <a:latin typeface="Georgia" pitchFamily="18" charset="0"/>
              </a:rPr>
              <a:t>FIPA - Foreign Investment Promotion Agency of B&amp;H</a:t>
            </a:r>
            <a:endParaRPr lang="bs-Latn-BA" sz="1600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1027" name="Picture 7" descr="Description: FIPA LOGO SOLO 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7" y="122294"/>
            <a:ext cx="4064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9952" y="1307984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200" dirty="0">
                <a:latin typeface="Trebuchet MS" pitchFamily="34" charset="0"/>
              </a:rPr>
              <a:t>FIPA KONTAKTI</a:t>
            </a:r>
            <a:endParaRPr lang="en-US" sz="2200" dirty="0">
              <a:latin typeface="Trebuchet MS" pitchFamily="34" charset="0"/>
            </a:endParaRP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1187624" y="908720"/>
            <a:ext cx="7416824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s-Latn-BA" b="1" dirty="0">
              <a:solidFill>
                <a:srgbClr val="FF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s-Latn-BA" b="1" dirty="0">
              <a:solidFill>
                <a:srgbClr val="FF0000"/>
              </a:solidFill>
            </a:endParaRPr>
          </a:p>
        </p:txBody>
      </p:sp>
      <p:pic>
        <p:nvPicPr>
          <p:cNvPr id="11" name="Picture 33" descr="FIPA_PPT_PODLOGA2 cop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52338" t="26674" r="5832" b="4430"/>
          <a:stretch>
            <a:fillRect/>
          </a:stretch>
        </p:blipFill>
        <p:spPr bwMode="auto">
          <a:xfrm>
            <a:off x="294934" y="575734"/>
            <a:ext cx="822376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043608" y="1134904"/>
            <a:ext cx="2736304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411760" y="2492896"/>
            <a:ext cx="4320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Georgia" panose="02040502050405020303" pitchFamily="18" charset="0"/>
              </a:rPr>
              <a:t>Doc.dr. Maida Bećirović</a:t>
            </a:r>
          </a:p>
          <a:p>
            <a:r>
              <a:rPr lang="hr-HR" sz="2400" dirty="0" smtClean="0">
                <a:latin typeface="Georgia" panose="02040502050405020303" pitchFamily="18" charset="0"/>
              </a:rPr>
              <a:t>Sarajevo, </a:t>
            </a:r>
            <a:r>
              <a:rPr lang="hr-HR" sz="2400" smtClean="0">
                <a:latin typeface="Georgia" panose="02040502050405020303" pitchFamily="18" charset="0"/>
              </a:rPr>
              <a:t>Grbavička 4</a:t>
            </a:r>
          </a:p>
          <a:p>
            <a:r>
              <a:rPr lang="hr-HR" sz="2400" smtClean="0">
                <a:latin typeface="Georgia" panose="02040502050405020303" pitchFamily="18" charset="0"/>
              </a:rPr>
              <a:t> </a:t>
            </a:r>
            <a:r>
              <a:rPr lang="hr-HR" sz="2400" dirty="0" smtClean="0">
                <a:latin typeface="Georgia" panose="02040502050405020303" pitchFamily="18" charset="0"/>
              </a:rPr>
              <a:t>Telefon: </a:t>
            </a:r>
            <a:r>
              <a:rPr lang="hr-HR" sz="2400" dirty="0">
                <a:latin typeface="Georgia" panose="02040502050405020303" pitchFamily="18" charset="0"/>
              </a:rPr>
              <a:t>+387 </a:t>
            </a:r>
            <a:r>
              <a:rPr lang="hr-HR" sz="2400" dirty="0" smtClean="0">
                <a:latin typeface="Georgia" panose="02040502050405020303" pitchFamily="18" charset="0"/>
              </a:rPr>
              <a:t>33 278 092 </a:t>
            </a:r>
            <a:endParaRPr lang="en-US" sz="2400" dirty="0">
              <a:latin typeface="Georgia" panose="02040502050405020303" pitchFamily="18" charset="0"/>
            </a:endParaRPr>
          </a:p>
          <a:p>
            <a:r>
              <a:rPr lang="hr-HR" sz="2400" dirty="0">
                <a:latin typeface="Georgia" panose="02040502050405020303" pitchFamily="18" charset="0"/>
              </a:rPr>
              <a:t>E-mail: </a:t>
            </a:r>
            <a:r>
              <a:rPr lang="hr-HR" sz="2400" u="sng" dirty="0" smtClean="0">
                <a:solidFill>
                  <a:srgbClr val="3333CC"/>
                </a:solidFill>
                <a:latin typeface="Georgia" panose="02040502050405020303" pitchFamily="18" charset="0"/>
              </a:rPr>
              <a:t>maida.bećirović@fipa.gov.ba</a:t>
            </a:r>
            <a:endParaRPr lang="hr-HR" sz="2400" u="sng" dirty="0">
              <a:solidFill>
                <a:srgbClr val="3333CC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591327" y="4221088"/>
            <a:ext cx="34339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1600" b="1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2950" y="219997"/>
            <a:ext cx="2658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s-Latn-BA" sz="2400" dirty="0">
                <a:latin typeface="Georgia" panose="02040502050405020303" pitchFamily="18" charset="0"/>
              </a:rPr>
              <a:t>FIPA KONTAKTI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39516" y="0"/>
            <a:ext cx="737320" cy="6858000"/>
            <a:chOff x="0" y="0"/>
            <a:chExt cx="737320" cy="6858000"/>
          </a:xfrm>
        </p:grpSpPr>
        <p:sp>
          <p:nvSpPr>
            <p:cNvPr id="17" name="Rectangle 16"/>
            <p:cNvSpPr/>
            <p:nvPr/>
          </p:nvSpPr>
          <p:spPr>
            <a:xfrm>
              <a:off x="395536" y="0"/>
              <a:ext cx="341784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0"/>
              <a:ext cx="68356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</p:grpSp>
      <p:pic>
        <p:nvPicPr>
          <p:cNvPr id="19" name="Picture 7" descr="Description: FIPA LOGO SOLO 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" y="256673"/>
            <a:ext cx="4064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 rot="16200000">
            <a:off x="-2722068" y="3198168"/>
            <a:ext cx="604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solidFill>
                  <a:schemeClr val="bg1"/>
                </a:solidFill>
                <a:latin typeface="Georgia" pitchFamily="18" charset="0"/>
              </a:rPr>
              <a:t>www.fipa.gov.ba</a:t>
            </a:r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aris.tiro\Desktop\kra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275163" cy="68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3529" y="908720"/>
            <a:ext cx="8064896" cy="549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75000"/>
            </a:pPr>
            <a:r>
              <a:rPr lang="bs-Latn-BA" sz="1400" b="1" dirty="0" smtClean="0">
                <a:latin typeface="Georgia" pitchFamily="18" charset="0"/>
                <a:cs typeface="Arial" pitchFamily="34" charset="0"/>
              </a:rPr>
              <a:t>Pružiti informacije  o</a:t>
            </a:r>
            <a:r>
              <a:rPr lang="en-GB" sz="1400" b="1" dirty="0" smtClean="0">
                <a:latin typeface="Georgia" pitchFamily="18" charset="0"/>
                <a:cs typeface="Arial" pitchFamily="34" charset="0"/>
              </a:rPr>
              <a:t>:</a:t>
            </a:r>
            <a:endParaRPr lang="bs-Latn-BA" sz="1400" b="1" dirty="0" smtClean="0">
              <a:latin typeface="Georgia" pitchFamily="18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bs-Latn-BA" sz="1400" dirty="0" smtClean="0">
                <a:latin typeface="Georgia" pitchFamily="18" charset="0"/>
                <a:cs typeface="Arial" pitchFamily="34" charset="0"/>
              </a:rPr>
              <a:t>SDU regulativi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bs-Latn-BA" sz="1400" dirty="0" smtClean="0">
                <a:latin typeface="Georgia" pitchFamily="18" charset="0"/>
                <a:cs typeface="Arial" pitchFamily="34" charset="0"/>
              </a:rPr>
              <a:t>Makroekonomskim pokazateljima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bs-Latn-BA" sz="1400" dirty="0" smtClean="0">
                <a:latin typeface="Georgia" pitchFamily="18" charset="0"/>
                <a:cs typeface="Arial" pitchFamily="34" charset="0"/>
              </a:rPr>
              <a:t>Poslovnom okruženju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bs-Latn-BA" sz="1400" dirty="0" smtClean="0">
                <a:latin typeface="Georgia" pitchFamily="18" charset="0"/>
                <a:cs typeface="Arial" pitchFamily="34" charset="0"/>
              </a:rPr>
              <a:t>Investicionim projektima, privatizacijskim mogućnostima, dostupnim tenderima</a:t>
            </a:r>
          </a:p>
          <a:p>
            <a:pPr>
              <a:spcBef>
                <a:spcPct val="20000"/>
              </a:spcBef>
              <a:buSzPct val="75000"/>
            </a:pPr>
            <a:endParaRPr lang="bs-Latn-BA" sz="1400" b="1" dirty="0" smtClean="0">
              <a:latin typeface="Georgia" pitchFamily="18" charset="0"/>
              <a:cs typeface="Arial" pitchFamily="34" charset="0"/>
            </a:endParaRPr>
          </a:p>
          <a:p>
            <a:pPr>
              <a:spcBef>
                <a:spcPct val="20000"/>
              </a:spcBef>
              <a:buSzPct val="75000"/>
            </a:pPr>
            <a:r>
              <a:rPr lang="bs-Latn-BA" sz="1400" b="1" dirty="0" smtClean="0">
                <a:latin typeface="Georgia" pitchFamily="18" charset="0"/>
                <a:cs typeface="Arial" pitchFamily="34" charset="0"/>
              </a:rPr>
              <a:t>Pružiti savjete</a:t>
            </a:r>
            <a:r>
              <a:rPr lang="en-GB" sz="1400" b="1" dirty="0" smtClean="0">
                <a:latin typeface="Georgia" pitchFamily="18" charset="0"/>
                <a:cs typeface="Arial" pitchFamily="34" charset="0"/>
              </a:rPr>
              <a:t>:</a:t>
            </a:r>
            <a:endParaRPr lang="bs-Latn-BA" sz="1400" b="1" dirty="0" smtClean="0">
              <a:latin typeface="Georgia" pitchFamily="18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bs-Latn-BA" sz="1400" dirty="0" smtClean="0">
                <a:latin typeface="Georgia" pitchFamily="18" charset="0"/>
                <a:cs typeface="Arial" pitchFamily="34" charset="0"/>
              </a:rPr>
              <a:t>Kako osnovati kompaniju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bs-Latn-BA" sz="1400" dirty="0" smtClean="0">
                <a:latin typeface="Georgia" pitchFamily="18" charset="0"/>
                <a:cs typeface="Arial" pitchFamily="34" charset="0"/>
              </a:rPr>
              <a:t>Kako identificirati lokacije za greenfield investicije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bs-Latn-BA" sz="1400" dirty="0" smtClean="0">
                <a:latin typeface="Georgia" pitchFamily="18" charset="0"/>
                <a:ea typeface="Times New Roman"/>
                <a:cs typeface="Times New Roman"/>
              </a:rPr>
              <a:t>O </a:t>
            </a:r>
            <a:r>
              <a:rPr lang="bs-Latn-BA" sz="1400" dirty="0">
                <a:latin typeface="Georgia" pitchFamily="18" charset="0"/>
                <a:ea typeface="Times New Roman"/>
                <a:cs typeface="Times New Roman"/>
              </a:rPr>
              <a:t>pravnim i administrativnim </a:t>
            </a:r>
            <a:r>
              <a:rPr lang="bs-Latn-BA" sz="1400" dirty="0" smtClean="0">
                <a:latin typeface="Georgia" pitchFamily="18" charset="0"/>
                <a:ea typeface="Times New Roman"/>
                <a:cs typeface="Times New Roman"/>
              </a:rPr>
              <a:t>pitanjima</a:t>
            </a:r>
            <a:endParaRPr lang="hr-BA" sz="1400" dirty="0">
              <a:latin typeface="Georgia" pitchFamily="18" charset="0"/>
              <a:ea typeface="Calibri"/>
              <a:cs typeface="Times New Roman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bs-Latn-BA" sz="1400" dirty="0" smtClean="0">
              <a:latin typeface="Georgia" pitchFamily="18" charset="0"/>
              <a:cs typeface="Arial" pitchFamily="34" charset="0"/>
            </a:endParaRPr>
          </a:p>
          <a:p>
            <a:pPr algn="just">
              <a:spcBef>
                <a:spcPts val="335"/>
              </a:spcBef>
              <a:spcAft>
                <a:spcPts val="0"/>
              </a:spcAft>
            </a:pPr>
            <a:r>
              <a:rPr lang="bs-Latn-BA" sz="1400" b="1" dirty="0">
                <a:latin typeface="Georgia" pitchFamily="18" charset="0"/>
                <a:ea typeface="Times New Roman"/>
              </a:rPr>
              <a:t>Pruziti </a:t>
            </a:r>
            <a:r>
              <a:rPr lang="bs-Latn-BA" sz="1400" b="1" dirty="0" smtClean="0">
                <a:latin typeface="Georgia" pitchFamily="18" charset="0"/>
                <a:ea typeface="Times New Roman"/>
              </a:rPr>
              <a:t>podrsku </a:t>
            </a:r>
            <a:r>
              <a:rPr lang="bs-Latn-BA" sz="1400" dirty="0" smtClean="0">
                <a:latin typeface="Georgia" pitchFamily="18" charset="0"/>
                <a:ea typeface="Times New Roman"/>
              </a:rPr>
              <a:t>:</a:t>
            </a:r>
          </a:p>
          <a:p>
            <a:pPr marL="742950" lvl="2" indent="-285750" algn="just">
              <a:spcBef>
                <a:spcPts val="335"/>
              </a:spcBef>
              <a:buFont typeface="Arial" pitchFamily="34" charset="0"/>
              <a:buChar char="•"/>
            </a:pPr>
            <a:r>
              <a:rPr lang="bs-Latn-BA" sz="1400" dirty="0" smtClean="0">
                <a:latin typeface="Georgia" pitchFamily="18" charset="0"/>
                <a:cs typeface="Arial" pitchFamily="34" charset="0"/>
              </a:rPr>
              <a:t>tokom implementacije projekta</a:t>
            </a:r>
            <a:r>
              <a:rPr lang="hr-BA" sz="1400" dirty="0" smtClean="0">
                <a:latin typeface="Georgia" pitchFamily="18" charset="0"/>
              </a:rPr>
              <a:t>: </a:t>
            </a:r>
            <a:r>
              <a:rPr lang="bs-Latn-BA" sz="14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preliminarne faze </a:t>
            </a:r>
            <a:r>
              <a:rPr lang="bs-Latn-BA" sz="14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i istraživanja tržišta,  faze  osnivanja posla, </a:t>
            </a:r>
            <a:endParaRPr lang="bs-Latn-BA" sz="1400" dirty="0" smtClean="0">
              <a:solidFill>
                <a:srgbClr val="0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bs-Latn-BA" sz="14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u </a:t>
            </a:r>
            <a:r>
              <a:rPr lang="bs-Latn-BA" sz="14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o</a:t>
            </a:r>
            <a:r>
              <a:rPr lang="en-US" sz="1400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rganizaciji</a:t>
            </a:r>
            <a:r>
              <a:rPr lang="en-US" sz="14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posjeta</a:t>
            </a:r>
            <a:r>
              <a:rPr lang="en-US" sz="14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bs-Latn-BA" sz="14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investicijskim </a:t>
            </a:r>
            <a:r>
              <a:rPr lang="en-US" sz="1400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lokacijama</a:t>
            </a:r>
            <a:r>
              <a:rPr lang="en-US" sz="14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i </a:t>
            </a:r>
            <a:r>
              <a:rPr lang="en-US" sz="1400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uspostavljanje</a:t>
            </a:r>
            <a:r>
              <a:rPr lang="en-US" sz="14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kontakata</a:t>
            </a:r>
            <a:r>
              <a:rPr lang="en-US" sz="14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sa</a:t>
            </a:r>
            <a:r>
              <a:rPr lang="en-US" sz="14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doma</a:t>
            </a:r>
            <a:r>
              <a:rPr lang="bs-Latn-BA" sz="14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ć</a:t>
            </a:r>
            <a:r>
              <a:rPr lang="en-US" sz="1400" dirty="0" err="1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im</a:t>
            </a:r>
            <a:r>
              <a:rPr lang="en-US" sz="14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partnerima</a:t>
            </a:r>
            <a:r>
              <a:rPr lang="bs-Latn-BA" sz="14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, nositeljima projekata</a:t>
            </a:r>
            <a:endParaRPr lang="hr-BA" sz="1400" dirty="0">
              <a:latin typeface="Georgia" pitchFamily="18" charset="0"/>
              <a:ea typeface="Times New Roman"/>
              <a:cs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bs-Latn-BA" sz="14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Arial"/>
              </a:rPr>
              <a:t>organizaciji </a:t>
            </a:r>
            <a:r>
              <a:rPr lang="bs-Latn-BA" sz="1400" dirty="0">
                <a:solidFill>
                  <a:srgbClr val="000000"/>
                </a:solidFill>
                <a:latin typeface="Georgia" pitchFamily="18" charset="0"/>
                <a:ea typeface="Times New Roman"/>
                <a:cs typeface="Arial"/>
              </a:rPr>
              <a:t>sastanaka sa organima vlasti</a:t>
            </a:r>
            <a:endParaRPr lang="hr-BA" sz="1400" dirty="0">
              <a:latin typeface="Georgia" pitchFamily="18" charset="0"/>
              <a:ea typeface="Times New Roman"/>
              <a:cs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hr-BA" sz="1400" dirty="0">
                <a:latin typeface="Georgia" pitchFamily="18" charset="0"/>
                <a:ea typeface="Times New Roman"/>
                <a:cs typeface="Times New Roman"/>
              </a:rPr>
              <a:t>prisustvo sastancima sa stranim investitorima</a:t>
            </a:r>
          </a:p>
          <a:p>
            <a:pPr marL="742950" lvl="1" indent="-285750" algn="just">
              <a:buFont typeface="Arial"/>
              <a:buChar char="•"/>
              <a:tabLst>
                <a:tab pos="914400" algn="l"/>
              </a:tabLst>
            </a:pPr>
            <a:r>
              <a:rPr lang="bs-Latn-BA" sz="1400" dirty="0">
                <a:latin typeface="Georgia" pitchFamily="18" charset="0"/>
                <a:ea typeface="TimesNewRoman"/>
                <a:cs typeface="Times New Roman"/>
              </a:rPr>
              <a:t>podrška investitorima </a:t>
            </a:r>
            <a:r>
              <a:rPr lang="bs-Latn-BA" sz="14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nakon </a:t>
            </a:r>
            <a:r>
              <a:rPr lang="bs-Latn-BA" sz="14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uspostavljanja njihovih </a:t>
            </a:r>
            <a:r>
              <a:rPr lang="bs-Latn-BA" sz="14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aktivnosti </a:t>
            </a:r>
            <a:r>
              <a:rPr lang="bs-Latn-BA" sz="1400" dirty="0">
                <a:latin typeface="Georgia" pitchFamily="18" charset="0"/>
                <a:ea typeface="TimesNewRoman"/>
                <a:cs typeface="Times New Roman"/>
              </a:rPr>
              <a:t>kroz  aftercare </a:t>
            </a:r>
            <a:r>
              <a:rPr lang="bs-Latn-BA" sz="1400" dirty="0" smtClean="0">
                <a:latin typeface="Georgia" pitchFamily="18" charset="0"/>
                <a:ea typeface="TimesNewRoman"/>
                <a:cs typeface="Times New Roman"/>
              </a:rPr>
              <a:t> posjete </a:t>
            </a:r>
            <a:endParaRPr lang="hr-BA" sz="1400" dirty="0">
              <a:latin typeface="Georgia" pitchFamily="18" charset="0"/>
              <a:ea typeface="Times New Roman"/>
              <a:cs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endParaRPr lang="hr-BA" sz="1400" dirty="0">
              <a:latin typeface="Georgia" pitchFamily="18" charset="0"/>
              <a:ea typeface="Times New Roman"/>
              <a:cs typeface="Times New Roman"/>
            </a:endParaRPr>
          </a:p>
          <a:p>
            <a:pPr lvl="1" algn="ctr">
              <a:spcBef>
                <a:spcPct val="20000"/>
              </a:spcBef>
            </a:pPr>
            <a:r>
              <a:rPr lang="bs-Latn-BA" sz="1600" b="1" dirty="0" smtClean="0">
                <a:latin typeface="Georgia" pitchFamily="18" charset="0"/>
                <a:cs typeface="Arial" pitchFamily="34" charset="0"/>
              </a:rPr>
              <a:t>Sve FIPA usluge su besplatne i orijentisane prema investitoru!!</a:t>
            </a:r>
          </a:p>
          <a:p>
            <a:pPr marL="342900" indent="-342900">
              <a:spcBef>
                <a:spcPct val="20000"/>
              </a:spcBef>
              <a:buSzPct val="75000"/>
              <a:buFont typeface="Calibri" pitchFamily="34" charset="0"/>
              <a:buChar char="⁻"/>
            </a:pPr>
            <a:endParaRPr lang="hr-HR" sz="1600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529" y="172407"/>
            <a:ext cx="5022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>
                <a:latin typeface="Georgia" pitchFamily="18" charset="0"/>
              </a:rPr>
              <a:t>FIPA - </a:t>
            </a:r>
            <a:r>
              <a:rPr lang="bs-Latn-BA" sz="3200" dirty="0" smtClean="0">
                <a:latin typeface="Georgia" pitchFamily="18" charset="0"/>
              </a:rPr>
              <a:t>Šta možemo uraditi</a:t>
            </a:r>
            <a:endParaRPr lang="en-GB" sz="3200" dirty="0">
              <a:latin typeface="Georgi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737320" cy="6858000"/>
            <a:chOff x="0" y="0"/>
            <a:chExt cx="737320" cy="6858000"/>
          </a:xfrm>
        </p:grpSpPr>
        <p:sp>
          <p:nvSpPr>
            <p:cNvPr id="11" name="Rectangle 10"/>
            <p:cNvSpPr/>
            <p:nvPr/>
          </p:nvSpPr>
          <p:spPr>
            <a:xfrm>
              <a:off x="395536" y="0"/>
              <a:ext cx="341784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68356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</p:grpSp>
      <p:sp>
        <p:nvSpPr>
          <p:cNvPr id="16" name="Rectangle 15"/>
          <p:cNvSpPr/>
          <p:nvPr/>
        </p:nvSpPr>
        <p:spPr>
          <a:xfrm rot="16200000">
            <a:off x="-3064430" y="3106508"/>
            <a:ext cx="6787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olidFill>
                  <a:schemeClr val="bg1"/>
                </a:solidFill>
                <a:latin typeface="Georgia" pitchFamily="18" charset="0"/>
              </a:rPr>
              <a:t>FIPA - Foreign Investment Promotion Agency of B&amp;H</a:t>
            </a:r>
            <a:endParaRPr lang="bs-Latn-BA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50" name="Picture 7" descr="Description: FIPA LOGO SOLO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2" y="262389"/>
            <a:ext cx="4064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1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16200000">
            <a:off x="4237101" y="-4265904"/>
            <a:ext cx="679052" cy="9187158"/>
            <a:chOff x="-395162" y="-307918"/>
            <a:chExt cx="693089" cy="6870677"/>
          </a:xfrm>
        </p:grpSpPr>
        <p:sp>
          <p:nvSpPr>
            <p:cNvPr id="15" name="Rectangle 14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sp>
        <p:nvSpPr>
          <p:cNvPr id="6" name="Rectangle 5"/>
          <p:cNvSpPr/>
          <p:nvPr/>
        </p:nvSpPr>
        <p:spPr>
          <a:xfrm>
            <a:off x="899592" y="37213"/>
            <a:ext cx="7011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BA" sz="2800" dirty="0" smtClean="0">
                <a:solidFill>
                  <a:schemeClr val="bg1"/>
                </a:solidFill>
                <a:latin typeface="Georgia" pitchFamily="18" charset="0"/>
              </a:rPr>
              <a:t>Što je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hr-BA" sz="2800" dirty="0">
                <a:solidFill>
                  <a:schemeClr val="bg1"/>
                </a:solidFill>
                <a:latin typeface="Georgia" pitchFamily="18" charset="0"/>
              </a:rPr>
              <a:t>Postinvesticiona </a:t>
            </a:r>
            <a:r>
              <a:rPr lang="hr-BA" sz="2800" dirty="0" smtClean="0">
                <a:solidFill>
                  <a:schemeClr val="bg1"/>
                </a:solidFill>
                <a:latin typeface="Georgia" pitchFamily="18" charset="0"/>
              </a:rPr>
              <a:t>podrška- </a:t>
            </a:r>
            <a:r>
              <a:rPr lang="hr-BA" sz="2800" dirty="0" smtClean="0">
                <a:solidFill>
                  <a:schemeClr val="bg1"/>
                </a:solidFill>
                <a:latin typeface="Georgia" pitchFamily="18" charset="0"/>
              </a:rPr>
              <a:t>aftercare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?</a:t>
            </a:r>
            <a:endParaRPr lang="en-GB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50" name="Picture 7" descr="Description: FIPA LOGO SOLO 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" y="26912"/>
            <a:ext cx="616992" cy="61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1196752"/>
            <a:ext cx="7222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sz="2000" b="1" dirty="0" smtClean="0"/>
              <a:t>Definicija </a:t>
            </a:r>
            <a:r>
              <a:rPr lang="hr-BA" sz="2000" b="1" dirty="0"/>
              <a:t>postinvesticione podrške investitoru (aftercare) :</a:t>
            </a:r>
            <a:endParaRPr lang="hr-BA" sz="2000" b="1" dirty="0" smtClean="0"/>
          </a:p>
          <a:p>
            <a:endParaRPr lang="hr-BA" sz="2000" b="1" dirty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sz="2000" dirty="0" smtClean="0"/>
              <a:t>“</a:t>
            </a:r>
            <a:r>
              <a:rPr lang="hr-BA" sz="2000" i="1" dirty="0" smtClean="0"/>
              <a:t>usluga koju vlasti pružaju kompaniji kako bi joj se olakšao početak poslovanja  i kontinuirani razvoj</a:t>
            </a:r>
            <a:r>
              <a:rPr lang="hr-BA" sz="2000" i="1" dirty="0"/>
              <a:t>.... sa namjerom da se maksimalno poveća njen doprinos lokalnom privrednom </a:t>
            </a:r>
            <a:r>
              <a:rPr lang="hr-BA" sz="2000" i="1" dirty="0" smtClean="0"/>
              <a:t>razvoju” UNCTAD, 1994</a:t>
            </a:r>
            <a:endParaRPr lang="hr-BA" sz="2000" i="1" dirty="0"/>
          </a:p>
        </p:txBody>
      </p:sp>
      <p:pic>
        <p:nvPicPr>
          <p:cNvPr id="13" name="Picture 5" descr="Slikovni rezultat za aftercare FD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85"/>
          <a:stretch/>
        </p:blipFill>
        <p:spPr bwMode="auto">
          <a:xfrm>
            <a:off x="261982" y="4026274"/>
            <a:ext cx="8612337" cy="18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4941168"/>
            <a:ext cx="6565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8030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16200000">
            <a:off x="4237101" y="-4265904"/>
            <a:ext cx="679052" cy="9187158"/>
            <a:chOff x="-395162" y="-307918"/>
            <a:chExt cx="693089" cy="6870677"/>
          </a:xfrm>
        </p:grpSpPr>
        <p:sp>
          <p:nvSpPr>
            <p:cNvPr id="15" name="Rectangle 14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sp>
        <p:nvSpPr>
          <p:cNvPr id="6" name="Rectangle 5"/>
          <p:cNvSpPr/>
          <p:nvPr/>
        </p:nvSpPr>
        <p:spPr>
          <a:xfrm>
            <a:off x="899592" y="37213"/>
            <a:ext cx="5567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BA" sz="2800" dirty="0" smtClean="0">
                <a:solidFill>
                  <a:schemeClr val="bg1"/>
                </a:solidFill>
                <a:latin typeface="Georgia" pitchFamily="18" charset="0"/>
              </a:rPr>
              <a:t>Postinvesticiona </a:t>
            </a:r>
            <a:r>
              <a:rPr lang="hr-BA" sz="2800" dirty="0" smtClean="0">
                <a:solidFill>
                  <a:schemeClr val="bg1"/>
                </a:solidFill>
                <a:latin typeface="Georgia" pitchFamily="18" charset="0"/>
              </a:rPr>
              <a:t>podrška- </a:t>
            </a:r>
            <a:r>
              <a:rPr lang="hr-BA" sz="2800" i="1" dirty="0" smtClean="0">
                <a:solidFill>
                  <a:schemeClr val="bg1"/>
                </a:solidFill>
                <a:latin typeface="Georgia" pitchFamily="18" charset="0"/>
              </a:rPr>
              <a:t>ciljevi</a:t>
            </a:r>
            <a:r>
              <a:rPr lang="hr-BA" sz="28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?</a:t>
            </a:r>
            <a:endParaRPr lang="en-GB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50" name="Picture 7" descr="Description: FIPA LOGO SOLO 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" y="26912"/>
            <a:ext cx="616992" cy="61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59732" y="1124744"/>
            <a:ext cx="81478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Ciljevi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s-E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postinvesticione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s-E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podrške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i rada s </a:t>
            </a:r>
            <a:r>
              <a:rPr kumimoji="0" lang="es-E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investitorima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s-E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mogu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se</a:t>
            </a:r>
            <a:r>
              <a:rPr kumimoji="0" lang="hr-BA" sz="20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s-E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kategorisati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u 5 </a:t>
            </a:r>
            <a:r>
              <a:rPr kumimoji="0" lang="es-E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segmenata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MS PGothic" pitchFamily="34" charset="-128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s-Latn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Konvertirati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Pružiti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pomoć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preduzećima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koja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su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se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odlučila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da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investiraju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da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započnu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poslovanje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što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je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moguće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jednostavnije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efikasnije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s-Latn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Proširiti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: </a:t>
            </a:r>
            <a:r>
              <a:rPr kumimoji="0" lang="bs-Latn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Obezb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i</a:t>
            </a:r>
            <a:r>
              <a:rPr kumimoji="0" lang="bs-Latn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jediti ponovna ulaganja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 pitchFamily="34" charset="-128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s-Latn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Zadržati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Spriječiti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odlazak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bs-Latn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postojeć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ih</a:t>
            </a:r>
            <a:r>
              <a:rPr kumimoji="0" lang="bs-Latn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investitor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 pitchFamily="34" charset="-128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s-Latn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Ugraditi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Cvršće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povezati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investitora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sa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lokalnom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zajednicom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u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cilju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daljnjeg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ekonomskog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razvoja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 pitchFamily="34" charset="-128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D</a:t>
            </a:r>
            <a:r>
              <a:rPr kumimoji="0" lang="bs-Latn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iverzificirati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: </a:t>
            </a:r>
            <a:r>
              <a:rPr kumimoji="0" lang="bs-Latn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Navoditi investitore na prilike za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nova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ulaganja</a:t>
            </a:r>
            <a:r>
              <a:rPr kumimoji="0" lang="bs-Latn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sa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dodanom</a:t>
            </a:r>
            <a:r>
              <a:rPr kumimoji="0" lang="bs-Latn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vrijednosti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 pitchFamily="34" charset="-128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8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16"/>
          <a:stretch/>
        </p:blipFill>
        <p:spPr bwMode="auto">
          <a:xfrm>
            <a:off x="6052120" y="851609"/>
            <a:ext cx="2987824" cy="156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95" y="3978056"/>
            <a:ext cx="3275856" cy="261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 rot="16200000">
            <a:off x="4237101" y="-4265904"/>
            <a:ext cx="679052" cy="9187158"/>
            <a:chOff x="-395162" y="-307918"/>
            <a:chExt cx="693089" cy="6870677"/>
          </a:xfrm>
        </p:grpSpPr>
        <p:sp>
          <p:nvSpPr>
            <p:cNvPr id="15" name="Rectangle 14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sp>
        <p:nvSpPr>
          <p:cNvPr id="6" name="Rectangle 5"/>
          <p:cNvSpPr/>
          <p:nvPr/>
        </p:nvSpPr>
        <p:spPr>
          <a:xfrm>
            <a:off x="899994" y="52892"/>
            <a:ext cx="7284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BA" sz="2800" dirty="0">
                <a:solidFill>
                  <a:schemeClr val="bg1"/>
                </a:solidFill>
                <a:latin typeface="Georgia" pitchFamily="18" charset="0"/>
              </a:rPr>
              <a:t>Program za postinvesticionu </a:t>
            </a:r>
            <a:r>
              <a:rPr lang="hr-BA" sz="2800" dirty="0" smtClean="0">
                <a:solidFill>
                  <a:schemeClr val="bg1"/>
                </a:solidFill>
                <a:latin typeface="Georgia" pitchFamily="18" charset="0"/>
              </a:rPr>
              <a:t>podršku, </a:t>
            </a:r>
            <a:r>
              <a:rPr lang="hr-BA" sz="2800" i="1" dirty="0" smtClean="0">
                <a:solidFill>
                  <a:schemeClr val="bg1"/>
                </a:solidFill>
                <a:latin typeface="Georgia" pitchFamily="18" charset="0"/>
              </a:rPr>
              <a:t>zašto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?</a:t>
            </a:r>
            <a:endParaRPr lang="en-GB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72" y="1066150"/>
            <a:ext cx="61527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r-BA" sz="1600" dirty="0" smtClean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vi-VN" sz="1600" b="1" dirty="0">
                <a:latin typeface="Calibri" panose="020F0502020204030204" pitchFamily="34" charset="0"/>
              </a:rPr>
              <a:t>70 % svih stranih investicija dolazi </a:t>
            </a:r>
            <a:r>
              <a:rPr lang="vi-VN" sz="1600" dirty="0">
                <a:latin typeface="Calibri" panose="020F0502020204030204" pitchFamily="34" charset="0"/>
              </a:rPr>
              <a:t>u vidu reinvesticija postojećih investitora (Svjetski izvještaj o investicijama za 2013</a:t>
            </a:r>
            <a:r>
              <a:rPr lang="vi-VN" sz="1600" dirty="0" smtClean="0">
                <a:latin typeface="Calibri" panose="020F0502020204030204" pitchFamily="34" charset="0"/>
              </a:rPr>
              <a:t>.)</a:t>
            </a:r>
            <a:endParaRPr lang="hr-BA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vi-VN" sz="1600" dirty="0">
              <a:latin typeface="Calibri" panose="020F050202020403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vi-VN" sz="1600" dirty="0">
                <a:latin typeface="Calibri" panose="020F0502020204030204" pitchFamily="34" charset="0"/>
              </a:rPr>
              <a:t>Po UNCTAD-ovom Svjetskom pregledu perspektiva za investiranje za period </a:t>
            </a:r>
            <a:r>
              <a:rPr lang="vi-VN" sz="1600" dirty="0" smtClean="0">
                <a:latin typeface="Calibri" panose="020F0502020204030204" pitchFamily="34" charset="0"/>
              </a:rPr>
              <a:t>2013-2015</a:t>
            </a:r>
            <a:r>
              <a:rPr lang="vi-VN" sz="1600" b="1" dirty="0" smtClean="0">
                <a:latin typeface="Calibri" panose="020F0502020204030204" pitchFamily="34" charset="0"/>
              </a:rPr>
              <a:t>, </a:t>
            </a:r>
            <a:r>
              <a:rPr lang="vi-VN" sz="1600" b="1" dirty="0">
                <a:latin typeface="Calibri" panose="020F0502020204030204" pitchFamily="34" charset="0"/>
              </a:rPr>
              <a:t>više od 45% multinacionalnih kompanija </a:t>
            </a:r>
            <a:r>
              <a:rPr lang="vi-VN" sz="1600" dirty="0">
                <a:latin typeface="Calibri" panose="020F0502020204030204" pitchFamily="34" charset="0"/>
              </a:rPr>
              <a:t>koje su intervjuisane smatralo je da će </a:t>
            </a:r>
            <a:r>
              <a:rPr lang="vi-VN" sz="1600" b="1" dirty="0" smtClean="0">
                <a:latin typeface="Calibri" panose="020F0502020204030204" pitchFamily="34" charset="0"/>
              </a:rPr>
              <a:t>reinvestiranje </a:t>
            </a:r>
            <a:r>
              <a:rPr lang="vi-VN" sz="1600" b="1" dirty="0">
                <a:latin typeface="Calibri" panose="020F0502020204030204" pitchFamily="34" charset="0"/>
              </a:rPr>
              <a:t>biti među njihovim glavnim prioritetima</a:t>
            </a:r>
          </a:p>
          <a:p>
            <a:pPr algn="just">
              <a:buClr>
                <a:schemeClr val="tx2"/>
              </a:buClr>
            </a:pPr>
            <a:endParaRPr lang="hr-BA" sz="1600" b="1" dirty="0" smtClean="0">
              <a:latin typeface="Calibri" panose="020F0502020204030204" pitchFamily="34" charset="0"/>
            </a:endParaRPr>
          </a:p>
          <a:p>
            <a:pPr algn="just">
              <a:buClr>
                <a:schemeClr val="tx2"/>
              </a:buClr>
            </a:pPr>
            <a:endParaRPr lang="hr-BA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sz="1600" dirty="0" smtClean="0">
                <a:latin typeface="Calibri" panose="020F0502020204030204" pitchFamily="34" charset="0"/>
              </a:rPr>
              <a:t>Učinkoviti aftercare program može </a:t>
            </a:r>
            <a:r>
              <a:rPr lang="hr-BA" sz="1600" dirty="0">
                <a:latin typeface="Calibri" panose="020F0502020204030204" pitchFamily="34" charset="0"/>
              </a:rPr>
              <a:t>značajno povećati ukupni </a:t>
            </a:r>
            <a:r>
              <a:rPr lang="hr-BA" sz="1600" dirty="0" smtClean="0">
                <a:latin typeface="Calibri" panose="020F0502020204030204" pitchFamily="34" charset="0"/>
              </a:rPr>
              <a:t>priliv direktnih  </a:t>
            </a:r>
            <a:r>
              <a:rPr lang="hr-BA" sz="1600" dirty="0">
                <a:latin typeface="Calibri" panose="020F0502020204030204" pitchFamily="34" charset="0"/>
              </a:rPr>
              <a:t>stranih ulaganja (FDI) u </a:t>
            </a:r>
            <a:r>
              <a:rPr lang="hr-BA" sz="1600" dirty="0" smtClean="0">
                <a:latin typeface="Calibri" panose="020F0502020204030204" pitchFamily="34" charset="0"/>
              </a:rPr>
              <a:t>zemlju</a:t>
            </a:r>
          </a:p>
          <a:p>
            <a:pPr algn="just">
              <a:buClr>
                <a:schemeClr val="tx2"/>
              </a:buClr>
            </a:pPr>
            <a:endParaRPr lang="hr-BA" sz="1600" b="1" dirty="0">
              <a:latin typeface="Calibri" panose="020F050202020403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Zbog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velikog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značaja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reinvesticija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postinvesticiona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podrška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rad s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investitorima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predstavlja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najefikasniju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najrentabilniju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aktivnost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na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privlačenju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investicija</a:t>
            </a:r>
            <a:endParaRPr lang="hr-BA" sz="16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7" descr="Description: FIPA LOGO SOLO 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2" y="52892"/>
            <a:ext cx="591546" cy="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89027" y="6105150"/>
            <a:ext cx="5583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b="1" dirty="0" smtClean="0">
                <a:solidFill>
                  <a:schemeClr val="tx2"/>
                </a:solidFill>
              </a:rPr>
              <a:t>Zadovoljni investitori su najbolji promotori jedne drzave</a:t>
            </a:r>
            <a:r>
              <a:rPr lang="en-US" b="1" dirty="0" smtClean="0">
                <a:solidFill>
                  <a:schemeClr val="tx2"/>
                </a:solidFill>
              </a:rPr>
              <a:t>!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2295" y="2280329"/>
            <a:ext cx="315764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BA" b="1" dirty="0" smtClean="0">
                <a:solidFill>
                  <a:srgbClr val="B5DE03"/>
                </a:solidFill>
                <a:ea typeface="Calibri"/>
                <a:cs typeface="BebasNeue"/>
              </a:rPr>
              <a:t>FDI </a:t>
            </a:r>
            <a:r>
              <a:rPr lang="hr-BA" b="1" dirty="0">
                <a:solidFill>
                  <a:srgbClr val="B5DE03"/>
                </a:solidFill>
                <a:ea typeface="Calibri"/>
                <a:cs typeface="BebasNeue"/>
              </a:rPr>
              <a:t> </a:t>
            </a:r>
            <a:r>
              <a:rPr lang="hr-BA" b="1" dirty="0" smtClean="0">
                <a:solidFill>
                  <a:srgbClr val="B5DE03"/>
                </a:solidFill>
                <a:ea typeface="Calibri"/>
                <a:cs typeface="BebasNeue"/>
              </a:rPr>
              <a:t>DOLAZI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BA" b="1" dirty="0" smtClean="0">
                <a:solidFill>
                  <a:srgbClr val="B5DE03"/>
                </a:solidFill>
                <a:ea typeface="Calibri"/>
                <a:cs typeface="BebasNeue"/>
              </a:rPr>
              <a:t>U VIDU REINVESTICIJA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BA" b="1" dirty="0" smtClean="0">
                <a:solidFill>
                  <a:srgbClr val="B5DE03"/>
                </a:solidFill>
                <a:ea typeface="Calibri"/>
                <a:cs typeface="BebasNeue"/>
              </a:rPr>
              <a:t> POSTOJEĆIH INVESTITORA </a:t>
            </a:r>
            <a:endParaRPr lang="hr-BA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29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16200000">
            <a:off x="4116341" y="-4145145"/>
            <a:ext cx="920571" cy="9187158"/>
            <a:chOff x="-395162" y="-307918"/>
            <a:chExt cx="693089" cy="6870677"/>
          </a:xfrm>
        </p:grpSpPr>
        <p:sp>
          <p:nvSpPr>
            <p:cNvPr id="15" name="Rectangle 14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49363" y="52892"/>
            <a:ext cx="7411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BA" sz="3200" dirty="0" smtClean="0">
                <a:solidFill>
                  <a:schemeClr val="bg1"/>
                </a:solidFill>
                <a:latin typeface="Georgia" pitchFamily="18" charset="0"/>
              </a:rPr>
              <a:t>Kategorije aftercare usluga </a:t>
            </a:r>
            <a:endParaRPr lang="en-GB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7" name="Picture 7" descr="Description: FIPA LOGO SOLO 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2" y="52892"/>
            <a:ext cx="591546" cy="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1124744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dirty="0" smtClean="0"/>
              <a:t>Agencijama za promociju stranih ulaganju na raspolaganju su tri kategorije aftercare usluga: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/>
              <a:t> </a:t>
            </a:r>
            <a:r>
              <a:rPr lang="hr-BA" dirty="0" smtClean="0"/>
              <a:t>Strateske usluge 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Operativne usluge; 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Administrativne usluge</a:t>
            </a:r>
            <a:r>
              <a:rPr lang="en-US" dirty="0" smtClean="0"/>
              <a:t>; </a:t>
            </a:r>
            <a:endParaRPr lang="hr-BA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3673" y="6197840"/>
            <a:ext cx="6336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sz="1100" dirty="0"/>
              <a:t>Source: </a:t>
            </a:r>
            <a:r>
              <a:rPr lang="en-US" sz="1100" dirty="0" smtClean="0"/>
              <a:t>Aftercare</a:t>
            </a:r>
            <a:r>
              <a:rPr lang="hr-BA" sz="1100" dirty="0" smtClean="0"/>
              <a:t> </a:t>
            </a:r>
            <a:r>
              <a:rPr lang="en-US" sz="1100" dirty="0" smtClean="0"/>
              <a:t>A </a:t>
            </a:r>
            <a:r>
              <a:rPr lang="en-US" sz="1100" dirty="0"/>
              <a:t>CORE FUNCTION </a:t>
            </a:r>
            <a:r>
              <a:rPr lang="en-US" sz="1100" dirty="0" smtClean="0"/>
              <a:t>IN</a:t>
            </a:r>
            <a:r>
              <a:rPr lang="hr-BA" sz="1100" dirty="0" smtClean="0"/>
              <a:t> </a:t>
            </a:r>
            <a:r>
              <a:rPr lang="en-US" sz="1100" dirty="0" smtClean="0"/>
              <a:t>INVESTMENT PROMOTION</a:t>
            </a:r>
            <a:r>
              <a:rPr lang="hr-BA" sz="1100" dirty="0" smtClean="0"/>
              <a:t> </a:t>
            </a:r>
            <a:r>
              <a:rPr lang="en-US" sz="1100" dirty="0" smtClean="0"/>
              <a:t>United Nations</a:t>
            </a:r>
            <a:r>
              <a:rPr lang="hr-BA" sz="1100" dirty="0" smtClean="0"/>
              <a:t> </a:t>
            </a:r>
            <a:r>
              <a:rPr lang="en-US" sz="1100" dirty="0" smtClean="0"/>
              <a:t>New York</a:t>
            </a:r>
            <a:r>
              <a:rPr lang="hr-BA" sz="1100" dirty="0" smtClean="0"/>
              <a:t>, UNCTAD (2008)</a:t>
            </a:r>
            <a:endParaRPr lang="hr-BA" sz="1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53299"/>
              </p:ext>
            </p:extLst>
          </p:nvPr>
        </p:nvGraphicFramePr>
        <p:xfrm>
          <a:off x="935595" y="2794911"/>
          <a:ext cx="7416825" cy="3435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2561"/>
                <a:gridCol w="1686523"/>
                <a:gridCol w="3397741"/>
              </a:tblGrid>
              <a:tr h="1923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r-BA" sz="1100" dirty="0">
                          <a:effectLst/>
                        </a:rPr>
                        <a:t> </a:t>
                      </a:r>
                      <a:r>
                        <a:rPr lang="hr-BA" sz="1100" dirty="0" smtClean="0">
                          <a:effectLst/>
                        </a:rPr>
                        <a:t>Vrste </a:t>
                      </a:r>
                      <a:r>
                        <a:rPr lang="hr-BA" sz="1100" dirty="0">
                          <a:effectLst/>
                        </a:rPr>
                        <a:t>aftercare usluga</a:t>
                      </a:r>
                      <a:endParaRPr lang="hr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1535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r-BA" sz="1100" dirty="0">
                          <a:effectLst/>
                        </a:rPr>
                        <a:t>Strateske usluge</a:t>
                      </a:r>
                      <a:endParaRPr lang="hr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r-HR" sz="1100" dirty="0">
                          <a:effectLst/>
                        </a:rPr>
                        <a:t>Utječu na budući smjer kompanije, razvoj novih kapaciteta </a:t>
                      </a:r>
                      <a:r>
                        <a:rPr lang="hr-HR" sz="1100" dirty="0" smtClean="0">
                          <a:effectLst/>
                        </a:rPr>
                        <a:t>.Njihov </a:t>
                      </a:r>
                      <a:r>
                        <a:rPr lang="hr-HR" sz="1100" dirty="0">
                          <a:effectLst/>
                        </a:rPr>
                        <a:t>cilj </a:t>
                      </a:r>
                      <a:r>
                        <a:rPr lang="hr-HR" sz="1100" dirty="0" smtClean="0">
                          <a:effectLst/>
                        </a:rPr>
                        <a:t>je</a:t>
                      </a:r>
                      <a:r>
                        <a:rPr lang="hr-HR" sz="1100" baseline="0" dirty="0" smtClean="0">
                          <a:effectLst/>
                        </a:rPr>
                        <a:t> podstsaći </a:t>
                      </a:r>
                      <a:r>
                        <a:rPr lang="hr-HR" sz="1100" dirty="0" smtClean="0">
                          <a:effectLst/>
                        </a:rPr>
                        <a:t> </a:t>
                      </a:r>
                      <a:r>
                        <a:rPr lang="hr-HR" sz="1100" dirty="0">
                          <a:effectLst/>
                        </a:rPr>
                        <a:t>strane investitore na ostanak i daljnje širenje njihovih poslovnih aktivnosti u zemlji</a:t>
                      </a:r>
                      <a:endParaRPr lang="hr-BA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r-BA" sz="1100" dirty="0">
                          <a:effectLst/>
                        </a:rPr>
                        <a:t> </a:t>
                      </a:r>
                      <a:endParaRPr lang="hr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r-BA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r-BA" sz="1100" dirty="0">
                          <a:effectLst/>
                        </a:rPr>
                        <a:t>Mogu uključivati </a:t>
                      </a:r>
                      <a:r>
                        <a:rPr lang="hr-BA" sz="1100" dirty="0" smtClean="0">
                          <a:effectLst/>
                        </a:rPr>
                        <a:t>potdršku </a:t>
                      </a:r>
                      <a:r>
                        <a:rPr lang="hr-BA" sz="1100" dirty="0">
                          <a:effectLst/>
                        </a:rPr>
                        <a:t>razvoju proizvoda nove dodane vrijednosti, zagovaranje politika i sl</a:t>
                      </a:r>
                      <a:endParaRPr lang="hr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7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r-BA" sz="1100">
                          <a:effectLst/>
                        </a:rPr>
                        <a:t>Operativne usluge</a:t>
                      </a:r>
                      <a:endParaRPr lang="hr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r-BA" sz="1100" dirty="0">
                          <a:effectLst/>
                        </a:rPr>
                        <a:t>Podržavaju djelotvorno i </a:t>
                      </a:r>
                      <a:r>
                        <a:rPr lang="hr-BA" sz="1100" dirty="0" smtClean="0">
                          <a:effectLst/>
                        </a:rPr>
                        <a:t>efikasno </a:t>
                      </a:r>
                      <a:r>
                        <a:rPr lang="hr-BA" sz="1100" dirty="0">
                          <a:effectLst/>
                        </a:rPr>
                        <a:t>poslovanje stranih kompanija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r-BA" sz="1100" dirty="0">
                          <a:effectLst/>
                        </a:rPr>
                        <a:t> </a:t>
                      </a:r>
                      <a:endParaRPr lang="hr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r-BA" sz="1100">
                          <a:effectLst/>
                        </a:rPr>
                        <a:t>Usluge uključuju podršku za obuke, identificiranje lokalnh dobavljača i razvoj klastera u svrhu poboljšanja produktivnosti i konkurentnosti.</a:t>
                      </a:r>
                      <a:endParaRPr lang="hr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7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r-BA" sz="1100">
                          <a:effectLst/>
                        </a:rPr>
                        <a:t>Administrativne usluge</a:t>
                      </a:r>
                      <a:endParaRPr lang="hr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r-BA" sz="1100" dirty="0">
                          <a:effectLst/>
                        </a:rPr>
                        <a:t>Olakšavaju poslovanje stranih kompanija </a:t>
                      </a:r>
                      <a:endParaRPr lang="hr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r-BA" sz="1100" dirty="0">
                          <a:effectLst/>
                        </a:rPr>
                        <a:t>Usluge ukljucuju  pomoć u dobivanju raznih dozvola za poslovanje, radnih dozvola, pomoć  u integraciji u drustveni zivot, stambeno zbrinjavanje investitora, pomoć u pronalaženju škola za djecu i sl</a:t>
                      </a:r>
                      <a:endParaRPr lang="hr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4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897" y="288668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sz="3200" b="1" dirty="0" smtClean="0"/>
              <a:t>Studija primjera: </a:t>
            </a:r>
            <a:r>
              <a:rPr lang="pl-PL" sz="3200" dirty="0"/>
              <a:t>Agencija za unapređenje stranih ulaganja u BiH </a:t>
            </a:r>
            <a:r>
              <a:rPr lang="pl-PL" sz="3200" dirty="0" smtClean="0"/>
              <a:t>(FIPA)</a:t>
            </a:r>
            <a:endParaRPr lang="pl-PL" sz="3200" dirty="0"/>
          </a:p>
          <a:p>
            <a:pPr algn="ctr"/>
            <a:r>
              <a:rPr lang="hr-BA" sz="3200" dirty="0"/>
              <a:t>i</a:t>
            </a:r>
            <a:r>
              <a:rPr lang="hr-BA" sz="3200" dirty="0" smtClean="0"/>
              <a:t> </a:t>
            </a:r>
            <a:r>
              <a:rPr lang="en-US" sz="3200" dirty="0" smtClean="0"/>
              <a:t>‘Aftercare</a:t>
            </a:r>
            <a:r>
              <a:rPr lang="en-US" sz="3200" dirty="0"/>
              <a:t>’ </a:t>
            </a:r>
            <a:r>
              <a:rPr lang="en-US" sz="3200" dirty="0" smtClean="0"/>
              <a:t>program</a:t>
            </a:r>
            <a:endParaRPr lang="hr-BA" sz="3200" b="1" dirty="0"/>
          </a:p>
        </p:txBody>
      </p:sp>
      <p:pic>
        <p:nvPicPr>
          <p:cNvPr id="10" name="Picture 11" descr="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886" y="1484784"/>
            <a:ext cx="2976960" cy="9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4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880345" cy="571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 rot="16200000">
            <a:off x="4044333" y="-4073137"/>
            <a:ext cx="1064587" cy="9187158"/>
            <a:chOff x="-395162" y="-307918"/>
            <a:chExt cx="693089" cy="6870677"/>
          </a:xfrm>
        </p:grpSpPr>
        <p:sp>
          <p:nvSpPr>
            <p:cNvPr id="12" name="Rectangle 11"/>
            <p:cNvSpPr/>
            <p:nvPr/>
          </p:nvSpPr>
          <p:spPr>
            <a:xfrm>
              <a:off x="197769" y="-295241"/>
              <a:ext cx="100158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395162" y="-307918"/>
              <a:ext cx="68992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BA"/>
            </a:p>
          </p:txBody>
        </p:sp>
      </p:grpSp>
      <p:sp>
        <p:nvSpPr>
          <p:cNvPr id="6" name="Rectangle 5"/>
          <p:cNvSpPr/>
          <p:nvPr/>
        </p:nvSpPr>
        <p:spPr>
          <a:xfrm>
            <a:off x="827584" y="65358"/>
            <a:ext cx="811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FIPA Aftercare program... 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(program </a:t>
            </a:r>
            <a:r>
              <a:rPr lang="en-US" sz="2400" dirty="0" err="1" smtClean="0">
                <a:solidFill>
                  <a:schemeClr val="bg1"/>
                </a:solidFill>
                <a:latin typeface="Georgia" pitchFamily="18" charset="0"/>
              </a:rPr>
              <a:t>postinvestici</a:t>
            </a:r>
            <a:r>
              <a:rPr lang="bs-Latn-BA" sz="2400" dirty="0" smtClean="0">
                <a:solidFill>
                  <a:schemeClr val="bg1"/>
                </a:solidFill>
                <a:latin typeface="Georgia" pitchFamily="18" charset="0"/>
              </a:rPr>
              <a:t>on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e </a:t>
            </a:r>
            <a:r>
              <a:rPr lang="en-US" sz="2400" dirty="0" err="1">
                <a:solidFill>
                  <a:schemeClr val="bg1"/>
                </a:solidFill>
                <a:latin typeface="Georgia" pitchFamily="18" charset="0"/>
              </a:rPr>
              <a:t>podrške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eorgia" pitchFamily="18" charset="0"/>
              </a:rPr>
              <a:t>investitorima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)</a:t>
            </a:r>
          </a:p>
        </p:txBody>
      </p:sp>
      <p:pic>
        <p:nvPicPr>
          <p:cNvPr id="15" name="Picture 7" descr="Description: FIPA LOGO SOLO 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2" y="201627"/>
            <a:ext cx="591546" cy="5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5265" y="1484784"/>
            <a:ext cx="620042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b="1" dirty="0"/>
              <a:t>Ciljevi </a:t>
            </a:r>
            <a:r>
              <a:rPr lang="hr-BA" b="1" dirty="0" smtClean="0"/>
              <a:t>aftercare programa - postinvesticione podrške</a:t>
            </a:r>
          </a:p>
          <a:p>
            <a:pPr lvl="0" algn="just">
              <a:buClr>
                <a:schemeClr val="tx2"/>
              </a:buClr>
            </a:pPr>
            <a:endParaRPr lang="hr-BA" dirty="0" smtClean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Razumijevanje investitora, njihovih potreba i percepcija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hr-BA" dirty="0" smtClean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Izgradnja dugoročnog odnosa s investitorima i rješavanju potreba tih investitora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hr-BA" dirty="0" smtClean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Olakšavanje i pomaganje investitorima prilikom novih ulaganja (reinvestiranja) u postojeće poslovanje 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hr-BA" dirty="0" smtClean="0"/>
          </a:p>
          <a:p>
            <a:pPr marL="285750" lvl="0" indent="-285750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hr-BA" dirty="0" smtClean="0"/>
              <a:t>Pomoć pri </a:t>
            </a:r>
            <a:r>
              <a:rPr lang="en-US" dirty="0" err="1" smtClean="0"/>
              <a:t>uvezivanje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lokalnim</a:t>
            </a:r>
            <a:r>
              <a:rPr lang="en-US" dirty="0" smtClean="0"/>
              <a:t> </a:t>
            </a:r>
            <a:r>
              <a:rPr lang="en-US" dirty="0" err="1" smtClean="0"/>
              <a:t>preduzećima</a:t>
            </a:r>
            <a:r>
              <a:rPr lang="en-US" dirty="0" smtClean="0"/>
              <a:t>, </a:t>
            </a:r>
            <a:r>
              <a:rPr lang="en-US" dirty="0" err="1" smtClean="0"/>
              <a:t>akademskom</a:t>
            </a:r>
            <a:r>
              <a:rPr lang="en-US" dirty="0" smtClean="0"/>
              <a:t>, </a:t>
            </a:r>
            <a:r>
              <a:rPr lang="en-US" dirty="0" err="1" smtClean="0"/>
              <a:t>stručnom</a:t>
            </a:r>
            <a:r>
              <a:rPr lang="en-US" dirty="0" smtClean="0"/>
              <a:t> pa </a:t>
            </a:r>
            <a:r>
              <a:rPr lang="en-US" dirty="0" err="1" smtClean="0"/>
              <a:t>čak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društvenom</a:t>
            </a:r>
            <a:r>
              <a:rPr lang="en-US" dirty="0" smtClean="0"/>
              <a:t> </a:t>
            </a:r>
            <a:r>
              <a:rPr lang="en-US" dirty="0" err="1" smtClean="0"/>
              <a:t>zajednicom</a:t>
            </a:r>
            <a:endParaRPr lang="hr-BA" dirty="0"/>
          </a:p>
          <a:p>
            <a:pPr marL="285750" lvl="0" indent="-285750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hr-BA" dirty="0" smtClean="0"/>
          </a:p>
          <a:p>
            <a:pPr marL="285750" lvl="0" indent="-285750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 err="1" smtClean="0"/>
              <a:t>Pružanje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 </a:t>
            </a:r>
            <a:r>
              <a:rPr lang="en-US" dirty="0" err="1" smtClean="0"/>
              <a:t>investitorima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poslovanju</a:t>
            </a:r>
            <a:r>
              <a:rPr lang="en-US" dirty="0"/>
              <a:t> </a:t>
            </a:r>
            <a:endParaRPr lang="hr-BA" dirty="0" smtClean="0"/>
          </a:p>
          <a:p>
            <a:pPr marL="285750" lvl="0" indent="-285750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hr-BA" dirty="0" smtClean="0"/>
          </a:p>
          <a:p>
            <a:pPr marL="285750" lvl="0" indent="-285750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Feedback </a:t>
            </a:r>
            <a:r>
              <a:rPr lang="en-US" dirty="0" err="1"/>
              <a:t>vezano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poslovno</a:t>
            </a:r>
            <a:r>
              <a:rPr lang="en-US" dirty="0"/>
              <a:t> </a:t>
            </a:r>
            <a:r>
              <a:rPr lang="en-US" dirty="0" err="1"/>
              <a:t>okruženje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smtClean="0"/>
              <a:t>regulative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BG-Any_Logo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BG-Any_Logo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4656</TotalTime>
  <Words>1626</Words>
  <Application>Microsoft Office PowerPoint</Application>
  <PresentationFormat>On-screen Show (4:3)</PresentationFormat>
  <Paragraphs>284</Paragraphs>
  <Slides>21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WBG-Any_Logo</vt:lpstr>
      <vt:lpstr>1_WBG-Any_Logo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 Tiro</dc:creator>
  <cp:lastModifiedBy>Maida Bečirović</cp:lastModifiedBy>
  <cp:revision>426</cp:revision>
  <cp:lastPrinted>2016-11-14T14:29:28Z</cp:lastPrinted>
  <dcterms:created xsi:type="dcterms:W3CDTF">2012-10-08T12:39:43Z</dcterms:created>
  <dcterms:modified xsi:type="dcterms:W3CDTF">2016-11-14T15:26:48Z</dcterms:modified>
</cp:coreProperties>
</file>