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71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7" r:id="rId4"/>
    <p:sldId id="259" r:id="rId5"/>
    <p:sldId id="261" r:id="rId6"/>
    <p:sldId id="265" r:id="rId7"/>
    <p:sldId id="264" r:id="rId8"/>
    <p:sldId id="263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DC00"/>
    <a:srgbClr val="FB0129"/>
    <a:srgbClr val="00DEC9"/>
    <a:srgbClr val="037B03"/>
    <a:srgbClr val="FF4E07"/>
    <a:srgbClr val="FCFC00"/>
    <a:srgbClr val="FFFFF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>
        <p:scale>
          <a:sx n="70" d="100"/>
          <a:sy n="70" d="100"/>
        </p:scale>
        <p:origin x="-106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578" y="-114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teza\transfer\Svet\obrade\Svet%20komparacij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58956135119896E-2"/>
          <c:y val="0.10070416545154078"/>
          <c:w val="0.86093295525076363"/>
          <c:h val="0.710053344026441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Pt>
            <c:idx val="125"/>
            <c:marker>
              <c:spPr>
                <a:solidFill>
                  <a:srgbClr val="FF0000"/>
                </a:solidFill>
              </c:spPr>
            </c:marker>
            <c:bubble3D val="0"/>
          </c:dPt>
          <c:trendline>
            <c:trendlineType val="linear"/>
            <c:intercept val="0"/>
            <c:dispRSqr val="0"/>
            <c:dispEq val="0"/>
          </c:trendline>
          <c:xVal>
            <c:numRef>
              <c:f>analiza!$G$23:$G$180</c:f>
              <c:numCache>
                <c:formatCode>#,##0.0</c:formatCode>
                <c:ptCount val="158"/>
                <c:pt idx="0">
                  <c:v>27.735807786899485</c:v>
                </c:pt>
                <c:pt idx="1">
                  <c:v>32.76661352647416</c:v>
                </c:pt>
                <c:pt idx="2">
                  <c:v>25.38291027354316</c:v>
                </c:pt>
                <c:pt idx="3">
                  <c:v>26.270514132192893</c:v>
                </c:pt>
                <c:pt idx="4">
                  <c:v>24.951630266738857</c:v>
                </c:pt>
                <c:pt idx="5">
                  <c:v>26.733446130343076</c:v>
                </c:pt>
                <c:pt idx="6">
                  <c:v>21.523518875926996</c:v>
                </c:pt>
                <c:pt idx="7">
                  <c:v>23.398878420940655</c:v>
                </c:pt>
                <c:pt idx="8">
                  <c:v>15.076977918266953</c:v>
                </c:pt>
                <c:pt idx="9">
                  <c:v>22.782032872275511</c:v>
                </c:pt>
                <c:pt idx="10">
                  <c:v>21.918429655550227</c:v>
                </c:pt>
                <c:pt idx="11">
                  <c:v>20.833790095380046</c:v>
                </c:pt>
                <c:pt idx="12">
                  <c:v>48.139381005339693</c:v>
                </c:pt>
                <c:pt idx="13">
                  <c:v>16.58310519508796</c:v>
                </c:pt>
                <c:pt idx="14">
                  <c:v>23.973994162513002</c:v>
                </c:pt>
                <c:pt idx="15">
                  <c:v>31.383133239047567</c:v>
                </c:pt>
                <c:pt idx="16">
                  <c:v>19.411312427081626</c:v>
                </c:pt>
                <c:pt idx="17">
                  <c:v>20.719411923328636</c:v>
                </c:pt>
                <c:pt idx="18">
                  <c:v>21.213801064742334</c:v>
                </c:pt>
                <c:pt idx="19">
                  <c:v>23.510877408725555</c:v>
                </c:pt>
                <c:pt idx="20">
                  <c:v>15.269031615353187</c:v>
                </c:pt>
                <c:pt idx="21">
                  <c:v>17.474578560785837</c:v>
                </c:pt>
                <c:pt idx="22">
                  <c:v>17.20043148905458</c:v>
                </c:pt>
                <c:pt idx="23">
                  <c:v>21.577893893530945</c:v>
                </c:pt>
                <c:pt idx="24">
                  <c:v>11.059806118029048</c:v>
                </c:pt>
                <c:pt idx="25">
                  <c:v>24.207574171956679</c:v>
                </c:pt>
                <c:pt idx="26">
                  <c:v>23.626333798321596</c:v>
                </c:pt>
                <c:pt idx="27">
                  <c:v>41.35957187298763</c:v>
                </c:pt>
                <c:pt idx="28">
                  <c:v>20.693048396843654</c:v>
                </c:pt>
                <c:pt idx="29">
                  <c:v>11.274817325956587</c:v>
                </c:pt>
                <c:pt idx="30">
                  <c:v>26.302287732126015</c:v>
                </c:pt>
                <c:pt idx="31">
                  <c:v>20.580183396768266</c:v>
                </c:pt>
                <c:pt idx="32">
                  <c:v>11.614704466445019</c:v>
                </c:pt>
                <c:pt idx="33">
                  <c:v>23.577510296662901</c:v>
                </c:pt>
                <c:pt idx="34">
                  <c:v>22.362888492173809</c:v>
                </c:pt>
                <c:pt idx="35">
                  <c:v>28.846688117181099</c:v>
                </c:pt>
                <c:pt idx="36">
                  <c:v>20.833487730247292</c:v>
                </c:pt>
                <c:pt idx="37">
                  <c:v>22.390282241445817</c:v>
                </c:pt>
                <c:pt idx="38">
                  <c:v>21.156153170264634</c:v>
                </c:pt>
                <c:pt idx="39">
                  <c:v>23.230854870444567</c:v>
                </c:pt>
                <c:pt idx="40">
                  <c:v>19.155686648049233</c:v>
                </c:pt>
                <c:pt idx="41">
                  <c:v>16.071262304781623</c:v>
                </c:pt>
                <c:pt idx="42">
                  <c:v>96.760143312869502</c:v>
                </c:pt>
                <c:pt idx="43">
                  <c:v>30.437690785384167</c:v>
                </c:pt>
                <c:pt idx="44">
                  <c:v>5.6512188822452512</c:v>
                </c:pt>
                <c:pt idx="45">
                  <c:v>19.295243613996934</c:v>
                </c:pt>
                <c:pt idx="46">
                  <c:v>22.645977160079774</c:v>
                </c:pt>
                <c:pt idx="47">
                  <c:v>21.849466555322991</c:v>
                </c:pt>
                <c:pt idx="48">
                  <c:v>25.324903851372017</c:v>
                </c:pt>
                <c:pt idx="49">
                  <c:v>16.837033678393258</c:v>
                </c:pt>
                <c:pt idx="50">
                  <c:v>24.047564168720328</c:v>
                </c:pt>
                <c:pt idx="51">
                  <c:v>21.624050030158205</c:v>
                </c:pt>
                <c:pt idx="52">
                  <c:v>22.920067907795048</c:v>
                </c:pt>
                <c:pt idx="53">
                  <c:v>22.475290946604716</c:v>
                </c:pt>
                <c:pt idx="54">
                  <c:v>31.478871984671358</c:v>
                </c:pt>
                <c:pt idx="55">
                  <c:v>16.681623538060894</c:v>
                </c:pt>
                <c:pt idx="56">
                  <c:v>18.37729824720607</c:v>
                </c:pt>
                <c:pt idx="57">
                  <c:v>13.858936854106457</c:v>
                </c:pt>
                <c:pt idx="58">
                  <c:v>25.983194948419719</c:v>
                </c:pt>
                <c:pt idx="59">
                  <c:v>26.120838551963086</c:v>
                </c:pt>
                <c:pt idx="60">
                  <c:v>28.051729236242572</c:v>
                </c:pt>
                <c:pt idx="61">
                  <c:v>25.802497491765291</c:v>
                </c:pt>
                <c:pt idx="62">
                  <c:v>23.680935510815747</c:v>
                </c:pt>
                <c:pt idx="63">
                  <c:v>21.280160155943307</c:v>
                </c:pt>
                <c:pt idx="64">
                  <c:v>29.102437290560605</c:v>
                </c:pt>
                <c:pt idx="65">
                  <c:v>27.817301034824222</c:v>
                </c:pt>
                <c:pt idx="66">
                  <c:v>35.954996516823755</c:v>
                </c:pt>
                <c:pt idx="67">
                  <c:v>19.161262418564601</c:v>
                </c:pt>
                <c:pt idx="68">
                  <c:v>22.213845936068363</c:v>
                </c:pt>
                <c:pt idx="69">
                  <c:v>21.963288397426645</c:v>
                </c:pt>
                <c:pt idx="70">
                  <c:v>20.17478803059743</c:v>
                </c:pt>
                <c:pt idx="71">
                  <c:v>25.467494025307616</c:v>
                </c:pt>
                <c:pt idx="72">
                  <c:v>24.899976342921914</c:v>
                </c:pt>
                <c:pt idx="73">
                  <c:v>27.395855178772631</c:v>
                </c:pt>
                <c:pt idx="74">
                  <c:v>25.080590599346575</c:v>
                </c:pt>
                <c:pt idx="75">
                  <c:v>18.760581271035239</c:v>
                </c:pt>
                <c:pt idx="76">
                  <c:v>31.980174503906586</c:v>
                </c:pt>
                <c:pt idx="77">
                  <c:v>17.258958590646554</c:v>
                </c:pt>
                <c:pt idx="78">
                  <c:v>21.632503207707177</c:v>
                </c:pt>
                <c:pt idx="79">
                  <c:v>25.0928424703906</c:v>
                </c:pt>
                <c:pt idx="80">
                  <c:v>27.085218755191988</c:v>
                </c:pt>
                <c:pt idx="81">
                  <c:v>25.86990816832073</c:v>
                </c:pt>
                <c:pt idx="82">
                  <c:v>43.305808306472272</c:v>
                </c:pt>
                <c:pt idx="83">
                  <c:v>19.957738012584837</c:v>
                </c:pt>
                <c:pt idx="84">
                  <c:v>15.343917770876125</c:v>
                </c:pt>
                <c:pt idx="85">
                  <c:v>21.99777493673265</c:v>
                </c:pt>
                <c:pt idx="86">
                  <c:v>20.825735648504143</c:v>
                </c:pt>
                <c:pt idx="87">
                  <c:v>22.059033473779255</c:v>
                </c:pt>
                <c:pt idx="88">
                  <c:v>21.766021079951624</c:v>
                </c:pt>
                <c:pt idx="89">
                  <c:v>18.048445623837054</c:v>
                </c:pt>
                <c:pt idx="90">
                  <c:v>18.897209930635121</c:v>
                </c:pt>
                <c:pt idx="91">
                  <c:v>28.639502659512935</c:v>
                </c:pt>
                <c:pt idx="92">
                  <c:v>20.876319709772883</c:v>
                </c:pt>
                <c:pt idx="93">
                  <c:v>20.880851708638758</c:v>
                </c:pt>
                <c:pt idx="94">
                  <c:v>29.723796941809518</c:v>
                </c:pt>
                <c:pt idx="95">
                  <c:v>25.856296306276413</c:v>
                </c:pt>
                <c:pt idx="96">
                  <c:v>21.702102831973974</c:v>
                </c:pt>
                <c:pt idx="97">
                  <c:v>28.882611422934293</c:v>
                </c:pt>
                <c:pt idx="98">
                  <c:v>33.563630047427587</c:v>
                </c:pt>
                <c:pt idx="99">
                  <c:v>22.861074369900255</c:v>
                </c:pt>
                <c:pt idx="100">
                  <c:v>28.888421558382106</c:v>
                </c:pt>
                <c:pt idx="101">
                  <c:v>27.356024718773412</c:v>
                </c:pt>
                <c:pt idx="102">
                  <c:v>21.853697808213205</c:v>
                </c:pt>
                <c:pt idx="103">
                  <c:v>26.737435756216495</c:v>
                </c:pt>
                <c:pt idx="104">
                  <c:v>21.674658676254023</c:v>
                </c:pt>
                <c:pt idx="105">
                  <c:v>22.266164562019334</c:v>
                </c:pt>
                <c:pt idx="106">
                  <c:v>24.742421234447143</c:v>
                </c:pt>
                <c:pt idx="107">
                  <c:v>19.444899791369149</c:v>
                </c:pt>
                <c:pt idx="108">
                  <c:v>10.628781861852952</c:v>
                </c:pt>
                <c:pt idx="109">
                  <c:v>24.02499708088148</c:v>
                </c:pt>
                <c:pt idx="110">
                  <c:v>21.367875048755888</c:v>
                </c:pt>
                <c:pt idx="111">
                  <c:v>17.613766428834396</c:v>
                </c:pt>
                <c:pt idx="112">
                  <c:v>23.000676938414145</c:v>
                </c:pt>
                <c:pt idx="113">
                  <c:v>21.341846003722569</c:v>
                </c:pt>
                <c:pt idx="114">
                  <c:v>17.747977087726959</c:v>
                </c:pt>
                <c:pt idx="115">
                  <c:v>20.611709984268938</c:v>
                </c:pt>
                <c:pt idx="116">
                  <c:v>21.194095539742115</c:v>
                </c:pt>
                <c:pt idx="117">
                  <c:v>20.715897307992474</c:v>
                </c:pt>
                <c:pt idx="118">
                  <c:v>23.441414223439644</c:v>
                </c:pt>
                <c:pt idx="119">
                  <c:v>32.628708040750837</c:v>
                </c:pt>
                <c:pt idx="120">
                  <c:v>25.304552973874539</c:v>
                </c:pt>
                <c:pt idx="121">
                  <c:v>23.293849307650039</c:v>
                </c:pt>
                <c:pt idx="122">
                  <c:v>17.386332016043749</c:v>
                </c:pt>
                <c:pt idx="123">
                  <c:v>22.557944808580174</c:v>
                </c:pt>
                <c:pt idx="124">
                  <c:v>19.521401562550405</c:v>
                </c:pt>
                <c:pt idx="125">
                  <c:v>19.884638588150501</c:v>
                </c:pt>
                <c:pt idx="126">
                  <c:v>30.651170479575878</c:v>
                </c:pt>
                <c:pt idx="127">
                  <c:v>9.3164672594406301</c:v>
                </c:pt>
                <c:pt idx="128">
                  <c:v>29.680848965959996</c:v>
                </c:pt>
                <c:pt idx="129">
                  <c:v>27.819831217145108</c:v>
                </c:pt>
                <c:pt idx="130">
                  <c:v>25.805569339670591</c:v>
                </c:pt>
                <c:pt idx="131">
                  <c:v>18.364996722162854</c:v>
                </c:pt>
                <c:pt idx="132">
                  <c:v>24.937680638507068</c:v>
                </c:pt>
                <c:pt idx="133">
                  <c:v>25.114659707891569</c:v>
                </c:pt>
                <c:pt idx="134">
                  <c:v>21.320422163160412</c:v>
                </c:pt>
                <c:pt idx="135">
                  <c:v>16.934445688225914</c:v>
                </c:pt>
                <c:pt idx="136">
                  <c:v>16.251081465197174</c:v>
                </c:pt>
                <c:pt idx="137">
                  <c:v>22.475162919554936</c:v>
                </c:pt>
                <c:pt idx="138">
                  <c:v>25.318553795634951</c:v>
                </c:pt>
                <c:pt idx="139">
                  <c:v>21.697626229185389</c:v>
                </c:pt>
                <c:pt idx="140">
                  <c:v>23.981523127993743</c:v>
                </c:pt>
                <c:pt idx="141">
                  <c:v>29.843469115211093</c:v>
                </c:pt>
                <c:pt idx="142">
                  <c:v>17.089016117612449</c:v>
                </c:pt>
                <c:pt idx="143">
                  <c:v>23.028880816093217</c:v>
                </c:pt>
                <c:pt idx="144">
                  <c:v>18.880162639552971</c:v>
                </c:pt>
                <c:pt idx="145">
                  <c:v>24.853643887396288</c:v>
                </c:pt>
                <c:pt idx="146">
                  <c:v>21.170866476255291</c:v>
                </c:pt>
                <c:pt idx="147">
                  <c:v>20.464066835586699</c:v>
                </c:pt>
                <c:pt idx="148">
                  <c:v>23.534401115635969</c:v>
                </c:pt>
                <c:pt idx="149">
                  <c:v>22.74673719070308</c:v>
                </c:pt>
                <c:pt idx="150">
                  <c:v>18.537759745414618</c:v>
                </c:pt>
                <c:pt idx="151">
                  <c:v>21.198264614570387</c:v>
                </c:pt>
                <c:pt idx="152">
                  <c:v>17.41625680621685</c:v>
                </c:pt>
                <c:pt idx="153">
                  <c:v>24.912473035890493</c:v>
                </c:pt>
                <c:pt idx="154">
                  <c:v>22.779710223820185</c:v>
                </c:pt>
                <c:pt idx="155">
                  <c:v>28.61469504486195</c:v>
                </c:pt>
                <c:pt idx="156">
                  <c:v>27.759165843458629</c:v>
                </c:pt>
                <c:pt idx="157">
                  <c:v>17.021383771194181</c:v>
                </c:pt>
              </c:numCache>
            </c:numRef>
          </c:xVal>
          <c:yVal>
            <c:numRef>
              <c:f>analiza!$K$23:$K$180</c:f>
              <c:numCache>
                <c:formatCode>#,##0.0</c:formatCode>
                <c:ptCount val="158"/>
                <c:pt idx="0">
                  <c:v>2.9928294042135009</c:v>
                </c:pt>
                <c:pt idx="1">
                  <c:v>2.8205074460478232</c:v>
                </c:pt>
                <c:pt idx="2">
                  <c:v>3.2250411938657813</c:v>
                </c:pt>
                <c:pt idx="3">
                  <c:v>3.1274407665090855</c:v>
                </c:pt>
                <c:pt idx="4">
                  <c:v>2.0039037989830422</c:v>
                </c:pt>
                <c:pt idx="5">
                  <c:v>1.2699667068599849</c:v>
                </c:pt>
                <c:pt idx="6">
                  <c:v>5.1937237883276559</c:v>
                </c:pt>
                <c:pt idx="7">
                  <c:v>5.330944704398231</c:v>
                </c:pt>
                <c:pt idx="8">
                  <c:v>0.8158823168867656</c:v>
                </c:pt>
                <c:pt idx="9">
                  <c:v>1.8035789396666382</c:v>
                </c:pt>
                <c:pt idx="10">
                  <c:v>4.8581804309328627</c:v>
                </c:pt>
                <c:pt idx="11">
                  <c:v>4.6052892192143284</c:v>
                </c:pt>
                <c:pt idx="12">
                  <c:v>6.758478129590217</c:v>
                </c:pt>
                <c:pt idx="13">
                  <c:v>4.1398097712172186</c:v>
                </c:pt>
                <c:pt idx="14">
                  <c:v>10.944048935477582</c:v>
                </c:pt>
                <c:pt idx="15">
                  <c:v>4.9034135743970717</c:v>
                </c:pt>
                <c:pt idx="16">
                  <c:v>2.7390835138085623</c:v>
                </c:pt>
                <c:pt idx="17">
                  <c:v>1.5127193791585198</c:v>
                </c:pt>
                <c:pt idx="18">
                  <c:v>1.2583826037537023</c:v>
                </c:pt>
                <c:pt idx="19">
                  <c:v>5.4478490830407562</c:v>
                </c:pt>
                <c:pt idx="20">
                  <c:v>1.4304379578408766</c:v>
                </c:pt>
                <c:pt idx="21">
                  <c:v>7.6995492830824661</c:v>
                </c:pt>
                <c:pt idx="22">
                  <c:v>2.4775174684790007</c:v>
                </c:pt>
                <c:pt idx="23">
                  <c:v>2.2986423892224472</c:v>
                </c:pt>
                <c:pt idx="24">
                  <c:v>0.29768137774149778</c:v>
                </c:pt>
                <c:pt idx="25">
                  <c:v>6.1526894653568558</c:v>
                </c:pt>
                <c:pt idx="26">
                  <c:v>4.9726915157136276</c:v>
                </c:pt>
                <c:pt idx="27">
                  <c:v>9.8374559854116814</c:v>
                </c:pt>
                <c:pt idx="28">
                  <c:v>3.7623211843780937</c:v>
                </c:pt>
                <c:pt idx="29">
                  <c:v>0.6803187483992309</c:v>
                </c:pt>
                <c:pt idx="30">
                  <c:v>3.2093939976060621</c:v>
                </c:pt>
                <c:pt idx="31">
                  <c:v>4.6847099373221051</c:v>
                </c:pt>
                <c:pt idx="32">
                  <c:v>2.3048773159828744</c:v>
                </c:pt>
                <c:pt idx="33">
                  <c:v>2.0373104399123321</c:v>
                </c:pt>
                <c:pt idx="34">
                  <c:v>2.8077373547277364</c:v>
                </c:pt>
                <c:pt idx="35">
                  <c:v>1.7030086740412986</c:v>
                </c:pt>
                <c:pt idx="36">
                  <c:v>1.4701370211546811</c:v>
                </c:pt>
                <c:pt idx="37">
                  <c:v>2.0717249652630549</c:v>
                </c:pt>
                <c:pt idx="38">
                  <c:v>4.9022374586307027</c:v>
                </c:pt>
                <c:pt idx="39">
                  <c:v>3.4946770762445318</c:v>
                </c:pt>
                <c:pt idx="40">
                  <c:v>4.2244964941396237</c:v>
                </c:pt>
                <c:pt idx="41">
                  <c:v>3.1195211629918753</c:v>
                </c:pt>
                <c:pt idx="42">
                  <c:v>21.411669741783616</c:v>
                </c:pt>
                <c:pt idx="43">
                  <c:v>4.4221143194812083</c:v>
                </c:pt>
                <c:pt idx="44">
                  <c:v>6.4352088125784723</c:v>
                </c:pt>
                <c:pt idx="45">
                  <c:v>2.2645589509727806</c:v>
                </c:pt>
                <c:pt idx="46">
                  <c:v>1.6612230016984881</c:v>
                </c:pt>
                <c:pt idx="47">
                  <c:v>1.5710003994690924</c:v>
                </c:pt>
                <c:pt idx="48">
                  <c:v>2.4661934767117173</c:v>
                </c:pt>
                <c:pt idx="49">
                  <c:v>3.4134722679536886</c:v>
                </c:pt>
                <c:pt idx="50">
                  <c:v>-0.14301002681577471</c:v>
                </c:pt>
                <c:pt idx="51">
                  <c:v>1.6180376141032429</c:v>
                </c:pt>
                <c:pt idx="52">
                  <c:v>5.5532249943664489</c:v>
                </c:pt>
                <c:pt idx="53">
                  <c:v>0.95494269977790625</c:v>
                </c:pt>
                <c:pt idx="54">
                  <c:v>2.5630952508261426</c:v>
                </c:pt>
                <c:pt idx="55">
                  <c:v>3.7144717244012906</c:v>
                </c:pt>
                <c:pt idx="56">
                  <c:v>3.2096760562009559</c:v>
                </c:pt>
                <c:pt idx="57">
                  <c:v>2.1352674054344134</c:v>
                </c:pt>
                <c:pt idx="58">
                  <c:v>3.64251945356845</c:v>
                </c:pt>
                <c:pt idx="59">
                  <c:v>1.271415084689913</c:v>
                </c:pt>
                <c:pt idx="60">
                  <c:v>3.5498974327975947</c:v>
                </c:pt>
                <c:pt idx="61">
                  <c:v>3.8963192331079544</c:v>
                </c:pt>
                <c:pt idx="62">
                  <c:v>1.8390651424358289</c:v>
                </c:pt>
                <c:pt idx="63">
                  <c:v>2.586254672722204</c:v>
                </c:pt>
                <c:pt idx="64">
                  <c:v>6.5129895487090259</c:v>
                </c:pt>
                <c:pt idx="65">
                  <c:v>5.1372148240552375</c:v>
                </c:pt>
                <c:pt idx="66">
                  <c:v>3.9333837153975724</c:v>
                </c:pt>
                <c:pt idx="67">
                  <c:v>9.0030850665508009</c:v>
                </c:pt>
                <c:pt idx="68">
                  <c:v>4.8939243545893216</c:v>
                </c:pt>
                <c:pt idx="69">
                  <c:v>5.12011619943444</c:v>
                </c:pt>
                <c:pt idx="70">
                  <c:v>0.70005355635772504</c:v>
                </c:pt>
                <c:pt idx="71">
                  <c:v>1.2703376819617824</c:v>
                </c:pt>
                <c:pt idx="72">
                  <c:v>1.1090146712649744</c:v>
                </c:pt>
                <c:pt idx="73">
                  <c:v>5.1076846933021853</c:v>
                </c:pt>
                <c:pt idx="74">
                  <c:v>3.0291666666035155</c:v>
                </c:pt>
                <c:pt idx="75">
                  <c:v>3.5302754850371003</c:v>
                </c:pt>
                <c:pt idx="76">
                  <c:v>5.2870402983458487</c:v>
                </c:pt>
                <c:pt idx="77">
                  <c:v>5.5067543317226182</c:v>
                </c:pt>
                <c:pt idx="78">
                  <c:v>1.3293308793286831</c:v>
                </c:pt>
                <c:pt idx="79">
                  <c:v>6.8743337367517645</c:v>
                </c:pt>
                <c:pt idx="80">
                  <c:v>4.3511916790604346</c:v>
                </c:pt>
                <c:pt idx="81">
                  <c:v>6.5742266909001383</c:v>
                </c:pt>
                <c:pt idx="82">
                  <c:v>4.0671337279112958</c:v>
                </c:pt>
                <c:pt idx="83">
                  <c:v>3.4233210406989785</c:v>
                </c:pt>
                <c:pt idx="84">
                  <c:v>3.6610462503914749</c:v>
                </c:pt>
                <c:pt idx="85">
                  <c:v>4.5322887440716757</c:v>
                </c:pt>
                <c:pt idx="86">
                  <c:v>3.7576075365445996</c:v>
                </c:pt>
                <c:pt idx="87">
                  <c:v>7.9097906558376572</c:v>
                </c:pt>
                <c:pt idx="88">
                  <c:v>1.2608306415696386</c:v>
                </c:pt>
                <c:pt idx="89">
                  <c:v>2.345149000734978</c:v>
                </c:pt>
                <c:pt idx="90">
                  <c:v>4.2161605586809268</c:v>
                </c:pt>
                <c:pt idx="91">
                  <c:v>5.9701015371675048</c:v>
                </c:pt>
                <c:pt idx="92">
                  <c:v>4.1764693300287838</c:v>
                </c:pt>
                <c:pt idx="93">
                  <c:v>3.3842727961619343</c:v>
                </c:pt>
                <c:pt idx="94">
                  <c:v>3.9469722245504992</c:v>
                </c:pt>
                <c:pt idx="95">
                  <c:v>4.4935912823242852</c:v>
                </c:pt>
                <c:pt idx="96">
                  <c:v>2.8527438133706791</c:v>
                </c:pt>
                <c:pt idx="97">
                  <c:v>-0.82223246001697248</c:v>
                </c:pt>
                <c:pt idx="98">
                  <c:v>4.4938150435183219</c:v>
                </c:pt>
                <c:pt idx="99">
                  <c:v>2.4402295461630996</c:v>
                </c:pt>
                <c:pt idx="100">
                  <c:v>3.9180713919368317</c:v>
                </c:pt>
                <c:pt idx="101">
                  <c:v>7.4919294282767659</c:v>
                </c:pt>
                <c:pt idx="102">
                  <c:v>4.3561842938460833</c:v>
                </c:pt>
                <c:pt idx="103">
                  <c:v>4.4647759440021364</c:v>
                </c:pt>
                <c:pt idx="104">
                  <c:v>2.0688818034749308</c:v>
                </c:pt>
                <c:pt idx="105">
                  <c:v>2.6439583310314241</c:v>
                </c:pt>
                <c:pt idx="106">
                  <c:v>3.3300263249161999</c:v>
                </c:pt>
                <c:pt idx="107">
                  <c:v>3.5672768340681982</c:v>
                </c:pt>
                <c:pt idx="108">
                  <c:v>5.7705363950867357</c:v>
                </c:pt>
                <c:pt idx="109">
                  <c:v>2.4474162462868829</c:v>
                </c:pt>
                <c:pt idx="110">
                  <c:v>3.7001329066098485</c:v>
                </c:pt>
                <c:pt idx="111">
                  <c:v>4.0646209333725354</c:v>
                </c:pt>
                <c:pt idx="112">
                  <c:v>6.2355940750799812</c:v>
                </c:pt>
                <c:pt idx="113">
                  <c:v>4.5715094658798785</c:v>
                </c:pt>
                <c:pt idx="114">
                  <c:v>3.4331191814620428</c:v>
                </c:pt>
                <c:pt idx="115">
                  <c:v>4.4570551120232622</c:v>
                </c:pt>
                <c:pt idx="116">
                  <c:v>4.1294487229376777</c:v>
                </c:pt>
                <c:pt idx="117">
                  <c:v>3.678503670280648</c:v>
                </c:pt>
                <c:pt idx="118">
                  <c:v>1.3777852925676854</c:v>
                </c:pt>
                <c:pt idx="119">
                  <c:v>11.549635664065871</c:v>
                </c:pt>
                <c:pt idx="120">
                  <c:v>1.759323123377694</c:v>
                </c:pt>
                <c:pt idx="121">
                  <c:v>0.79576496579071032</c:v>
                </c:pt>
                <c:pt idx="122">
                  <c:v>5.4619605845683532</c:v>
                </c:pt>
                <c:pt idx="123">
                  <c:v>4.3517431217822251</c:v>
                </c:pt>
                <c:pt idx="124">
                  <c:v>3.4366243498460771</c:v>
                </c:pt>
                <c:pt idx="125">
                  <c:v>2.8178088990570087</c:v>
                </c:pt>
                <c:pt idx="126">
                  <c:v>3.8305114971223948</c:v>
                </c:pt>
                <c:pt idx="127">
                  <c:v>3.7038558906545598</c:v>
                </c:pt>
                <c:pt idx="128">
                  <c:v>6.3205260311501688</c:v>
                </c:pt>
                <c:pt idx="129">
                  <c:v>4.0720171837715977</c:v>
                </c:pt>
                <c:pt idx="130">
                  <c:v>2.5572915240755729</c:v>
                </c:pt>
                <c:pt idx="131">
                  <c:v>2.4819694830549706</c:v>
                </c:pt>
                <c:pt idx="132">
                  <c:v>2.0134262630967243</c:v>
                </c:pt>
                <c:pt idx="133">
                  <c:v>5.4409500860561479</c:v>
                </c:pt>
                <c:pt idx="134">
                  <c:v>4.831492802480077</c:v>
                </c:pt>
                <c:pt idx="135">
                  <c:v>2.7917330145436847</c:v>
                </c:pt>
                <c:pt idx="136">
                  <c:v>3.3202902056485146</c:v>
                </c:pt>
                <c:pt idx="137">
                  <c:v>1.9943993340477812</c:v>
                </c:pt>
                <c:pt idx="138">
                  <c:v>1.6460047418219501</c:v>
                </c:pt>
                <c:pt idx="139">
                  <c:v>5.2678735334180891</c:v>
                </c:pt>
                <c:pt idx="140">
                  <c:v>5.254115177388786</c:v>
                </c:pt>
                <c:pt idx="141">
                  <c:v>4.5783352733246412</c:v>
                </c:pt>
                <c:pt idx="142">
                  <c:v>2.7528836769248421</c:v>
                </c:pt>
                <c:pt idx="143">
                  <c:v>1.699959963220312</c:v>
                </c:pt>
                <c:pt idx="144">
                  <c:v>4.3418043237975068</c:v>
                </c:pt>
                <c:pt idx="145">
                  <c:v>4.2228323416443141</c:v>
                </c:pt>
                <c:pt idx="146">
                  <c:v>4.1845198994349522</c:v>
                </c:pt>
                <c:pt idx="147">
                  <c:v>6.720008454899169</c:v>
                </c:pt>
                <c:pt idx="148">
                  <c:v>-1.5566014964297914</c:v>
                </c:pt>
                <c:pt idx="149">
                  <c:v>5.042709262908267</c:v>
                </c:pt>
                <c:pt idx="150">
                  <c:v>2.0738748324214225</c:v>
                </c:pt>
                <c:pt idx="151">
                  <c:v>2.462128391504296</c:v>
                </c:pt>
                <c:pt idx="152">
                  <c:v>3.3470009322187839</c:v>
                </c:pt>
                <c:pt idx="153">
                  <c:v>3.3327403620325056</c:v>
                </c:pt>
                <c:pt idx="154">
                  <c:v>2.8026100098658064</c:v>
                </c:pt>
                <c:pt idx="155">
                  <c:v>6.798298865417479</c:v>
                </c:pt>
                <c:pt idx="156">
                  <c:v>5.9275864917554104</c:v>
                </c:pt>
                <c:pt idx="157">
                  <c:v>4.6953038281478694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143488"/>
        <c:axId val="50111232"/>
      </c:scatterChart>
      <c:valAx>
        <c:axId val="62143488"/>
        <c:scaling>
          <c:orientation val="minMax"/>
          <c:max val="40"/>
        </c:scaling>
        <c:delete val="0"/>
        <c:axPos val="b"/>
        <c:numFmt formatCode="#,##0" sourceLinked="0"/>
        <c:majorTickMark val="out"/>
        <c:minorTickMark val="none"/>
        <c:tickLblPos val="nextTo"/>
        <c:crossAx val="50111232"/>
        <c:crosses val="autoZero"/>
        <c:crossBetween val="midCat"/>
      </c:valAx>
      <c:valAx>
        <c:axId val="50111232"/>
        <c:scaling>
          <c:orientation val="minMax"/>
          <c:max val="1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62143488"/>
        <c:crosses val="autoZero"/>
        <c:crossBetween val="midCat"/>
        <c:majorUnit val="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0.22986</cdr:x>
      <cdr:y>0.40173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00" y="50800"/>
          <a:ext cx="1000125" cy="1051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r-Latn-RS" sz="1100" dirty="0" smtClean="0"/>
            <a:t>Stopa rasta </a:t>
          </a:r>
          <a:r>
            <a:rPr lang="sr-Latn-RS" sz="1100" dirty="0" err="1" smtClean="0"/>
            <a:t>BDP</a:t>
          </a:r>
          <a:r>
            <a:rPr lang="sr-Latn-RS" sz="1100" dirty="0" smtClean="0"/>
            <a:t>-a, u %</a:t>
          </a:r>
          <a:r>
            <a:rPr lang="sr-Cyrl-RS" sz="1100" dirty="0" smtClean="0"/>
            <a:t> 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0.48593</cdr:x>
      <cdr:y>0.90952</cdr:y>
    </cdr:from>
    <cdr:to>
      <cdr:x>0.96808</cdr:x>
      <cdr:y>0.99876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990564" y="2514630"/>
          <a:ext cx="1975064" cy="246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r-Latn-RS" sz="1100" dirty="0" smtClean="0"/>
            <a:t>Stopa investicija, u % </a:t>
          </a:r>
          <a:r>
            <a:rPr lang="sr-Latn-RS" sz="1100" dirty="0" err="1" smtClean="0"/>
            <a:t>BDP</a:t>
          </a:r>
          <a:r>
            <a:rPr lang="sr-Latn-RS" sz="1100" dirty="0" smtClean="0"/>
            <a:t>-a</a:t>
          </a:r>
          <a:endParaRPr lang="en-US" sz="1100" b="1" i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4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defTabSz="919163" eaLnBrk="0" hangingPunct="0">
              <a:spcBef>
                <a:spcPct val="50000"/>
              </a:spcBef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9" y="0"/>
            <a:ext cx="2928937" cy="44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spcBef>
                <a:spcPct val="50000"/>
              </a:spcBef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319"/>
            <a:ext cx="2928938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defTabSz="919163" eaLnBrk="0" hangingPunct="0">
              <a:spcBef>
                <a:spcPct val="50000"/>
              </a:spcBef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241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9" y="9423319"/>
            <a:ext cx="2928937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spcBef>
                <a:spcPct val="50000"/>
              </a:spcBef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0379EDFC-188F-431B-AA01-5670786970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7773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1482725" y="2351088"/>
            <a:ext cx="9750425" cy="73136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4275" y="1159061"/>
            <a:ext cx="44767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en-US" smtClean="0"/>
              <a:t>Click to edit Master txt styles</a:t>
            </a:r>
          </a:p>
        </p:txBody>
      </p:sp>
      <p:sp>
        <p:nvSpPr>
          <p:cNvPr id="819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7076" y="730367"/>
            <a:ext cx="1946275" cy="122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163" eaLnBrk="0" hangingPunct="0">
              <a:defRPr sz="800">
                <a:latin typeface="Arial" charset="0"/>
              </a:defRPr>
            </a:lvl1pPr>
          </a:lstStyle>
          <a:p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64276" y="9527747"/>
            <a:ext cx="19367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163" eaLnBrk="0" hangingPunct="0">
              <a:defRPr sz="900">
                <a:latin typeface="Arial" charset="0"/>
              </a:defRPr>
            </a:lvl1pPr>
          </a:lstStyle>
          <a:p>
            <a:fld id="{C8B2F33C-CE22-4989-AD4D-F7E940D45314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704469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7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566" name="Picture 14" descr="naslov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55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1600" y="4114800"/>
            <a:ext cx="7239000" cy="8382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[</a:t>
            </a:r>
            <a:r>
              <a:rPr lang="sr-Cyrl-CS" altLang="en-US" noProof="0" smtClean="0"/>
              <a:t>организациони део</a:t>
            </a:r>
            <a:r>
              <a:rPr lang="en-US" altLang="en-US" noProof="0" smtClean="0"/>
              <a:t>]</a:t>
            </a:r>
            <a:r>
              <a:rPr lang="sr-Cyrl-CS" altLang="en-US" noProof="0" smtClean="0"/>
              <a:t/>
            </a:r>
            <a:br>
              <a:rPr lang="sr-Cyrl-CS" altLang="en-US" noProof="0" smtClean="0"/>
            </a:br>
            <a:r>
              <a:rPr lang="sr-Cyrl-CS" altLang="en-US" noProof="0" smtClean="0"/>
              <a:t>НАСЛОВ ПРЕЗЕНТАЦИЈЕ</a:t>
            </a:r>
            <a:endParaRPr lang="sr-Latn-CS" altLang="en-US" noProof="0" smtClean="0"/>
          </a:p>
        </p:txBody>
      </p:sp>
      <p:sp>
        <p:nvSpPr>
          <p:cNvPr id="535564" name="Line 12"/>
          <p:cNvSpPr>
            <a:spLocks noChangeShapeType="1"/>
          </p:cNvSpPr>
          <p:nvPr/>
        </p:nvSpPr>
        <p:spPr bwMode="auto">
          <a:xfrm>
            <a:off x="1371600" y="5376863"/>
            <a:ext cx="7315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7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86400"/>
            <a:ext cx="7239000" cy="838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r-Cyrl-CS" altLang="en-US" noProof="0" smtClean="0"/>
              <a:t>Име и презиме</a:t>
            </a:r>
            <a:br>
              <a:rPr lang="sr-Cyrl-CS" altLang="en-US" noProof="0" smtClean="0"/>
            </a:br>
            <a:r>
              <a:rPr lang="sr-Cyrl-CS" altLang="en-US" noProof="0" smtClean="0"/>
              <a:t>Место, дд. мм. гггг.</a:t>
            </a:r>
            <a:endParaRPr lang="en-US" altLang="en-US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EA269C-A293-4572-92CE-FE5F193FB49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28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01625"/>
            <a:ext cx="1828800" cy="6175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5587" cy="6175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AF0E85-11C1-47F3-9BCD-56AC25166B8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61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50834-395E-4924-9E55-1CCEAE8325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83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64B2C-CAF8-4BC6-B25F-54426F57BB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96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581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76400"/>
            <a:ext cx="3581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A61C87-7FB9-4C13-BC08-A368171B89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17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D8F4F4-B554-4735-8E05-4999F6C612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37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18C280-6889-4718-9D89-5379917E9C5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03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40C7D-A15B-49C9-AD41-5E6FED518F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1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9020F9-A7E4-4429-AEFA-27D13967ACC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08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CDFF45-8ECE-4920-B605-F5A95D4244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44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4543" name="Picture 15" descr="podloga za pp prezentacij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4533" name="Line 5"/>
          <p:cNvSpPr>
            <a:spLocks noChangeShapeType="1"/>
          </p:cNvSpPr>
          <p:nvPr/>
        </p:nvSpPr>
        <p:spPr bwMode="auto">
          <a:xfrm>
            <a:off x="1371600" y="1371600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5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67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Cyrl-CS" altLang="en-US" smtClean="0"/>
              <a:t>Наслов слајда</a:t>
            </a:r>
            <a:endParaRPr lang="sr-Latn-CS" altLang="en-US" smtClean="0"/>
          </a:p>
        </p:txBody>
      </p:sp>
      <p:sp>
        <p:nvSpPr>
          <p:cNvPr id="534617" name="Text Box 89"/>
          <p:cNvSpPr txBox="1">
            <a:spLocks noChangeArrowheads="1"/>
          </p:cNvSpPr>
          <p:nvPr/>
        </p:nvSpPr>
        <p:spPr bwMode="auto">
          <a:xfrm>
            <a:off x="1295400" y="1752600"/>
            <a:ext cx="7315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34619" name="Rectangle 9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7315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text styles</a:t>
            </a:r>
          </a:p>
          <a:p>
            <a:pPr lvl="1"/>
            <a:r>
              <a:rPr lang="sr-Latn-CS" altLang="en-US" smtClean="0"/>
              <a:t>Second level</a:t>
            </a:r>
          </a:p>
          <a:p>
            <a:pPr lvl="2"/>
            <a:r>
              <a:rPr lang="sr-Latn-CS" altLang="en-US" smtClean="0"/>
              <a:t>Third level</a:t>
            </a:r>
          </a:p>
          <a:p>
            <a:pPr lvl="3"/>
            <a:r>
              <a:rPr lang="sr-Latn-CS" altLang="en-US" smtClean="0"/>
              <a:t>Fourth level</a:t>
            </a:r>
          </a:p>
          <a:p>
            <a:pPr lvl="4"/>
            <a:r>
              <a:rPr lang="sr-Latn-CS" altLang="en-US" smtClean="0"/>
              <a:t>Fifth level</a:t>
            </a:r>
          </a:p>
        </p:txBody>
      </p:sp>
      <p:sp>
        <p:nvSpPr>
          <p:cNvPr id="534620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82713" y="6553200"/>
            <a:ext cx="7086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34621" name="Rectangle 9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553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9F5B8EA-D823-45A3-8018-341568E1D1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34622" name="Rectangle 9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360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457200" indent="-4572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76300" indent="-4191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295400" indent="-3810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752600" indent="-3810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defRPr sz="2000">
          <a:solidFill>
            <a:schemeClr val="tx1"/>
          </a:solidFill>
          <a:latin typeface="+mn-lt"/>
        </a:defRPr>
      </a:lvl4pPr>
      <a:lvl5pPr marL="2209800" indent="-3810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SzPct val="60000"/>
        <a:defRPr>
          <a:solidFill>
            <a:schemeClr val="tx1"/>
          </a:solidFill>
          <a:latin typeface="+mn-lt"/>
        </a:defRPr>
      </a:lvl5pPr>
      <a:lvl6pPr marL="2667000" indent="-3810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SzPct val="60000"/>
        <a:defRPr>
          <a:solidFill>
            <a:schemeClr val="tx1"/>
          </a:solidFill>
          <a:latin typeface="+mn-lt"/>
        </a:defRPr>
      </a:lvl6pPr>
      <a:lvl7pPr marL="3124200" indent="-3810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SzPct val="60000"/>
        <a:defRPr>
          <a:solidFill>
            <a:schemeClr val="tx1"/>
          </a:solidFill>
          <a:latin typeface="+mn-lt"/>
        </a:defRPr>
      </a:lvl7pPr>
      <a:lvl8pPr marL="3581400" indent="-3810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SzPct val="60000"/>
        <a:defRPr>
          <a:solidFill>
            <a:schemeClr val="tx1"/>
          </a:solidFill>
          <a:latin typeface="+mn-lt"/>
        </a:defRPr>
      </a:lvl8pPr>
      <a:lvl9pPr marL="4038600" indent="-381000" algn="l" rtl="0" fontAlgn="base">
        <a:lnSpc>
          <a:spcPct val="120000"/>
        </a:lnSpc>
        <a:spcBef>
          <a:spcPts val="600"/>
        </a:spcBef>
        <a:spcAft>
          <a:spcPct val="0"/>
        </a:spcAft>
        <a:buClr>
          <a:schemeClr val="tx2"/>
        </a:buClr>
        <a:buSzPct val="60000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altLang="en-US" sz="2000" dirty="0" smtClean="0"/>
              <a:t>Branko </a:t>
            </a:r>
            <a:r>
              <a:rPr lang="sr-Latn-RS" altLang="en-US" sz="2000" dirty="0" err="1" smtClean="0"/>
              <a:t>Hinić</a:t>
            </a:r>
            <a:r>
              <a:rPr lang="sr-Latn-RS" altLang="en-US" dirty="0" smtClean="0"/>
              <a:t/>
            </a:r>
            <a:br>
              <a:rPr lang="sr-Latn-RS" altLang="en-US" dirty="0" smtClean="0"/>
            </a:br>
            <a:r>
              <a:rPr lang="sr-Latn-RS" altLang="en-US" dirty="0" smtClean="0"/>
              <a:t>		</a:t>
            </a:r>
            <a:r>
              <a:rPr lang="sr-Latn-RS" altLang="en-US" dirty="0" smtClean="0"/>
              <a:t>Značaj i mogućnosti investiranja</a:t>
            </a:r>
            <a:endParaRPr lang="en-US" altLang="en-US" dirty="0"/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altLang="en-US" sz="1800" dirty="0" smtClean="0"/>
              <a:t>Okrugli sto „Regionalne investicije i statistički pokazatelji ekonomskog razvoja“, Beograd, 16. novembar 2016.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Značajno smanjenje unutrašnje </a:t>
            </a:r>
            <a:r>
              <a:rPr lang="sr-Latn-RS" dirty="0" err="1" smtClean="0"/>
              <a:t>neravnoteže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3581400" cy="48006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/>
            <a:r>
              <a:rPr lang="sr-Latn-RS" sz="1400" dirty="0"/>
              <a:t>Nakon oštrog smanjenja u 2015. sa </a:t>
            </a:r>
            <a:r>
              <a:rPr lang="ru-RU" sz="1400" dirty="0"/>
              <a:t>6,6% </a:t>
            </a:r>
            <a:r>
              <a:rPr lang="sr-Latn-RS" sz="1400" dirty="0"/>
              <a:t>n</a:t>
            </a:r>
            <a:r>
              <a:rPr lang="ru-RU" sz="1400" dirty="0"/>
              <a:t>а 3,</a:t>
            </a:r>
            <a:r>
              <a:rPr lang="en-US" sz="1400" dirty="0"/>
              <a:t>7</a:t>
            </a:r>
            <a:r>
              <a:rPr lang="ru-RU" sz="1400" dirty="0"/>
              <a:t>% </a:t>
            </a:r>
            <a:r>
              <a:rPr lang="sr-Latn-RS" sz="1400" dirty="0" err="1"/>
              <a:t>BDP</a:t>
            </a:r>
            <a:r>
              <a:rPr lang="ru-RU" sz="1400" dirty="0"/>
              <a:t>-а</a:t>
            </a:r>
            <a:r>
              <a:rPr lang="sr-Cyrl-BA" sz="1400" dirty="0"/>
              <a:t>, </a:t>
            </a:r>
            <a:r>
              <a:rPr lang="sr-Latn-RS" sz="1400" dirty="0"/>
              <a:t>fiskalni deficit je nastavio pad na </a:t>
            </a:r>
            <a:r>
              <a:rPr lang="sr-Cyrl-RS" sz="1400" dirty="0"/>
              <a:t>0,1% </a:t>
            </a:r>
            <a:r>
              <a:rPr lang="sr-Latn-RS" sz="1400" dirty="0" err="1"/>
              <a:t>BDP</a:t>
            </a:r>
            <a:r>
              <a:rPr lang="sr-Cyrl-RS" sz="1400" dirty="0"/>
              <a:t>-а </a:t>
            </a:r>
            <a:r>
              <a:rPr lang="sr-Latn-RS" sz="1400" dirty="0"/>
              <a:t>u tri tromesečja</a:t>
            </a:r>
            <a:r>
              <a:rPr lang="sr-Cyrl-RS" sz="1400" dirty="0"/>
              <a:t> 2016. (</a:t>
            </a:r>
            <a:r>
              <a:rPr lang="sr-Latn-RS" sz="1400" dirty="0"/>
              <a:t>u</a:t>
            </a:r>
            <a:r>
              <a:rPr lang="sr-Cyrl-RS" sz="1400" dirty="0"/>
              <a:t> </a:t>
            </a:r>
            <a:r>
              <a:rPr lang="sr-Latn-RS" sz="1400" dirty="0"/>
              <a:t>poređenju sa </a:t>
            </a:r>
            <a:r>
              <a:rPr lang="sr-Cyrl-RS" sz="1400" dirty="0"/>
              <a:t>1,8% </a:t>
            </a:r>
            <a:r>
              <a:rPr lang="sr-Latn-RS" sz="1400" dirty="0" err="1"/>
              <a:t>BDP</a:t>
            </a:r>
            <a:r>
              <a:rPr lang="sr-Latn-RS" sz="1400" dirty="0"/>
              <a:t>-a</a:t>
            </a:r>
            <a:r>
              <a:rPr lang="sr-Cyrl-RS" sz="1400" dirty="0"/>
              <a:t> </a:t>
            </a:r>
            <a:r>
              <a:rPr lang="sr-Latn-RS" sz="1400" dirty="0"/>
              <a:t>u istom periodu</a:t>
            </a:r>
            <a:r>
              <a:rPr lang="sr-Cyrl-RS" sz="1400" dirty="0"/>
              <a:t> 2015</a:t>
            </a:r>
            <a:r>
              <a:rPr lang="sr-Cyrl-BA" sz="1400" dirty="0"/>
              <a:t>)</a:t>
            </a:r>
            <a:r>
              <a:rPr lang="en-US" sz="1400" dirty="0"/>
              <a:t>.</a:t>
            </a:r>
            <a:endParaRPr lang="sr-Cyrl-RS" sz="1400" dirty="0"/>
          </a:p>
          <a:p>
            <a:pPr marL="177800" indent="-177800"/>
            <a:r>
              <a:rPr lang="sr-Latn-RS" sz="1400" dirty="0" smtClean="0"/>
              <a:t>Povoljna kretanja su omogućila rast izdataka za javne investicije u ovoj godini za preko </a:t>
            </a:r>
            <a:r>
              <a:rPr lang="sr-Cyrl-RS" sz="1400" dirty="0" smtClean="0"/>
              <a:t>30</a:t>
            </a:r>
            <a:r>
              <a:rPr lang="sr-Cyrl-RS" sz="1400" dirty="0"/>
              <a:t>% </a:t>
            </a:r>
            <a:r>
              <a:rPr lang="sr-Latn-RS" sz="1400" dirty="0" smtClean="0"/>
              <a:t>mg</a:t>
            </a:r>
            <a:r>
              <a:rPr lang="sr-Cyrl-RS" sz="1400" dirty="0" smtClean="0"/>
              <a:t>.</a:t>
            </a:r>
            <a:endParaRPr lang="sr-Cyrl-RS" sz="1400" dirty="0"/>
          </a:p>
          <a:p>
            <a:pPr marL="177800" indent="-177800"/>
            <a:r>
              <a:rPr lang="sr-Latn-RS" sz="1400" dirty="0" smtClean="0"/>
              <a:t>Očekuje se da deficit opšte države u ovoj godini iznosi oko</a:t>
            </a:r>
            <a:r>
              <a:rPr lang="sr-Cyrl-RS" sz="1400" dirty="0" smtClean="0"/>
              <a:t> </a:t>
            </a:r>
            <a:r>
              <a:rPr lang="sr-Cyrl-RS" sz="1400" dirty="0"/>
              <a:t>2% </a:t>
            </a:r>
            <a:r>
              <a:rPr lang="sr-Latn-RS" sz="1400" dirty="0" err="1" smtClean="0"/>
              <a:t>BDP</a:t>
            </a:r>
            <a:r>
              <a:rPr lang="sr-Cyrl-RS" sz="1400" dirty="0" smtClean="0"/>
              <a:t>-а</a:t>
            </a:r>
            <a:r>
              <a:rPr lang="sr-Cyrl-RS" sz="1400" dirty="0"/>
              <a:t>, </a:t>
            </a:r>
            <a:r>
              <a:rPr lang="sr-Latn-RS" sz="1400" dirty="0" smtClean="0"/>
              <a:t>u</a:t>
            </a:r>
            <a:r>
              <a:rPr lang="sr-Cyrl-RS" sz="1400" dirty="0" smtClean="0"/>
              <a:t> </a:t>
            </a:r>
            <a:r>
              <a:rPr lang="sr-Cyrl-RS" sz="1400" dirty="0"/>
              <a:t>2017. </a:t>
            </a:r>
            <a:r>
              <a:rPr lang="sr-Latn-RS" sz="1400" dirty="0" smtClean="0"/>
              <a:t>manje od</a:t>
            </a:r>
            <a:r>
              <a:rPr lang="sr-Cyrl-RS" sz="1400" dirty="0" smtClean="0"/>
              <a:t> </a:t>
            </a:r>
            <a:r>
              <a:rPr lang="sr-Cyrl-RS" sz="1400" dirty="0"/>
              <a:t>2%, </a:t>
            </a:r>
            <a:r>
              <a:rPr lang="sr-Latn-RS" sz="1400" dirty="0" smtClean="0"/>
              <a:t>a u srednjem roku oko</a:t>
            </a:r>
            <a:r>
              <a:rPr lang="sr-Cyrl-RS" sz="1400" dirty="0" smtClean="0"/>
              <a:t> </a:t>
            </a:r>
            <a:r>
              <a:rPr lang="sr-Cyrl-RS" sz="1400" dirty="0"/>
              <a:t>1% </a:t>
            </a:r>
            <a:r>
              <a:rPr lang="sr-Latn-RS" sz="1400" dirty="0" err="1" smtClean="0"/>
              <a:t>BDP</a:t>
            </a:r>
            <a:r>
              <a:rPr lang="sr-Cyrl-RS" sz="1400" dirty="0" smtClean="0"/>
              <a:t>-а</a:t>
            </a:r>
            <a:r>
              <a:rPr lang="sr-Cyrl-RS" sz="1400" dirty="0"/>
              <a:t>.</a:t>
            </a:r>
          </a:p>
          <a:p>
            <a:pPr marL="177800" indent="-177800"/>
            <a:r>
              <a:rPr lang="sr-Latn-RS" sz="1400" dirty="0" smtClean="0"/>
              <a:t>Dug centralne države na kraju septembra 2016. iznosi 24,1 </a:t>
            </a:r>
            <a:r>
              <a:rPr lang="sr-Latn-RS" sz="1400" dirty="0" err="1" smtClean="0"/>
              <a:t>mlrd</a:t>
            </a:r>
            <a:r>
              <a:rPr lang="sr-Latn-RS" sz="1400" dirty="0" smtClean="0"/>
              <a:t> evra (70,8% projektovanog </a:t>
            </a:r>
            <a:r>
              <a:rPr lang="sr-Latn-RS" sz="1400" dirty="0" err="1" smtClean="0"/>
              <a:t>BDP</a:t>
            </a:r>
            <a:r>
              <a:rPr lang="sr-Latn-RS" sz="1400" dirty="0" smtClean="0"/>
              <a:t>-a).</a:t>
            </a:r>
          </a:p>
          <a:p>
            <a:pPr marL="177800" indent="-177800"/>
            <a:r>
              <a:rPr lang="sr-Latn-RS" sz="1400" dirty="0" smtClean="0"/>
              <a:t>U srednjem roku se očekuje dalje smanjenje ovog učešća.</a:t>
            </a:r>
            <a:endParaRPr lang="sr-Cyrl-CS" sz="1400" dirty="0"/>
          </a:p>
        </p:txBody>
      </p:sp>
      <p:sp>
        <p:nvSpPr>
          <p:cNvPr id="4" name="TextBox 14"/>
          <p:cNvSpPr txBox="1">
            <a:spLocks noChangeArrowheads="1"/>
          </p:cNvSpPr>
          <p:nvPr/>
        </p:nvSpPr>
        <p:spPr>
          <a:xfrm>
            <a:off x="5105400" y="1325535"/>
            <a:ext cx="3648456" cy="3508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sr-Latn-RS" sz="1400" b="1" kern="0" dirty="0" smtClean="0"/>
              <a:t>Konsolidovani fiskalni rezultat</a:t>
            </a:r>
            <a:r>
              <a:rPr lang="sr-Latn-RS" sz="1400" kern="0" dirty="0" smtClean="0"/>
              <a:t>, % </a:t>
            </a:r>
            <a:r>
              <a:rPr lang="sr-Latn-RS" sz="1400" kern="0" dirty="0" err="1" smtClean="0"/>
              <a:t>BDP</a:t>
            </a:r>
            <a:r>
              <a:rPr lang="sr-Latn-RS" sz="1400" kern="0" dirty="0" smtClean="0"/>
              <a:t>-a</a:t>
            </a:r>
            <a:endParaRPr lang="en-US" sz="1400" kern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Placeholder 20"/>
          <p:cNvSpPr txBox="1">
            <a:spLocks/>
          </p:cNvSpPr>
          <p:nvPr/>
        </p:nvSpPr>
        <p:spPr>
          <a:xfrm>
            <a:off x="5104955" y="3968496"/>
            <a:ext cx="3608832" cy="374904"/>
          </a:xfrm>
          <a:prstGeom prst="rect">
            <a:avLst/>
          </a:prstGeom>
        </p:spPr>
        <p:txBody>
          <a:bodyPr/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>
                <a:solidFill>
                  <a:srgbClr val="000000"/>
                </a:solidFill>
              </a:rPr>
              <a:t>Javni dug centralne države</a:t>
            </a:r>
            <a:r>
              <a:rPr lang="sr-Latn-RS" sz="1400" kern="0" dirty="0" smtClean="0">
                <a:solidFill>
                  <a:srgbClr val="000000"/>
                </a:solidFill>
              </a:rPr>
              <a:t>, </a:t>
            </a:r>
            <a:r>
              <a:rPr lang="sr-Latn-RS" sz="1400" kern="0" dirty="0" err="1" smtClean="0">
                <a:solidFill>
                  <a:srgbClr val="000000"/>
                </a:solidFill>
              </a:rPr>
              <a:t>mlrd</a:t>
            </a:r>
            <a:r>
              <a:rPr lang="sr-Latn-RS" sz="1400" kern="0" dirty="0" smtClean="0">
                <a:solidFill>
                  <a:srgbClr val="000000"/>
                </a:solidFill>
              </a:rPr>
              <a:t> evra</a:t>
            </a:r>
            <a:endParaRPr lang="en-US" sz="1400" kern="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180259"/>
            <a:ext cx="3657600" cy="2601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42596"/>
            <a:ext cx="3581400" cy="254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Eksterni izvori finansiranja investicija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315200" cy="21336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/>
            <a:r>
              <a:rPr lang="sr-Latn-RS" sz="1400" dirty="0" smtClean="0"/>
              <a:t>Relaksacija monetarne politike i smanjenje rizika odrazili su se na sniženje </a:t>
            </a:r>
            <a:r>
              <a:rPr lang="sr-Latn-RS" sz="1400" dirty="0" err="1" smtClean="0"/>
              <a:t>kamatnih</a:t>
            </a:r>
            <a:r>
              <a:rPr lang="sr-Latn-RS" sz="1400" dirty="0" smtClean="0"/>
              <a:t> stopa – posebno dinarskih kredita privredi.</a:t>
            </a:r>
          </a:p>
          <a:p>
            <a:pPr marL="177800" indent="-177800"/>
            <a:r>
              <a:rPr lang="sr-Latn-RS" sz="1400" dirty="0" smtClean="0"/>
              <a:t>Dominantan izvor eksternog finansiranja investicija ostaju krediti (oko 1/6 ukupnog obima investicija).</a:t>
            </a:r>
          </a:p>
          <a:p>
            <a:pPr marL="177800" indent="-177800"/>
            <a:r>
              <a:rPr lang="sr-Latn-RS" sz="1400" dirty="0" smtClean="0"/>
              <a:t>U septembru je stopa rasta domaćih kredita, po isključenju efekata kursa, iznosila 4,3%mg, a očekuje se da će se ti trendovi zadržati i na nivou godine očekuje.</a:t>
            </a:r>
          </a:p>
          <a:p>
            <a:pPr marL="177800" indent="-177800"/>
            <a:r>
              <a:rPr lang="sr-Latn-RS" sz="1400" dirty="0" smtClean="0"/>
              <a:t>Raste obim kvalitetne tražnje, dok konkurencija jača kvalitet ponude.</a:t>
            </a:r>
          </a:p>
          <a:p>
            <a:pPr marL="177800" indent="-177800"/>
            <a:endParaRPr lang="en-US" sz="1400" dirty="0"/>
          </a:p>
        </p:txBody>
      </p:sp>
      <p:sp>
        <p:nvSpPr>
          <p:cNvPr id="4" name="TextBox 14"/>
          <p:cNvSpPr txBox="1">
            <a:spLocks noChangeArrowheads="1"/>
          </p:cNvSpPr>
          <p:nvPr/>
        </p:nvSpPr>
        <p:spPr>
          <a:xfrm>
            <a:off x="1152144" y="3663696"/>
            <a:ext cx="3648456" cy="374904"/>
          </a:xfrm>
          <a:prstGeom prst="rect">
            <a:avLst/>
          </a:prstGeom>
        </p:spPr>
        <p:txBody>
          <a:bodyPr/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Kamate na nove kredite privredi</a:t>
            </a:r>
            <a:r>
              <a:rPr lang="sr-Latn-RS" sz="1400" kern="0" dirty="0" smtClean="0"/>
              <a:t>, tromesečni proseci u %</a:t>
            </a:r>
            <a:endParaRPr lang="ru-RU" sz="1400" kern="0" dirty="0"/>
          </a:p>
        </p:txBody>
      </p:sp>
      <p:sp>
        <p:nvSpPr>
          <p:cNvPr id="5" name="Text Placeholder 20"/>
          <p:cNvSpPr txBox="1">
            <a:spLocks/>
          </p:cNvSpPr>
          <p:nvPr/>
        </p:nvSpPr>
        <p:spPr>
          <a:xfrm>
            <a:off x="5105400" y="3663696"/>
            <a:ext cx="3380232" cy="374904"/>
          </a:xfrm>
          <a:prstGeom prst="rect">
            <a:avLst/>
          </a:prstGeom>
        </p:spPr>
        <p:txBody>
          <a:bodyPr/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>
                <a:solidFill>
                  <a:srgbClr val="000000"/>
                </a:solidFill>
                <a:cs typeface="Arial" charset="0"/>
              </a:rPr>
              <a:t>Krediti privredi i stanovništvu</a:t>
            </a:r>
            <a:r>
              <a:rPr lang="sr-Latn-RS" sz="1400" kern="0" dirty="0" smtClean="0">
                <a:solidFill>
                  <a:srgbClr val="000000"/>
                </a:solidFill>
                <a:cs typeface="Arial" charset="0"/>
              </a:rPr>
              <a:t>, mg stope u %, po stalnom kursu 30.9.2014.</a:t>
            </a:r>
            <a:endParaRPr lang="ru-RU" sz="1400" kern="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06863"/>
            <a:ext cx="3656013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75125"/>
            <a:ext cx="3631176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93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Kako održati kontinuitet i rast investicija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>
              <a:tabLst>
                <a:tab pos="273050" algn="l"/>
              </a:tabLst>
            </a:pPr>
            <a:r>
              <a:rPr lang="sr-Latn-RS" sz="1600" dirty="0" smtClean="0"/>
              <a:t>Održavanje makroekonomske i finansijske stabilnosti.</a:t>
            </a:r>
          </a:p>
          <a:p>
            <a:pPr marL="177800" indent="-177800">
              <a:tabLst>
                <a:tab pos="273050" algn="l"/>
              </a:tabLst>
            </a:pPr>
            <a:r>
              <a:rPr lang="sr-Latn-RS" sz="1600" dirty="0" smtClean="0"/>
              <a:t>Dalje unapređenje poslovnog i investicionog ambijenta.</a:t>
            </a:r>
          </a:p>
          <a:p>
            <a:pPr marL="177800" indent="-177800">
              <a:tabLst>
                <a:tab pos="273050" algn="l"/>
              </a:tabLst>
            </a:pPr>
            <a:r>
              <a:rPr lang="sr-Latn-RS" sz="1600" dirty="0" smtClean="0"/>
              <a:t>Zadržavanje pozitivnih trendova u oblasti investiranja države. </a:t>
            </a:r>
          </a:p>
          <a:p>
            <a:pPr marL="177800" indent="-177800">
              <a:tabLst>
                <a:tab pos="273050" algn="l"/>
              </a:tabLst>
            </a:pPr>
            <a:r>
              <a:rPr lang="sr-Latn-RS" sz="1600" dirty="0" smtClean="0"/>
              <a:t>Razvoj mehanizama kooperacije javnog i privatnog sektora u oblastima od zajedničkog interesa – od komunalnih delatnosti do produkcije inovacija.</a:t>
            </a:r>
          </a:p>
          <a:p>
            <a:pPr marL="177800" indent="-177800">
              <a:tabLst>
                <a:tab pos="273050" algn="l"/>
              </a:tabLst>
            </a:pPr>
            <a:r>
              <a:rPr lang="sr-Latn-RS" sz="1600" dirty="0" smtClean="0"/>
              <a:t>Racionalizacija, povećanje efikasnosti i razvoj javnih službi.</a:t>
            </a:r>
          </a:p>
          <a:p>
            <a:pPr marL="177800" indent="-177800">
              <a:tabLst>
                <a:tab pos="273050" algn="l"/>
              </a:tabLst>
            </a:pPr>
            <a:r>
              <a:rPr lang="sr-Latn-RS" sz="1600" dirty="0" smtClean="0"/>
              <a:t>Unapređenje mehanizama prevazilaženja finansijskih ograničenja kod, po pravilu, rizičnih grupa - mala i srednja preduzeća, preduzetnici, pokretanje posla, inovativni programi.</a:t>
            </a:r>
          </a:p>
          <a:p>
            <a:pPr marL="177800" indent="-177800">
              <a:tabLst>
                <a:tab pos="273050" algn="l"/>
              </a:tabLs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1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 algn="r">
              <a:buNone/>
            </a:pPr>
            <a:endParaRPr lang="sr-Latn-RS" dirty="0" smtClean="0"/>
          </a:p>
          <a:p>
            <a:pPr marL="0" indent="0" algn="r">
              <a:buNone/>
            </a:pPr>
            <a:endParaRPr lang="sr-Latn-RS" dirty="0"/>
          </a:p>
          <a:p>
            <a:pPr marL="0" indent="0" algn="r">
              <a:buNone/>
            </a:pPr>
            <a:r>
              <a:rPr lang="sr-Latn-RS" sz="2800" i="1" dirty="0" smtClean="0"/>
              <a:t>HVALA NA PAŽNJI</a:t>
            </a: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3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Osnovne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r-Latn-RS" sz="1800" dirty="0" smtClean="0"/>
              <a:t>Ništa bez opšte „priče“…</a:t>
            </a:r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Investicije </a:t>
            </a:r>
            <a:r>
              <a:rPr lang="sr-Latn-RS" dirty="0" smtClean="0"/>
              <a:t>i </a:t>
            </a:r>
            <a:r>
              <a:rPr lang="sr-Latn-RS" dirty="0" smtClean="0"/>
              <a:t>rast</a:t>
            </a:r>
            <a:endParaRPr lang="sr-Latn-RS" dirty="0" smtClean="0"/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Investicije i </a:t>
            </a:r>
            <a:r>
              <a:rPr lang="sr-Latn-RS" dirty="0" smtClean="0"/>
              <a:t>održivost</a:t>
            </a:r>
            <a:endParaRPr lang="sr-Latn-RS" dirty="0" smtClean="0"/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(Ne)moć države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RS" sz="1800" dirty="0" smtClean="0"/>
              <a:t>…ali i bez primera i podataka</a:t>
            </a:r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Investicije i rast u Srbiji</a:t>
            </a:r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Investicije u funkciji smanjenja eksterne </a:t>
            </a:r>
            <a:r>
              <a:rPr lang="sr-Latn-RS" dirty="0" err="1" smtClean="0"/>
              <a:t>neravnoteže</a:t>
            </a:r>
            <a:endParaRPr lang="sr-Latn-RS" dirty="0" smtClean="0"/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err="1" smtClean="0"/>
              <a:t>SDI</a:t>
            </a:r>
            <a:r>
              <a:rPr lang="sr-Latn-RS" dirty="0" smtClean="0"/>
              <a:t> – ključ finansijske enigme</a:t>
            </a:r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Trgovinska saradnja Srbije sa regionom</a:t>
            </a:r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Značajno smanjenje unutrašnje </a:t>
            </a:r>
            <a:r>
              <a:rPr lang="sr-Latn-RS" dirty="0" err="1" smtClean="0"/>
              <a:t>neravnoteže</a:t>
            </a:r>
            <a:endParaRPr lang="sr-Latn-RS" dirty="0" smtClean="0"/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Eksterni izvori finansiranja investicija</a:t>
            </a:r>
          </a:p>
          <a:p>
            <a:pPr marL="1609725" lvl="4" indent="-327025">
              <a:buFont typeface="Wingdings" panose="05000000000000000000" pitchFamily="2" charset="2"/>
              <a:buChar char="q"/>
            </a:pPr>
            <a:r>
              <a:rPr lang="sr-Latn-RS" dirty="0" smtClean="0"/>
              <a:t>Kako održati kontinuitet i rast investicija</a:t>
            </a:r>
          </a:p>
          <a:p>
            <a:pPr marL="1609725" lvl="4" indent="-327025">
              <a:buFont typeface="Wingdings" panose="05000000000000000000" pitchFamily="2" charset="2"/>
              <a:buChar char="q"/>
            </a:pPr>
            <a:endParaRPr lang="sr-Latn-RS" dirty="0" smtClean="0"/>
          </a:p>
          <a:p>
            <a:pPr>
              <a:buFont typeface="Wingdings" panose="05000000000000000000" pitchFamily="2" charset="2"/>
              <a:buChar char="q"/>
            </a:pPr>
            <a:endParaRPr lang="sr-Latn-RS" sz="1800" dirty="0" smtClean="0"/>
          </a:p>
          <a:p>
            <a:endParaRPr lang="sr-Latn-R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4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dirty="0" smtClean="0"/>
              <a:t>Investicije i rast</a:t>
            </a:r>
            <a:endParaRPr lang="en-US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4522912" y="1444769"/>
            <a:ext cx="41251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200" b="1" dirty="0" smtClean="0"/>
              <a:t>Stopa investicija </a:t>
            </a:r>
            <a:r>
              <a:rPr lang="sr-Cyrl-RS" sz="1200" dirty="0" smtClean="0"/>
              <a:t>1980-2014, </a:t>
            </a:r>
            <a:r>
              <a:rPr lang="sr-Latn-RS" sz="1200" dirty="0" smtClean="0"/>
              <a:t>u</a:t>
            </a:r>
            <a:r>
              <a:rPr lang="sr-Cyrl-RS" sz="1200" dirty="0" smtClean="0"/>
              <a:t> %</a:t>
            </a:r>
            <a:r>
              <a:rPr lang="sr-Latn-RS" sz="1200" dirty="0" smtClean="0"/>
              <a:t> </a:t>
            </a:r>
            <a:r>
              <a:rPr lang="sr-Latn-RS" sz="1200" dirty="0" err="1" smtClean="0"/>
              <a:t>BDP</a:t>
            </a:r>
            <a:r>
              <a:rPr lang="sr-Latn-RS" sz="1200" dirty="0" smtClean="0"/>
              <a:t>-a</a:t>
            </a:r>
            <a:endParaRPr lang="en-US" sz="1200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22635546"/>
              </p:ext>
            </p:extLst>
          </p:nvPr>
        </p:nvGraphicFramePr>
        <p:xfrm>
          <a:off x="4566198" y="3733078"/>
          <a:ext cx="4153866" cy="2774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295400" y="1444769"/>
            <a:ext cx="3276600" cy="4956031"/>
          </a:xfrm>
        </p:spPr>
        <p:txBody>
          <a:bodyPr/>
          <a:lstStyle/>
          <a:p>
            <a:pPr marL="182563" indent="-182563"/>
            <a:r>
              <a:rPr lang="sr-Latn-RS" sz="1600" dirty="0" smtClean="0"/>
              <a:t>Investicija nisu jedini ali su neizostavni faktor rasta.</a:t>
            </a:r>
          </a:p>
          <a:p>
            <a:pPr marL="182563" indent="-182563"/>
            <a:r>
              <a:rPr lang="sr-Latn-RS" sz="1600" dirty="0" smtClean="0"/>
              <a:t>Efikasnost investicija postaje sve bitnija, što znači da raste uticaj drugih faktora na mikro i makro nivou i od motiva ulaganja do njegove tržišne valorizacije.</a:t>
            </a:r>
          </a:p>
          <a:p>
            <a:pPr marL="182563" indent="-182563"/>
            <a:r>
              <a:rPr lang="sr-Latn-RS" sz="1600" dirty="0" smtClean="0"/>
              <a:t>Investiranje u tehnologiju i tehnologija investiranja!</a:t>
            </a:r>
          </a:p>
          <a:p>
            <a:pPr marL="182563" indent="-182563"/>
            <a:r>
              <a:rPr lang="sr-Latn-RS" sz="1600" dirty="0" smtClean="0"/>
              <a:t>Ključni problem je upotreba i (re)alokacija, a tek potom i raspoloživost sredstava za ulaganja.</a:t>
            </a:r>
          </a:p>
          <a:p>
            <a:pPr marL="182563" indent="-182563"/>
            <a:r>
              <a:rPr lang="sr-Latn-RS" sz="1600" dirty="0" smtClean="0"/>
              <a:t>Cilj je jasan, ali...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7379" y="6477000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1000" dirty="0" smtClean="0"/>
              <a:t>Izvor</a:t>
            </a:r>
            <a:r>
              <a:rPr lang="sr-Cyrl-RS" sz="1000" dirty="0" smtClean="0"/>
              <a:t>: </a:t>
            </a:r>
            <a:r>
              <a:rPr lang="en-US" sz="1000" dirty="0" smtClean="0"/>
              <a:t>Word Bank</a:t>
            </a:r>
            <a:r>
              <a:rPr lang="sr-Latn-RS" sz="1000" dirty="0" smtClean="0"/>
              <a:t> Data</a:t>
            </a:r>
            <a:endParaRPr lang="en-US" sz="1000" dirty="0"/>
          </a:p>
        </p:txBody>
      </p:sp>
      <p:pic>
        <p:nvPicPr>
          <p:cNvPr id="7045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318" y="1735783"/>
            <a:ext cx="2119386" cy="2064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07229" y="3505200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000" b="1" dirty="0" smtClean="0">
                <a:solidFill>
                  <a:srgbClr val="00B0F0"/>
                </a:solidFill>
              </a:rPr>
              <a:t>20-25%</a:t>
            </a:r>
            <a:endParaRPr lang="en-US" sz="10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48425" y="1748254"/>
            <a:ext cx="641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&gt;30%</a:t>
            </a:r>
            <a:endParaRPr lang="sr-Latn-RS" sz="1000" b="1" dirty="0" smtClean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5237" y="3554136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000" b="1" dirty="0" smtClean="0">
                <a:solidFill>
                  <a:srgbClr val="7030A0"/>
                </a:solidFill>
              </a:rPr>
              <a:t>2</a:t>
            </a:r>
            <a:r>
              <a:rPr lang="en-US" sz="1000" b="1" dirty="0" smtClean="0">
                <a:solidFill>
                  <a:srgbClr val="7030A0"/>
                </a:solidFill>
              </a:rPr>
              <a:t>5</a:t>
            </a:r>
            <a:r>
              <a:rPr lang="sr-Latn-RS" sz="1000" b="1" dirty="0" smtClean="0">
                <a:solidFill>
                  <a:srgbClr val="7030A0"/>
                </a:solidFill>
              </a:rPr>
              <a:t>-</a:t>
            </a:r>
            <a:r>
              <a:rPr lang="en-US" sz="1000" b="1" dirty="0" smtClean="0">
                <a:solidFill>
                  <a:srgbClr val="7030A0"/>
                </a:solidFill>
              </a:rPr>
              <a:t>30</a:t>
            </a:r>
            <a:r>
              <a:rPr lang="sr-Latn-RS" sz="1000" b="1" dirty="0" smtClean="0">
                <a:solidFill>
                  <a:srgbClr val="7030A0"/>
                </a:solidFill>
              </a:rPr>
              <a:t>%</a:t>
            </a:r>
            <a:endParaRPr lang="en-US" sz="1000" b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87318" y="2076567"/>
            <a:ext cx="641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54DC00"/>
                </a:solidFill>
              </a:rPr>
              <a:t>&lt;</a:t>
            </a:r>
            <a:r>
              <a:rPr lang="sr-Latn-RS" sz="1000" b="1" dirty="0" smtClean="0">
                <a:solidFill>
                  <a:srgbClr val="54DC00"/>
                </a:solidFill>
              </a:rPr>
              <a:t>20%</a:t>
            </a:r>
            <a:endParaRPr lang="en-US" sz="1000" b="1" dirty="0">
              <a:solidFill>
                <a:srgbClr val="54DC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713" y="1735783"/>
            <a:ext cx="4087351" cy="207421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P spid="11" grpId="0" uiExpand="1" build="p"/>
      <p:bldP spid="12" grpId="0"/>
      <p:bldP spid="3" grpId="0"/>
      <p:bldP spid="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Investicije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</a:t>
            </a:r>
            <a:r>
              <a:rPr lang="sr-Latn-RS" dirty="0" smtClean="0"/>
              <a:t>ž</a:t>
            </a:r>
            <a:r>
              <a:rPr lang="en-US" dirty="0" err="1" smtClean="0"/>
              <a:t>ivost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76400"/>
            <a:ext cx="7391400" cy="4800600"/>
          </a:xfrm>
        </p:spPr>
        <p:txBody>
          <a:bodyPr/>
          <a:lstStyle/>
          <a:p>
            <a:pPr marL="177800" indent="-177800"/>
            <a:r>
              <a:rPr lang="sr-Latn-RS" sz="1600" dirty="0" smtClean="0"/>
              <a:t>Tehnološki i finansijski jaz: zemlje koje teže da smanje tehnološki jaz u odnosu na liderske zemlje povećanjem investicija povećavaju uvoz, a samim tim i negativnu neto investicionu poziciju zemlje i eksterna plaćanja po osnovu primarnih dohodaka. </a:t>
            </a:r>
          </a:p>
          <a:p>
            <a:pPr marL="177800" indent="-177800"/>
            <a:r>
              <a:rPr lang="sr-Latn-RS" sz="1600" dirty="0" smtClean="0"/>
              <a:t>(In)perfektna logika kapitala – značaj </a:t>
            </a:r>
            <a:r>
              <a:rPr lang="sr-Latn-RS" sz="1600" dirty="0" err="1" smtClean="0"/>
              <a:t>rezidentnosti</a:t>
            </a:r>
            <a:r>
              <a:rPr lang="sr-Latn-RS" sz="1600" dirty="0" smtClean="0"/>
              <a:t>.</a:t>
            </a:r>
          </a:p>
          <a:p>
            <a:pPr marL="177800" indent="-177800"/>
            <a:r>
              <a:rPr lang="sr-Latn-RS" sz="1600" dirty="0" err="1"/>
              <a:t>SDI</a:t>
            </a:r>
            <a:r>
              <a:rPr lang="sr-Latn-RS" sz="1600" dirty="0"/>
              <a:t> doprinose efikasnijoj alokaciji resursa ako su u dugom roku uravnotežene, što potvrđuje punu </a:t>
            </a:r>
            <a:r>
              <a:rPr lang="sr-Latn-RS" sz="1600" dirty="0" err="1"/>
              <a:t>integrisanost</a:t>
            </a:r>
            <a:r>
              <a:rPr lang="sr-Latn-RS" sz="1600" dirty="0"/>
              <a:t> u svetske tokove.</a:t>
            </a:r>
          </a:p>
          <a:p>
            <a:pPr marL="177800" indent="-177800"/>
            <a:r>
              <a:rPr lang="sr-Latn-RS" sz="1600" dirty="0"/>
              <a:t>Ako se rast bazira samo na prilivu </a:t>
            </a:r>
            <a:r>
              <a:rPr lang="sr-Latn-RS" sz="1600" dirty="0" err="1"/>
              <a:t>SDI</a:t>
            </a:r>
            <a:r>
              <a:rPr lang="sr-Latn-RS" sz="1600" dirty="0"/>
              <a:t> znači da je doprinos povećanju nacionalne štednje marginalan, a pad je samo pitanje vremena.</a:t>
            </a:r>
          </a:p>
          <a:p>
            <a:pPr marL="177800" indent="-177800"/>
            <a:endParaRPr lang="sr-Latn-RS" sz="1600" dirty="0" smtClean="0"/>
          </a:p>
          <a:p>
            <a:pPr marL="177800" indent="-177800"/>
            <a:r>
              <a:rPr lang="sr-Latn-RS" sz="1600" dirty="0" smtClean="0"/>
              <a:t>Značaj finansijskih tržišta u (re)alokaciji kapitala i </a:t>
            </a:r>
            <a:r>
              <a:rPr lang="sr-Latn-RS" sz="1600" dirty="0" err="1" smtClean="0"/>
              <a:t>nekreditnih</a:t>
            </a:r>
            <a:r>
              <a:rPr lang="sr-Latn-RS" sz="1600" dirty="0" smtClean="0"/>
              <a:t> izvora finansiranja investicija.</a:t>
            </a:r>
          </a:p>
          <a:p>
            <a:endParaRPr lang="sr-Latn-R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76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(Ne)moć 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/>
            <a:r>
              <a:rPr lang="sr-Latn-RS" sz="1600" dirty="0" smtClean="0"/>
              <a:t>Mandat države: obezbeđenje konsenzusa oko ekonomskih, socijalnih i ekoloških ciljeva i implementacija.</a:t>
            </a:r>
          </a:p>
          <a:p>
            <a:pPr marL="177800" indent="-177800"/>
            <a:endParaRPr lang="sr-Latn-RS" sz="1600" dirty="0" smtClean="0"/>
          </a:p>
          <a:p>
            <a:pPr marL="177800" indent="-177800"/>
            <a:r>
              <a:rPr lang="sr-Latn-RS" sz="1600" dirty="0" err="1" smtClean="0"/>
              <a:t>Insitucionalni</a:t>
            </a:r>
            <a:r>
              <a:rPr lang="sr-Latn-RS" sz="1600" dirty="0" smtClean="0"/>
              <a:t>, </a:t>
            </a:r>
            <a:r>
              <a:rPr lang="sr-Latn-RS" sz="1600" dirty="0" err="1" smtClean="0"/>
              <a:t>makroekonomski</a:t>
            </a:r>
            <a:r>
              <a:rPr lang="sr-Latn-RS" sz="1600" dirty="0" smtClean="0"/>
              <a:t> i socijalni ambijent – potraga između pravičnosti i efikasnosti.</a:t>
            </a:r>
          </a:p>
          <a:p>
            <a:pPr marL="596900" lvl="2" indent="-177800"/>
            <a:r>
              <a:rPr lang="sr-Latn-RS" sz="1400" dirty="0" smtClean="0"/>
              <a:t>Stabilnost – institucionalna, politička, </a:t>
            </a:r>
            <a:r>
              <a:rPr lang="sr-Latn-RS" sz="1400" dirty="0" err="1" smtClean="0"/>
              <a:t>makroekonomska</a:t>
            </a:r>
            <a:r>
              <a:rPr lang="sr-Latn-RS" sz="1400" dirty="0" smtClean="0"/>
              <a:t>…</a:t>
            </a:r>
          </a:p>
          <a:p>
            <a:pPr marL="596900" lvl="2" indent="-177800"/>
            <a:r>
              <a:rPr lang="sr-Latn-RS" sz="1400" dirty="0" err="1" smtClean="0"/>
              <a:t>Stimulativnost</a:t>
            </a:r>
            <a:r>
              <a:rPr lang="sr-Latn-RS" sz="1400" dirty="0" smtClean="0"/>
              <a:t> – poreska politika, podsticaji.</a:t>
            </a:r>
          </a:p>
          <a:p>
            <a:pPr marL="596900" lvl="2" indent="-177800"/>
            <a:r>
              <a:rPr lang="sr-Latn-RS" sz="1400" dirty="0" smtClean="0"/>
              <a:t>Kapitalna ulaganja države.</a:t>
            </a:r>
          </a:p>
          <a:p>
            <a:pPr marL="177800" indent="-177800"/>
            <a:endParaRPr lang="sr-Latn-RS" sz="1600" dirty="0" smtClean="0"/>
          </a:p>
          <a:p>
            <a:pPr marL="177800" indent="-177800"/>
            <a:r>
              <a:rPr lang="sr-Latn-RS" sz="1600" dirty="0" smtClean="0"/>
              <a:t>Eksterni uslovi i proces globalizacije - implikacije.</a:t>
            </a:r>
          </a:p>
          <a:p>
            <a:pPr marL="177800" indent="-177800"/>
            <a:endParaRPr lang="sr-Latn-RS" sz="1600" dirty="0" smtClean="0"/>
          </a:p>
          <a:p>
            <a:pPr marL="177800" indent="-177800"/>
            <a:r>
              <a:rPr lang="sr-Latn-RS" sz="1600" dirty="0" smtClean="0"/>
              <a:t>Generalni izlaz – liderstvo u adaptaciji shodno dugoročnim ciljevima.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43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Investicije i rast u 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3352800" cy="4800600"/>
          </a:xfrm>
        </p:spPr>
        <p:txBody>
          <a:bodyPr/>
          <a:lstStyle/>
          <a:p>
            <a:pPr marL="177800" indent="-177800"/>
            <a:r>
              <a:rPr lang="sr-Latn-RS" sz="1600" dirty="0" smtClean="0"/>
              <a:t>Prosečan rast </a:t>
            </a:r>
            <a:r>
              <a:rPr lang="sr-Latn-RS" sz="1600" dirty="0" err="1" smtClean="0"/>
              <a:t>BDP</a:t>
            </a:r>
            <a:r>
              <a:rPr lang="sr-Latn-RS" sz="1600" dirty="0" smtClean="0"/>
              <a:t>-a u periodu 2005-2008. iznosio je 5,4% i bio je vođen potrošnjom i neproduktivnim investicijama.</a:t>
            </a:r>
          </a:p>
          <a:p>
            <a:pPr marL="177800" indent="-177800"/>
            <a:r>
              <a:rPr lang="sr-Latn-RS" sz="1600" dirty="0" smtClean="0"/>
              <a:t>Obrt trendova u periodu krize: rast je sporiji ali baziran na investicijama i izvozu.</a:t>
            </a:r>
          </a:p>
          <a:p>
            <a:pPr marL="177800" indent="-177800"/>
            <a:r>
              <a:rPr lang="sr-Latn-RS" sz="1600" dirty="0" smtClean="0"/>
              <a:t>Značajne investicije u 2011/2. godini u naftnoj i automobilskoj industriji inicirali su proces izmene privredne strukture u Srbiji.</a:t>
            </a:r>
          </a:p>
          <a:p>
            <a:pPr marL="177800" indent="-177800"/>
            <a:r>
              <a:rPr lang="sr-Latn-RS" sz="1600" dirty="0" smtClean="0"/>
              <a:t>2015. godini investicije ponovo jačaju finansijski podržane kreditnom aktivnošću i </a:t>
            </a:r>
            <a:r>
              <a:rPr lang="sr-Latn-RS" sz="1600" dirty="0" err="1" smtClean="0"/>
              <a:t>SDI</a:t>
            </a:r>
            <a:r>
              <a:rPr lang="sr-Latn-RS" sz="1600" dirty="0" smtClean="0"/>
              <a:t>.</a:t>
            </a:r>
            <a:endParaRPr lang="sr-Latn-CS" sz="1600" dirty="0"/>
          </a:p>
          <a:p>
            <a:pPr marL="177800" indent="-177800"/>
            <a:endParaRPr lang="en-US" sz="1600" dirty="0"/>
          </a:p>
        </p:txBody>
      </p:sp>
      <p:sp>
        <p:nvSpPr>
          <p:cNvPr id="4" name="Text Placeholder 9"/>
          <p:cNvSpPr txBox="1">
            <a:spLocks/>
          </p:cNvSpPr>
          <p:nvPr/>
        </p:nvSpPr>
        <p:spPr>
          <a:xfrm>
            <a:off x="5096256" y="1295400"/>
            <a:ext cx="3648456" cy="374904"/>
          </a:xfrm>
          <a:prstGeom prst="rect">
            <a:avLst/>
          </a:prstGeom>
        </p:spPr>
        <p:txBody>
          <a:bodyPr/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Doprinosi rastu </a:t>
            </a:r>
            <a:r>
              <a:rPr lang="sr-Latn-RS" sz="1400" b="1" kern="0" dirty="0" err="1" smtClean="0"/>
              <a:t>BDP</a:t>
            </a:r>
            <a:r>
              <a:rPr lang="sr-Latn-RS" sz="1400" b="1" kern="0" dirty="0" smtClean="0"/>
              <a:t>-a</a:t>
            </a:r>
            <a:r>
              <a:rPr lang="sr-Latn-RS" sz="1400" kern="0" dirty="0" smtClean="0"/>
              <a:t>, u </a:t>
            </a:r>
            <a:r>
              <a:rPr lang="sr-Latn-RS" sz="1400" kern="0" dirty="0" err="1" smtClean="0"/>
              <a:t>pp</a:t>
            </a:r>
            <a:endParaRPr lang="en-US" sz="1400" kern="0" dirty="0"/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4979987" y="3968496"/>
            <a:ext cx="3608832" cy="374904"/>
          </a:xfrm>
          <a:prstGeom prst="rect">
            <a:avLst/>
          </a:prstGeom>
        </p:spPr>
        <p:txBody>
          <a:bodyPr/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Struktura </a:t>
            </a:r>
            <a:r>
              <a:rPr lang="sr-Latn-RS" sz="1400" b="1" kern="0" dirty="0" err="1" smtClean="0"/>
              <a:t>BDP</a:t>
            </a:r>
            <a:r>
              <a:rPr lang="sr-Latn-RS" sz="1400" b="1" kern="0" dirty="0" smtClean="0"/>
              <a:t>-a</a:t>
            </a:r>
            <a:r>
              <a:rPr lang="sr-Latn-RS" sz="1400" kern="0" dirty="0" smtClean="0"/>
              <a:t>, u %</a:t>
            </a:r>
            <a:endParaRPr lang="en-US" sz="1400" kern="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267200"/>
            <a:ext cx="3657600" cy="2601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84960"/>
            <a:ext cx="3657600" cy="260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22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Investicije u funkciji smanjenja eksterne </a:t>
            </a:r>
            <a:r>
              <a:rPr lang="sr-Latn-RS" dirty="0" err="1" smtClean="0"/>
              <a:t>neravnoteže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676400"/>
            <a:ext cx="3505201" cy="4800600"/>
          </a:xfrm>
        </p:spPr>
        <p:txBody>
          <a:bodyPr/>
          <a:lstStyle/>
          <a:p>
            <a:pPr marL="177800" indent="-177800"/>
            <a:r>
              <a:rPr lang="sr-Latn-RS" sz="1600" dirty="0" smtClean="0"/>
              <a:t>Smanjenje tekućeg deficita platnog bilansa vođeno smanjenjem trgovinskog deficita.</a:t>
            </a:r>
          </a:p>
          <a:p>
            <a:pPr marL="177800" indent="-177800"/>
            <a:r>
              <a:rPr lang="sr-Latn-RS" sz="1600" dirty="0" smtClean="0"/>
              <a:t>Dinamičan i održiv rast izvoza ukazuje na efekte investicija u pogledu jačanja konkurentnosti domaćih roba na svetskom tržištu.</a:t>
            </a:r>
          </a:p>
          <a:p>
            <a:pPr marL="177800" indent="-177800"/>
            <a:r>
              <a:rPr lang="sr-Latn-RS" sz="1600" dirty="0" smtClean="0"/>
              <a:t>Za razliku od 2011/2, u prethodnoj i tekućoj godini jača disperzija izvoza, a dolazi i do pomeranja u strukturi uvoza.</a:t>
            </a:r>
          </a:p>
          <a:p>
            <a:pPr marL="177800" indent="-177800"/>
            <a:r>
              <a:rPr lang="sr-Latn-RS" sz="1600" dirty="0" smtClean="0"/>
              <a:t>Značaj povoljnih odnosa razmene na spoljnotrgovinske i finansijske rezultate privrede.</a:t>
            </a:r>
            <a:endParaRPr lang="en-US" sz="1600" dirty="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>
          <a:xfrm>
            <a:off x="4999867" y="4011586"/>
            <a:ext cx="3648456" cy="350865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Robna razmena</a:t>
            </a:r>
            <a:r>
              <a:rPr lang="sr-Latn-RS" sz="1400" kern="0" dirty="0" smtClean="0"/>
              <a:t>, </a:t>
            </a:r>
            <a:r>
              <a:rPr lang="sr-Latn-RS" sz="1400" kern="0" dirty="0" err="1" smtClean="0"/>
              <a:t>dsz</a:t>
            </a:r>
            <a:r>
              <a:rPr lang="sr-Latn-RS" sz="1400" kern="0" dirty="0" smtClean="0"/>
              <a:t> u </a:t>
            </a:r>
            <a:r>
              <a:rPr lang="sr-Latn-RS" sz="1400" kern="0" dirty="0" err="1" smtClean="0"/>
              <a:t>evrima</a:t>
            </a:r>
            <a:r>
              <a:rPr lang="sr-Latn-RS" sz="1400" kern="0" dirty="0" smtClean="0"/>
              <a:t>, </a:t>
            </a:r>
            <a:r>
              <a:rPr lang="sr-Cyrl-RS" sz="1400" kern="0" dirty="0" smtClean="0"/>
              <a:t>2008=100)</a:t>
            </a:r>
            <a:endParaRPr lang="sr-Cyrl-RS" sz="1400" kern="0" dirty="0">
              <a:solidFill>
                <a:srgbClr val="000000"/>
              </a:solidFill>
            </a:endParaRPr>
          </a:p>
        </p:txBody>
      </p:sp>
      <p:sp>
        <p:nvSpPr>
          <p:cNvPr id="9" name="Text Placeholder 20"/>
          <p:cNvSpPr txBox="1">
            <a:spLocks/>
          </p:cNvSpPr>
          <p:nvPr/>
        </p:nvSpPr>
        <p:spPr>
          <a:xfrm>
            <a:off x="5154168" y="1377696"/>
            <a:ext cx="3608832" cy="374904"/>
          </a:xfrm>
          <a:prstGeom prst="rect">
            <a:avLst/>
          </a:prstGeom>
        </p:spPr>
        <p:txBody>
          <a:bodyPr/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sr-Latn-RS" sz="1400" b="1" kern="0" dirty="0" smtClean="0">
                <a:solidFill>
                  <a:srgbClr val="000000"/>
                </a:solidFill>
                <a:cs typeface="Arial" charset="0"/>
              </a:rPr>
              <a:t>Deficit tekućeg računa</a:t>
            </a:r>
            <a:r>
              <a:rPr lang="sr-Latn-RS" sz="1400" kern="0" dirty="0" smtClean="0">
                <a:solidFill>
                  <a:srgbClr val="000000"/>
                </a:solidFill>
                <a:cs typeface="Arial" charset="0"/>
              </a:rPr>
              <a:t>, %</a:t>
            </a:r>
            <a:r>
              <a:rPr lang="sr-Latn-RS" sz="1400" kern="0" dirty="0" err="1" smtClean="0">
                <a:solidFill>
                  <a:srgbClr val="000000"/>
                </a:solidFill>
                <a:cs typeface="Arial" charset="0"/>
              </a:rPr>
              <a:t>BDP</a:t>
            </a:r>
            <a:r>
              <a:rPr lang="sr-Latn-RS" sz="1400" kern="0" dirty="0" smtClean="0">
                <a:solidFill>
                  <a:srgbClr val="000000"/>
                </a:solidFill>
                <a:cs typeface="Arial" charset="0"/>
              </a:rPr>
              <a:t>-a</a:t>
            </a:r>
            <a:endParaRPr lang="en-US" sz="1400" b="1" kern="0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691" y="4284307"/>
            <a:ext cx="3657600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9725"/>
            <a:ext cx="3654425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6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 smtClean="0"/>
              <a:t>SDI</a:t>
            </a:r>
            <a:r>
              <a:rPr lang="sr-Latn-RS" dirty="0" smtClean="0"/>
              <a:t> - ključ finansijske enigme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76400"/>
            <a:ext cx="3962400" cy="4800600"/>
          </a:xfrm>
        </p:spPr>
        <p:txBody>
          <a:bodyPr/>
          <a:lstStyle/>
          <a:p>
            <a:pPr marL="177800" indent="-177800"/>
            <a:r>
              <a:rPr lang="sr-Latn-RS" sz="1600" dirty="0" smtClean="0"/>
              <a:t>Obezbeđuju oko 30% izvora za finansiranje investicija.</a:t>
            </a:r>
          </a:p>
          <a:p>
            <a:pPr marL="177800" indent="-177800"/>
            <a:r>
              <a:rPr lang="sr-Latn-RS" sz="1600" dirty="0" smtClean="0"/>
              <a:t>Najznačajniji prilivi u proizvodnji električne opreme, motornih vozila, hemijskih proizvoda, duvana, gume i plastike i prehrambenih proizvoda.</a:t>
            </a:r>
          </a:p>
          <a:p>
            <a:pPr marL="177800" indent="-177800"/>
            <a:r>
              <a:rPr lang="sr-Latn-RS" sz="1600" dirty="0" smtClean="0"/>
              <a:t>Istovremeno, prilivom po osnovu </a:t>
            </a:r>
            <a:r>
              <a:rPr lang="sr-Latn-RS" sz="1600" dirty="0" err="1" smtClean="0"/>
              <a:t>SDI</a:t>
            </a:r>
            <a:r>
              <a:rPr lang="sr-Latn-RS" sz="1600" dirty="0" smtClean="0"/>
              <a:t> obezbeđuje se puno pokriće tekućeg deficita platnog bilansa.</a:t>
            </a:r>
          </a:p>
          <a:p>
            <a:pPr marL="177800" indent="-177800"/>
            <a:r>
              <a:rPr lang="sr-Latn-RS" sz="1600" dirty="0" smtClean="0"/>
              <a:t>U srednjem roku očekuje se da </a:t>
            </a:r>
            <a:r>
              <a:rPr lang="sr-Latn-RS" sz="1600" dirty="0" err="1" smtClean="0"/>
              <a:t>SDI</a:t>
            </a:r>
            <a:r>
              <a:rPr lang="sr-Latn-RS" sz="1600" dirty="0" smtClean="0"/>
              <a:t> i dalje budu na nivou od oko 5% </a:t>
            </a:r>
            <a:r>
              <a:rPr lang="sr-Latn-RS" sz="1600" dirty="0" err="1" smtClean="0"/>
              <a:t>BDP</a:t>
            </a:r>
            <a:r>
              <a:rPr lang="sr-Latn-RS" sz="1600" dirty="0" smtClean="0"/>
              <a:t>-a.</a:t>
            </a:r>
          </a:p>
          <a:p>
            <a:pPr marL="177800" indent="-177800"/>
            <a:r>
              <a:rPr lang="sr-Latn-RS" sz="1600" dirty="0" smtClean="0"/>
              <a:t>Efekti </a:t>
            </a:r>
            <a:r>
              <a:rPr lang="sr-Latn-RS" sz="1600" dirty="0" err="1" smtClean="0"/>
              <a:t>SDI</a:t>
            </a:r>
            <a:r>
              <a:rPr lang="sr-Latn-RS" sz="1600" dirty="0" smtClean="0"/>
              <a:t> na platnobilansna kretanja – rast izvoznih priliva i odliva po osnovu primarnih dohodaka u srednjem roku, a u kratkom roku rast uvoza. </a:t>
            </a:r>
            <a:endParaRPr lang="en-US" sz="1600" dirty="0"/>
          </a:p>
        </p:txBody>
      </p:sp>
      <p:sp>
        <p:nvSpPr>
          <p:cNvPr id="4" name="TextBox 14"/>
          <p:cNvSpPr txBox="1">
            <a:spLocks noChangeArrowheads="1"/>
          </p:cNvSpPr>
          <p:nvPr/>
        </p:nvSpPr>
        <p:spPr>
          <a:xfrm>
            <a:off x="5029200" y="1371600"/>
            <a:ext cx="3648456" cy="360612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Neto </a:t>
            </a:r>
            <a:r>
              <a:rPr lang="sr-Latn-RS" sz="1400" b="1" kern="0" dirty="0" err="1" smtClean="0"/>
              <a:t>SDI</a:t>
            </a:r>
            <a:r>
              <a:rPr lang="sr-Latn-RS" sz="1400" kern="0" dirty="0" smtClean="0"/>
              <a:t>, </a:t>
            </a:r>
            <a:r>
              <a:rPr lang="sr-Latn-RS" sz="1400" kern="0" dirty="0" err="1" smtClean="0"/>
              <a:t>mlrd</a:t>
            </a:r>
            <a:r>
              <a:rPr lang="sr-Latn-RS" sz="1400" kern="0" dirty="0" smtClean="0"/>
              <a:t> evra</a:t>
            </a:r>
            <a:endParaRPr lang="en-US" sz="1400" kern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00200"/>
            <a:ext cx="36576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Placeholder 20"/>
          <p:cNvSpPr txBox="1">
            <a:spLocks/>
          </p:cNvSpPr>
          <p:nvPr/>
        </p:nvSpPr>
        <p:spPr>
          <a:xfrm>
            <a:off x="4953000" y="4038600"/>
            <a:ext cx="3608832" cy="374904"/>
          </a:xfrm>
          <a:prstGeom prst="rect">
            <a:avLst/>
          </a:prstGeom>
        </p:spPr>
        <p:txBody>
          <a:bodyPr/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Struktura </a:t>
            </a:r>
            <a:r>
              <a:rPr lang="sr-Latn-RS" sz="1400" b="1" kern="0" dirty="0" err="1" smtClean="0"/>
              <a:t>SDI</a:t>
            </a:r>
            <a:r>
              <a:rPr lang="sr-Latn-RS" sz="1400" kern="0" dirty="0" smtClean="0"/>
              <a:t>, % neto priliva</a:t>
            </a:r>
            <a:endParaRPr lang="en-US" sz="1400" kern="0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4343400"/>
            <a:ext cx="3644900" cy="23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53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Trgovinska saradnja Srbije sa regionom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3660775" cy="4800600"/>
          </a:xfrm>
        </p:spPr>
        <p:txBody>
          <a:bodyPr/>
          <a:lstStyle/>
          <a:p>
            <a:pPr marL="177800" indent="-177800"/>
            <a:r>
              <a:rPr lang="sr-Latn-RS" sz="1400" dirty="0" smtClean="0"/>
              <a:t>U trgovinskoj razmeni Srbije, kao i kod ostalih zemalja regiona, dominira EU sa učešćem od oko 2/3.</a:t>
            </a:r>
          </a:p>
          <a:p>
            <a:pPr marL="177800" indent="-177800"/>
            <a:r>
              <a:rPr lang="sr-Latn-RS" sz="1400" dirty="0" smtClean="0"/>
              <a:t>Vodeće zemlje sa kojima Srbija trguje su Nemačka i Italija (oko ¼ razmene).</a:t>
            </a:r>
          </a:p>
          <a:p>
            <a:pPr marL="177800" indent="-177800"/>
            <a:r>
              <a:rPr lang="sr-Latn-RS" sz="1400" dirty="0" smtClean="0"/>
              <a:t>Značajna izvozna tržišta Srbije predstavljaju zemlje regiona, a posebno Bosna i Hercegovina, Rumunija i Crna Gora.</a:t>
            </a:r>
            <a:endParaRPr lang="sr-Latn-RS" sz="1400" dirty="0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>
          <a:xfrm>
            <a:off x="5032375" y="1415894"/>
            <a:ext cx="3648456" cy="3270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Struktura uvoza</a:t>
            </a:r>
            <a:r>
              <a:rPr lang="sr-Latn-RS" sz="1400" kern="0" dirty="0" smtClean="0"/>
              <a:t> 1-9.2016, u %</a:t>
            </a:r>
            <a:endParaRPr lang="en-US" sz="1400" kern="0" dirty="0"/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>
          <a:xfrm>
            <a:off x="5011285" y="4038600"/>
            <a:ext cx="3648456" cy="3508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457200" indent="-4572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300" indent="-4191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2pPr>
            <a:lvl3pPr marL="1295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60000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sz="1400" b="1" kern="0" dirty="0" smtClean="0"/>
              <a:t>Struktura izvoza</a:t>
            </a:r>
            <a:r>
              <a:rPr lang="sr-Latn-RS" sz="1400" kern="0" dirty="0" smtClean="0"/>
              <a:t> 1-9.2016, u %</a:t>
            </a:r>
            <a:endParaRPr lang="en-US" sz="1400" kern="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485" y="4389516"/>
            <a:ext cx="3656013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1736725"/>
            <a:ext cx="3806825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50834-395E-4924-9E55-1CCEAE8325D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56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theme/theme1.xml><?xml version="1.0" encoding="utf-8"?>
<a:theme xmlns:a="http://schemas.openxmlformats.org/drawingml/2006/main" name="NBS - master 1">
  <a:themeElements>
    <a:clrScheme name="NBS - master 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NBS - master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NBS - master 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 - master 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 - master 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 - master 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 - master 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 - master 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 - master 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 - master 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 - master 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 - master 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1049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NBS - master 1</vt:lpstr>
      <vt:lpstr>Branko Hinić   Značaj i mogućnosti investiranja</vt:lpstr>
      <vt:lpstr>Osnovne teme</vt:lpstr>
      <vt:lpstr>Investicije i rast</vt:lpstr>
      <vt:lpstr>Investicije i održivost</vt:lpstr>
      <vt:lpstr>(Ne)moć države</vt:lpstr>
      <vt:lpstr>Investicije i rast u Srbiji</vt:lpstr>
      <vt:lpstr>Investicije u funkciji smanjenja eksterne neravnoteže</vt:lpstr>
      <vt:lpstr>SDI - ključ finansijske enigme</vt:lpstr>
      <vt:lpstr>Trgovinska saradnja Srbije sa regionom</vt:lpstr>
      <vt:lpstr>Značajno smanjenje unutrašnje neravnoteže</vt:lpstr>
      <vt:lpstr>Eksterni izvori finansiranja investicija</vt:lpstr>
      <vt:lpstr>Kako održati kontinuitet i rast investicija</vt:lpstr>
      <vt:lpstr>PowerPoint Presentation</vt:lpstr>
    </vt:vector>
  </TitlesOfParts>
  <Company>NBS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nevenka.savovic</dc:creator>
  <cp:lastModifiedBy>Branko Hinic</cp:lastModifiedBy>
  <cp:revision>89</cp:revision>
  <cp:lastPrinted>2016-11-16T10:55:56Z</cp:lastPrinted>
  <dcterms:created xsi:type="dcterms:W3CDTF">2005-11-26T05:56:21Z</dcterms:created>
  <dcterms:modified xsi:type="dcterms:W3CDTF">2016-11-16T11:02:21Z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D">
    <vt:lpwstr/>
  </property>
  <property fmtid="{D5CDD505-2E9C-101B-9397-08002B2CF9AE}" pid="3" name="DocIDinTitle">
    <vt:bool>false</vt:bool>
  </property>
  <property fmtid="{D5CDD505-2E9C-101B-9397-08002B2CF9AE}" pid="4" name="DocIDinSlide">
    <vt:bool>true</vt:bool>
  </property>
  <property fmtid="{D5CDD505-2E9C-101B-9397-08002B2CF9AE}" pid="5" name="DocIDPosition">
    <vt:i4>0</vt:i4>
  </property>
</Properties>
</file>