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63" r:id="rId11"/>
    <p:sldId id="264" r:id="rId12"/>
    <p:sldId id="265" r:id="rId13"/>
    <p:sldId id="266" r:id="rId14"/>
    <p:sldId id="292" r:id="rId15"/>
    <p:sldId id="273" r:id="rId16"/>
    <p:sldId id="293" r:id="rId17"/>
    <p:sldId id="268" r:id="rId18"/>
    <p:sldId id="269" r:id="rId19"/>
    <p:sldId id="276" r:id="rId20"/>
    <p:sldId id="294" r:id="rId21"/>
    <p:sldId id="278" r:id="rId22"/>
    <p:sldId id="295" r:id="rId23"/>
    <p:sldId id="296" r:id="rId24"/>
    <p:sldId id="270" r:id="rId25"/>
    <p:sldId id="274" r:id="rId26"/>
    <p:sldId id="297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na Stancic" initials="KS" lastIdx="0" clrIdx="0">
    <p:extLst>
      <p:ext uri="{19B8F6BF-5375-455C-9EA6-DF929625EA0E}">
        <p15:presenceInfo xmlns:p15="http://schemas.microsoft.com/office/powerpoint/2012/main" userId="S-1-5-21-421853602-4032060966-3232819355-1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76CC2-500F-4B0A-B82A-5F943E6FF9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793F64-39C1-48B2-AC4C-7647D5C1DA3E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endParaRPr lang="sr-Latn-RS" sz="2400" b="1"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  <a:p>
          <a:pPr algn="l">
            <a:spcAft>
              <a:spcPts val="0"/>
            </a:spcAft>
          </a:pPr>
          <a:r>
            <a:rPr lang="sr-Latn-R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Transparentnost i tretman investitora</a:t>
          </a:r>
        </a:p>
        <a:p>
          <a:pPr algn="l">
            <a:spcAft>
              <a:spcPts val="0"/>
            </a:spcAft>
          </a:pPr>
          <a:endParaRPr lang="sr-Latn-RS" sz="24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algn="l">
            <a:spcAft>
              <a:spcPts val="0"/>
            </a:spcAft>
          </a:pPr>
          <a:r>
            <a: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  <a:r>
            <a: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Transparentno, pouzdano i stabilno poslovno okruženje</a:t>
          </a:r>
        </a:p>
        <a:p>
          <a:pPr algn="l">
            <a:spcAft>
              <a:spcPts val="0"/>
            </a:spcAft>
          </a:pPr>
          <a:r>
            <a: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-Izjednačen tretman domaćih i stranih investitora</a:t>
          </a:r>
        </a:p>
        <a:p>
          <a:pPr algn="l">
            <a:spcAft>
              <a:spcPts val="0"/>
            </a:spcAft>
          </a:pPr>
          <a:r>
            <a: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-Ustanovljen pravni okvir i garancije</a:t>
          </a:r>
        </a:p>
        <a:p>
          <a:endParaRPr lang="en-US" sz="2400" dirty="0"/>
        </a:p>
      </dgm:t>
    </dgm:pt>
    <dgm:pt modelId="{81E67008-8122-42BB-BE80-CB9F2CE2F93A}" type="parTrans" cxnId="{71AA970E-23B9-421F-BCBA-E957189B60BA}">
      <dgm:prSet/>
      <dgm:spPr/>
      <dgm:t>
        <a:bodyPr/>
        <a:lstStyle/>
        <a:p>
          <a:endParaRPr lang="en-US"/>
        </a:p>
      </dgm:t>
    </dgm:pt>
    <dgm:pt modelId="{5DE72800-E6F1-4EE2-A3E4-CAC2EE1A93DC}" type="sibTrans" cxnId="{71AA970E-23B9-421F-BCBA-E957189B60BA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8C975EA-FFCE-4B8A-9D74-3579BE489C4B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Latn-R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Investiciona promocija i olakšice</a:t>
          </a:r>
        </a:p>
        <a:p>
          <a:r>
            <a:rPr lang="sr-Latn-RS" sz="2200" dirty="0" smtClean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  <a:r>
            <a: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Strategije za promovisanje zemlje kao investiciono atraktivne destinacije</a:t>
          </a:r>
        </a:p>
        <a:p>
          <a:r>
            <a: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-O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ne-stop shop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institucij</a:t>
          </a:r>
          <a:r>
            <a: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,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gde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će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investitor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moći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na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jednom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mestu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da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dobije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sve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neophodne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informacije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dozvole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započinjanje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biznisa</a:t>
          </a:r>
          <a:endParaRPr lang="en-US" sz="2000"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DD5B64E4-27FC-4A1B-BDC7-692788F51853}" type="parTrans" cxnId="{559DA670-64E2-427F-9AF4-3245046636DF}">
      <dgm:prSet/>
      <dgm:spPr/>
      <dgm:t>
        <a:bodyPr/>
        <a:lstStyle/>
        <a:p>
          <a:endParaRPr lang="en-US"/>
        </a:p>
      </dgm:t>
    </dgm:pt>
    <dgm:pt modelId="{476B497A-7CE4-4C13-B531-D39382BDEBB8}" type="sibTrans" cxnId="{559DA670-64E2-427F-9AF4-3245046636DF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64F9A0D-A654-4C43-ACAB-65F4F86277B5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Latn-R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Prava intelektualne svojine</a:t>
          </a:r>
        </a:p>
        <a:p>
          <a:r>
            <a:rPr lang="sr-Latn-R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zaštita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intelektualne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svojine</a:t>
          </a:r>
          <a:endParaRPr lang="sr-Latn-RS" sz="2000" b="0"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  <a:p>
          <a:r>
            <a:rPr lang="sr-Latn-R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(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jasan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signal o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posvećenosti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vlade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jačanju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pravne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regulative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na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ovom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planu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,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kao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o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svesti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države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potrebom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zaštite</a:t>
          </a: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patenata</a:t>
          </a:r>
          <a:r>
            <a:rPr lang="sr-Latn-R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)</a:t>
          </a:r>
          <a:endParaRPr lang="en-US" sz="2000" b="0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CCBCC6B4-9379-4404-8D7C-F157E4DE74B5}" type="parTrans" cxnId="{EDED753B-0C87-4BC7-84ED-063080EBACA9}">
      <dgm:prSet/>
      <dgm:spPr/>
      <dgm:t>
        <a:bodyPr/>
        <a:lstStyle/>
        <a:p>
          <a:endParaRPr lang="en-US"/>
        </a:p>
      </dgm:t>
    </dgm:pt>
    <dgm:pt modelId="{91BD33CF-442D-45A3-BBA3-D3440C8093E2}" type="sibTrans" cxnId="{EDED753B-0C87-4BC7-84ED-063080EBACA9}">
      <dgm:prSet/>
      <dgm:spPr/>
      <dgm:t>
        <a:bodyPr/>
        <a:lstStyle/>
        <a:p>
          <a:endParaRPr lang="en-US"/>
        </a:p>
      </dgm:t>
    </dgm:pt>
    <dgm:pt modelId="{A4EBAEE9-FDB6-461B-9BD6-343925E5FC56}" type="pres">
      <dgm:prSet presAssocID="{BC876CC2-500F-4B0A-B82A-5F943E6FF9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93384-247C-451B-8E38-504AE1D65218}" type="pres">
      <dgm:prSet presAssocID="{BC876CC2-500F-4B0A-B82A-5F943E6FF94D}" presName="dummyMaxCanvas" presStyleCnt="0">
        <dgm:presLayoutVars/>
      </dgm:prSet>
      <dgm:spPr/>
    </dgm:pt>
    <dgm:pt modelId="{D6BD508A-7DDE-4E41-A810-D02C7DF84526}" type="pres">
      <dgm:prSet presAssocID="{BC876CC2-500F-4B0A-B82A-5F943E6FF94D}" presName="ThreeNodes_1" presStyleLbl="node1" presStyleIdx="0" presStyleCnt="3" custScaleX="91596" custScaleY="84918" custLinFactNeighborX="-2199" custLinFactNeighborY="23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303C6-D5DF-4CAF-B538-C5DF9C4D99A6}" type="pres">
      <dgm:prSet presAssocID="{BC876CC2-500F-4B0A-B82A-5F943E6FF94D}" presName="ThreeNodes_2" presStyleLbl="node1" presStyleIdx="1" presStyleCnt="3" custScaleX="106372" custScaleY="113403" custLinFactNeighborX="-588" custLinFactNeighborY="14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C25FB-E521-4F8F-9A12-E57D7455920B}" type="pres">
      <dgm:prSet presAssocID="{BC876CC2-500F-4B0A-B82A-5F943E6FF94D}" presName="ThreeNodes_3" presStyleLbl="node1" presStyleIdx="2" presStyleCnt="3" custScaleY="8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E483-10BB-42C9-B051-9C376B79EB75}" type="pres">
      <dgm:prSet presAssocID="{BC876CC2-500F-4B0A-B82A-5F943E6FF94D}" presName="ThreeConn_1-2" presStyleLbl="fgAccFollowNode1" presStyleIdx="0" presStyleCnt="2" custLinFactNeighborX="-51208" custLinFactNeighborY="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A1364-977D-4950-AB4F-A877388A6287}" type="pres">
      <dgm:prSet presAssocID="{BC876CC2-500F-4B0A-B82A-5F943E6FF94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939AE-7D3B-4569-B45D-80FB4D568F72}" type="pres">
      <dgm:prSet presAssocID="{BC876CC2-500F-4B0A-B82A-5F943E6FF9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2A18-9070-4C1F-84F6-6EB0F364C078}" type="pres">
      <dgm:prSet presAssocID="{BC876CC2-500F-4B0A-B82A-5F943E6FF9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671EF-AE84-471E-9F89-C5ABA7E76570}" type="pres">
      <dgm:prSet presAssocID="{BC876CC2-500F-4B0A-B82A-5F943E6FF9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2F23F3-6E7E-490D-AA2D-CB5C031EAE55}" type="presOf" srcId="{5DE72800-E6F1-4EE2-A3E4-CAC2EE1A93DC}" destId="{14A8E483-10BB-42C9-B051-9C376B79EB75}" srcOrd="0" destOrd="0" presId="urn:microsoft.com/office/officeart/2005/8/layout/vProcess5"/>
    <dgm:cxn modelId="{559DA670-64E2-427F-9AF4-3245046636DF}" srcId="{BC876CC2-500F-4B0A-B82A-5F943E6FF94D}" destId="{E8C975EA-FFCE-4B8A-9D74-3579BE489C4B}" srcOrd="1" destOrd="0" parTransId="{DD5B64E4-27FC-4A1B-BDC7-692788F51853}" sibTransId="{476B497A-7CE4-4C13-B531-D39382BDEBB8}"/>
    <dgm:cxn modelId="{897A806D-A76A-4196-877B-9D6C410AA9B6}" type="presOf" srcId="{476B497A-7CE4-4C13-B531-D39382BDEBB8}" destId="{75DA1364-977D-4950-AB4F-A877388A6287}" srcOrd="0" destOrd="0" presId="urn:microsoft.com/office/officeart/2005/8/layout/vProcess5"/>
    <dgm:cxn modelId="{84442315-6131-4DC0-BFC1-06DC47ADFED1}" type="presOf" srcId="{E8C975EA-FFCE-4B8A-9D74-3579BE489C4B}" destId="{8A8303C6-D5DF-4CAF-B538-C5DF9C4D99A6}" srcOrd="0" destOrd="0" presId="urn:microsoft.com/office/officeart/2005/8/layout/vProcess5"/>
    <dgm:cxn modelId="{2ED3200E-1208-4DD0-B265-6B7E1FBBD26E}" type="presOf" srcId="{E64F9A0D-A654-4C43-ACAB-65F4F86277B5}" destId="{FBBC25FB-E521-4F8F-9A12-E57D7455920B}" srcOrd="0" destOrd="0" presId="urn:microsoft.com/office/officeart/2005/8/layout/vProcess5"/>
    <dgm:cxn modelId="{EDED753B-0C87-4BC7-84ED-063080EBACA9}" srcId="{BC876CC2-500F-4B0A-B82A-5F943E6FF94D}" destId="{E64F9A0D-A654-4C43-ACAB-65F4F86277B5}" srcOrd="2" destOrd="0" parTransId="{CCBCC6B4-9379-4404-8D7C-F157E4DE74B5}" sibTransId="{91BD33CF-442D-45A3-BBA3-D3440C8093E2}"/>
    <dgm:cxn modelId="{B9214ABB-D5D6-4BFA-8F1F-084693288F20}" type="presOf" srcId="{E64F9A0D-A654-4C43-ACAB-65F4F86277B5}" destId="{A37671EF-AE84-471E-9F89-C5ABA7E76570}" srcOrd="1" destOrd="0" presId="urn:microsoft.com/office/officeart/2005/8/layout/vProcess5"/>
    <dgm:cxn modelId="{3597B69E-BE8B-4C0A-BFDC-60841821D6BF}" type="presOf" srcId="{45793F64-39C1-48B2-AC4C-7647D5C1DA3E}" destId="{D6BD508A-7DDE-4E41-A810-D02C7DF84526}" srcOrd="0" destOrd="0" presId="urn:microsoft.com/office/officeart/2005/8/layout/vProcess5"/>
    <dgm:cxn modelId="{0848CA02-9790-4EE3-AC5D-A7DE2F121129}" type="presOf" srcId="{45793F64-39C1-48B2-AC4C-7647D5C1DA3E}" destId="{705939AE-7D3B-4569-B45D-80FB4D568F72}" srcOrd="1" destOrd="0" presId="urn:microsoft.com/office/officeart/2005/8/layout/vProcess5"/>
    <dgm:cxn modelId="{B623920B-F2B3-4C3A-B465-316F4B203EB8}" type="presOf" srcId="{BC876CC2-500F-4B0A-B82A-5F943E6FF94D}" destId="{A4EBAEE9-FDB6-461B-9BD6-343925E5FC56}" srcOrd="0" destOrd="0" presId="urn:microsoft.com/office/officeart/2005/8/layout/vProcess5"/>
    <dgm:cxn modelId="{71AA970E-23B9-421F-BCBA-E957189B60BA}" srcId="{BC876CC2-500F-4B0A-B82A-5F943E6FF94D}" destId="{45793F64-39C1-48B2-AC4C-7647D5C1DA3E}" srcOrd="0" destOrd="0" parTransId="{81E67008-8122-42BB-BE80-CB9F2CE2F93A}" sibTransId="{5DE72800-E6F1-4EE2-A3E4-CAC2EE1A93DC}"/>
    <dgm:cxn modelId="{384ECFE2-C507-4555-90BC-C3CC9D05289B}" type="presOf" srcId="{E8C975EA-FFCE-4B8A-9D74-3579BE489C4B}" destId="{7A532A18-9070-4C1F-84F6-6EB0F364C078}" srcOrd="1" destOrd="0" presId="urn:microsoft.com/office/officeart/2005/8/layout/vProcess5"/>
    <dgm:cxn modelId="{D82B3D54-3EED-4605-8877-F8A4D690F9BC}" type="presParOf" srcId="{A4EBAEE9-FDB6-461B-9BD6-343925E5FC56}" destId="{42B93384-247C-451B-8E38-504AE1D65218}" srcOrd="0" destOrd="0" presId="urn:microsoft.com/office/officeart/2005/8/layout/vProcess5"/>
    <dgm:cxn modelId="{B85753D0-EB84-4E38-B7EB-ADE9ABD78CAA}" type="presParOf" srcId="{A4EBAEE9-FDB6-461B-9BD6-343925E5FC56}" destId="{D6BD508A-7DDE-4E41-A810-D02C7DF84526}" srcOrd="1" destOrd="0" presId="urn:microsoft.com/office/officeart/2005/8/layout/vProcess5"/>
    <dgm:cxn modelId="{39FD3A1A-F270-4188-9977-F0416E33EBE7}" type="presParOf" srcId="{A4EBAEE9-FDB6-461B-9BD6-343925E5FC56}" destId="{8A8303C6-D5DF-4CAF-B538-C5DF9C4D99A6}" srcOrd="2" destOrd="0" presId="urn:microsoft.com/office/officeart/2005/8/layout/vProcess5"/>
    <dgm:cxn modelId="{D396E501-E478-4F6B-9175-609E5562A57B}" type="presParOf" srcId="{A4EBAEE9-FDB6-461B-9BD6-343925E5FC56}" destId="{FBBC25FB-E521-4F8F-9A12-E57D7455920B}" srcOrd="3" destOrd="0" presId="urn:microsoft.com/office/officeart/2005/8/layout/vProcess5"/>
    <dgm:cxn modelId="{07E85863-2E22-49ED-A3CA-6E60BFC7FD92}" type="presParOf" srcId="{A4EBAEE9-FDB6-461B-9BD6-343925E5FC56}" destId="{14A8E483-10BB-42C9-B051-9C376B79EB75}" srcOrd="4" destOrd="0" presId="urn:microsoft.com/office/officeart/2005/8/layout/vProcess5"/>
    <dgm:cxn modelId="{F8B0AC5C-7975-4938-B3F4-431DCDA8157E}" type="presParOf" srcId="{A4EBAEE9-FDB6-461B-9BD6-343925E5FC56}" destId="{75DA1364-977D-4950-AB4F-A877388A6287}" srcOrd="5" destOrd="0" presId="urn:microsoft.com/office/officeart/2005/8/layout/vProcess5"/>
    <dgm:cxn modelId="{7725DBD7-7432-4929-B602-CE96EC4678A7}" type="presParOf" srcId="{A4EBAEE9-FDB6-461B-9BD6-343925E5FC56}" destId="{705939AE-7D3B-4569-B45D-80FB4D568F72}" srcOrd="6" destOrd="0" presId="urn:microsoft.com/office/officeart/2005/8/layout/vProcess5"/>
    <dgm:cxn modelId="{9434DE0E-080A-4CE3-B1A4-6D16F1D74691}" type="presParOf" srcId="{A4EBAEE9-FDB6-461B-9BD6-343925E5FC56}" destId="{7A532A18-9070-4C1F-84F6-6EB0F364C078}" srcOrd="7" destOrd="0" presId="urn:microsoft.com/office/officeart/2005/8/layout/vProcess5"/>
    <dgm:cxn modelId="{09F3CDEB-4A28-4BF7-8E29-688FFFEDEAB0}" type="presParOf" srcId="{A4EBAEE9-FDB6-461B-9BD6-343925E5FC56}" destId="{A37671EF-AE84-471E-9F89-C5ABA7E765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D508A-7DDE-4E41-A810-D02C7DF84526}">
      <dsp:nvSpPr>
        <dsp:cNvPr id="0" name=""/>
        <dsp:cNvSpPr/>
      </dsp:nvSpPr>
      <dsp:spPr>
        <a:xfrm>
          <a:off x="176197" y="551522"/>
          <a:ext cx="8057409" cy="150316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Latn-RS" sz="2400" b="1" kern="1200"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Transparentnost i tretman investitora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Latn-RS" sz="240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  <a:r>
            <a:rPr lang="sr-Latn-R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Transparentno, pouzdano i stabilno poslovno okruženje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-Izjednačen tretman domaćih i stranih investitora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R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-Ustanovljen pravni okvir i garancije</a:t>
          </a:r>
        </a:p>
        <a:p>
          <a:pPr lvl="0" defTabSz="1066800">
            <a:lnSpc>
              <a:spcPct val="90000"/>
            </a:lnSpc>
            <a:spcBef>
              <a:spcPct val="0"/>
            </a:spcBef>
          </a:pPr>
          <a:endParaRPr lang="en-US" sz="2400" kern="1200" dirty="0"/>
        </a:p>
      </dsp:txBody>
      <dsp:txXfrm>
        <a:off x="220223" y="595548"/>
        <a:ext cx="6314741" cy="1415115"/>
      </dsp:txXfrm>
    </dsp:sp>
    <dsp:sp modelId="{8A8303C6-D5DF-4CAF-B538-C5DF9C4D99A6}">
      <dsp:nvSpPr>
        <dsp:cNvPr id="0" name=""/>
        <dsp:cNvSpPr/>
      </dsp:nvSpPr>
      <dsp:spPr>
        <a:xfrm>
          <a:off x="444191" y="2208252"/>
          <a:ext cx="9357206" cy="200739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Investiciona promocija i olakšice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  <a:r>
            <a:rPr lang="sr-Latn-R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Strategije za promovisanje zemlje kao investiciono atraktivne destinacije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-O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ne-stop shop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institucij</a:t>
          </a:r>
          <a:r>
            <a:rPr lang="sr-Latn-R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,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gde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će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investitor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moći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na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jednom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mestu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da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dobije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sve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neophodne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informacije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dozvole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započinjanje</a:t>
          </a: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biznisa</a:t>
          </a:r>
          <a:endParaRPr lang="en-US" sz="2000" kern="1200"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sp:txBody>
      <dsp:txXfrm>
        <a:off x="502985" y="2267046"/>
        <a:ext cx="7190076" cy="1889803"/>
      </dsp:txXfrm>
    </dsp:sp>
    <dsp:sp modelId="{FBBC25FB-E521-4F8F-9A12-E57D7455920B}">
      <dsp:nvSpPr>
        <dsp:cNvPr id="0" name=""/>
        <dsp:cNvSpPr/>
      </dsp:nvSpPr>
      <dsp:spPr>
        <a:xfrm>
          <a:off x="1552355" y="4297436"/>
          <a:ext cx="8796682" cy="143591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Prava intelektualne svojine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-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zaštita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intelektualne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svojine</a:t>
          </a:r>
          <a:endParaRPr lang="sr-Latn-RS" sz="2000" b="0" kern="1200"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(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jasan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signal o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posvećenosti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vlade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jačanju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pravne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regulative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na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ovom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planu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,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kao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o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svesti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države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potrebom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zaštite</a:t>
          </a: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</a:t>
          </a:r>
          <a:r>
            <a:rPr lang="en-US" sz="2000" b="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patenata</a:t>
          </a:r>
          <a:r>
            <a:rPr lang="sr-Latn-R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)</a:t>
          </a:r>
          <a:endParaRPr lang="en-US" sz="2000" b="0" kern="1200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sp:txBody>
      <dsp:txXfrm>
        <a:off x="1594412" y="4339493"/>
        <a:ext cx="6785799" cy="1351805"/>
      </dsp:txXfrm>
    </dsp:sp>
    <dsp:sp modelId="{14A8E483-10BB-42C9-B051-9C376B79EB75}">
      <dsp:nvSpPr>
        <dsp:cNvPr id="0" name=""/>
        <dsp:cNvSpPr/>
      </dsp:nvSpPr>
      <dsp:spPr>
        <a:xfrm>
          <a:off x="7056896" y="1345382"/>
          <a:ext cx="1150590" cy="115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315779" y="1345382"/>
        <a:ext cx="632824" cy="865819"/>
      </dsp:txXfrm>
    </dsp:sp>
    <dsp:sp modelId="{75DA1364-977D-4950-AB4F-A877388A6287}">
      <dsp:nvSpPr>
        <dsp:cNvPr id="0" name=""/>
        <dsp:cNvSpPr/>
      </dsp:nvSpPr>
      <dsp:spPr>
        <a:xfrm>
          <a:off x="8422269" y="3395718"/>
          <a:ext cx="1150590" cy="115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681152" y="3395718"/>
        <a:ext cx="632824" cy="865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17601" y="1528764"/>
            <a:ext cx="10850033" cy="92075"/>
            <a:chOff x="1381125" y="1528434"/>
            <a:chExt cx="7421880" cy="92153"/>
          </a:xfrm>
        </p:grpSpPr>
        <p:cxnSp>
          <p:nvCxnSpPr>
            <p:cNvPr id="7" name="Straight Connector 6"/>
            <p:cNvCxnSpPr/>
            <p:nvPr/>
          </p:nvCxnSpPr>
          <p:spPr>
            <a:xfrm rot="16200000">
              <a:off x="4992885" y="-2040428"/>
              <a:ext cx="0" cy="72235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5052973" y="-1763131"/>
              <a:ext cx="0" cy="676743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236854" y="-2037718"/>
              <a:ext cx="0" cy="71323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34" y="214313"/>
            <a:ext cx="1708151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20700" y="136525"/>
            <a:ext cx="120651" cy="6584950"/>
            <a:chOff x="1047793" y="137160"/>
            <a:chExt cx="90062" cy="658368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93614" y="319688"/>
              <a:ext cx="0" cy="621862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7855" y="502215"/>
              <a:ext cx="0" cy="5853571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7793" y="137160"/>
              <a:ext cx="0" cy="6583680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2" y="1444625"/>
            <a:ext cx="374649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918245" y="623888"/>
            <a:ext cx="29545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Cyrl-RS" sz="1800" dirty="0">
                <a:solidFill>
                  <a:srgbClr val="AA0000"/>
                </a:solidFill>
              </a:rPr>
              <a:t>Република Србија</a:t>
            </a:r>
          </a:p>
          <a:p>
            <a:pPr algn="ctr" eaLnBrk="1" hangingPunct="1">
              <a:defRPr/>
            </a:pPr>
            <a:r>
              <a:rPr lang="sr-Cyrl-RS" sz="1600" dirty="0">
                <a:solidFill>
                  <a:srgbClr val="6A6A6A"/>
                </a:solidFill>
              </a:rPr>
              <a:t>Републички завод за статистику</a:t>
            </a:r>
            <a:endParaRPr lang="en-US" sz="1600" dirty="0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19072"/>
            <a:ext cx="10326624" cy="2532888"/>
          </a:xfrm>
        </p:spPr>
        <p:txBody>
          <a:bodyPr anchorCtr="0"/>
          <a:lstStyle>
            <a:lvl1pPr algn="ctr">
              <a:defRPr sz="3400">
                <a:solidFill>
                  <a:srgbClr val="4272CA"/>
                </a:solidFill>
                <a:effectLst>
                  <a:outerShdw blurRad="50800" dist="12700" algn="ctr" rotWithShape="0">
                    <a:srgbClr val="000000">
                      <a:alpha val="66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4016" y="4343400"/>
            <a:ext cx="7973568" cy="12527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50080" y="5852160"/>
            <a:ext cx="3657600" cy="5486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92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9701" y="1203326"/>
            <a:ext cx="63500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13318" y="1081089"/>
            <a:ext cx="10974916" cy="46037"/>
            <a:chOff x="1669415" y="1572094"/>
            <a:chExt cx="6979831" cy="45317"/>
          </a:xfrm>
        </p:grpSpPr>
        <p:cxnSp>
          <p:nvCxnSpPr>
            <p:cNvPr id="10" name="Straight Connector 9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996950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280160"/>
            <a:ext cx="11582400" cy="5166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079-10B1-4659-8431-16343918C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34485" y="4533901"/>
            <a:ext cx="10850033" cy="92075"/>
            <a:chOff x="1381125" y="1528434"/>
            <a:chExt cx="7421880" cy="92153"/>
          </a:xfrm>
        </p:grpSpPr>
        <p:cxnSp>
          <p:nvCxnSpPr>
            <p:cNvPr id="5" name="Straight Connector 4"/>
            <p:cNvCxnSpPr/>
            <p:nvPr/>
          </p:nvCxnSpPr>
          <p:spPr>
            <a:xfrm rot="16200000">
              <a:off x="4992885" y="-2040427"/>
              <a:ext cx="0" cy="7223519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>
              <a:off x="5052972" y="-1763131"/>
              <a:ext cx="0" cy="676743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5236854" y="-2037718"/>
              <a:ext cx="0" cy="71323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" y="4452939"/>
            <a:ext cx="37253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463151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463151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12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9701" y="1203326"/>
            <a:ext cx="63500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6096000" y="1152525"/>
            <a:ext cx="0" cy="5303838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73234" y="1035051"/>
            <a:ext cx="243417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13318" y="1081089"/>
            <a:ext cx="10974916" cy="46037"/>
            <a:chOff x="1669415" y="1572094"/>
            <a:chExt cx="6979831" cy="45317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996950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80161"/>
            <a:ext cx="5693664" cy="5165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1280160"/>
            <a:ext cx="5693664" cy="5165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3B04-47F1-4870-BA4E-29887FEB0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39701" y="1203326"/>
            <a:ext cx="63500" cy="5578475"/>
            <a:chOff x="1093572" y="320040"/>
            <a:chExt cx="46664" cy="62179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6096000" y="1133475"/>
            <a:ext cx="0" cy="5303838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6096000" y="-3491971"/>
            <a:ext cx="0" cy="11336867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73234" y="1035051"/>
            <a:ext cx="243417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973234" y="2084388"/>
            <a:ext cx="243417" cy="1825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713318" y="1081089"/>
            <a:ext cx="10974916" cy="46037"/>
            <a:chOff x="1669415" y="1572094"/>
            <a:chExt cx="6979831" cy="45317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996950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80160"/>
            <a:ext cx="56936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40178"/>
            <a:ext cx="5693664" cy="42062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280160"/>
            <a:ext cx="56936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240280"/>
            <a:ext cx="5693664" cy="42062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5341-69BD-4D26-8A4A-809D0146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7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9701" y="1203326"/>
            <a:ext cx="63500" cy="5578475"/>
            <a:chOff x="1093572" y="320040"/>
            <a:chExt cx="46664" cy="62179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13318" y="1081089"/>
            <a:ext cx="10974916" cy="46037"/>
            <a:chOff x="1669415" y="1572094"/>
            <a:chExt cx="6979831" cy="45317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996950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0322-B895-4261-8BD2-CFB944429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1" y="274639"/>
            <a:ext cx="63500" cy="6510337"/>
            <a:chOff x="1093572" y="320040"/>
            <a:chExt cx="46664" cy="62179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140236" y="326105"/>
              <a:ext cx="0" cy="5955619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13318" y="146050"/>
            <a:ext cx="10974916" cy="46038"/>
            <a:chOff x="1669415" y="1572094"/>
            <a:chExt cx="6979831" cy="45317"/>
          </a:xfrm>
        </p:grpSpPr>
        <p:cxnSp>
          <p:nvCxnSpPr>
            <p:cNvPr id="6" name="Straight Connector 5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55563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B900-2EB5-4975-8206-4670582AB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6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13318" y="1079500"/>
            <a:ext cx="4756149" cy="44450"/>
            <a:chOff x="1669417" y="1572087"/>
            <a:chExt cx="3025346" cy="45326"/>
          </a:xfrm>
        </p:grpSpPr>
        <p:cxnSp>
          <p:nvCxnSpPr>
            <p:cNvPr id="7" name="Straight Connector 6"/>
            <p:cNvCxnSpPr/>
            <p:nvPr/>
          </p:nvCxnSpPr>
          <p:spPr>
            <a:xfrm rot="16200000">
              <a:off x="3182763" y="60086"/>
              <a:ext cx="0" cy="302400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3077071" y="209759"/>
              <a:ext cx="0" cy="2815309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395384" y="1279526"/>
            <a:ext cx="0" cy="5167313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39701" y="1203326"/>
            <a:ext cx="63500" cy="5578475"/>
            <a:chOff x="1093572" y="320040"/>
            <a:chExt cx="46664" cy="621792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996950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304"/>
            <a:ext cx="5023104" cy="914400"/>
          </a:xfrm>
        </p:spPr>
        <p:txBody>
          <a:bodyPr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588" y="146304"/>
            <a:ext cx="6400800" cy="63002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5023104" cy="5166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DA71-B5F6-4C1E-A011-0F5E60F4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5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13318" y="1079500"/>
            <a:ext cx="4756149" cy="44450"/>
            <a:chOff x="1669417" y="1572087"/>
            <a:chExt cx="3025346" cy="45326"/>
          </a:xfrm>
        </p:grpSpPr>
        <p:cxnSp>
          <p:nvCxnSpPr>
            <p:cNvPr id="6" name="Straight Connector 5"/>
            <p:cNvCxnSpPr/>
            <p:nvPr/>
          </p:nvCxnSpPr>
          <p:spPr>
            <a:xfrm rot="16200000">
              <a:off x="3182763" y="60086"/>
              <a:ext cx="0" cy="302400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3077071" y="209759"/>
              <a:ext cx="0" cy="2815309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5395384" y="1279526"/>
            <a:ext cx="0" cy="5167313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39701" y="1203326"/>
            <a:ext cx="63500" cy="5578475"/>
            <a:chOff x="1093572" y="320040"/>
            <a:chExt cx="46664" cy="62179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996950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304"/>
            <a:ext cx="5023104" cy="914400"/>
          </a:xfrm>
        </p:spPr>
        <p:txBody>
          <a:bodyPr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62588" y="146304"/>
            <a:ext cx="6400800" cy="630021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5023104" cy="5166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C758-4B69-4719-8684-5C0A4352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9701" y="1203326"/>
            <a:ext cx="63500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13318" y="1081089"/>
            <a:ext cx="10974916" cy="46037"/>
            <a:chOff x="1669415" y="1572094"/>
            <a:chExt cx="6979831" cy="45317"/>
          </a:xfrm>
        </p:grpSpPr>
        <p:cxnSp>
          <p:nvCxnSpPr>
            <p:cNvPr id="9" name="Straight Connector 8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8" y="996950"/>
            <a:ext cx="37464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7352-1455-489F-83DD-4E1242A9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04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579101" y="506414"/>
            <a:ext cx="63500" cy="5578475"/>
            <a:chOff x="1047099" y="320040"/>
            <a:chExt cx="46473" cy="62179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7099" y="327118"/>
              <a:ext cx="0" cy="5911801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37585" y="185739"/>
            <a:ext cx="10240433" cy="46037"/>
            <a:chOff x="1526280" y="1572081"/>
            <a:chExt cx="6978512" cy="45330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5015536" y="-1917175"/>
              <a:ext cx="0" cy="6978512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121555" y="-1765827"/>
              <a:ext cx="0" cy="676647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567" y="119064"/>
            <a:ext cx="374651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231774"/>
            <a:ext cx="12192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31774"/>
            <a:ext cx="10241280" cy="62179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A617-F28E-482E-AF87-EBEA6B76D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49A2-09CC-459B-8A06-7D158BCC1F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EEF9-0149-4F63-A6C9-0E33131BC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46050"/>
            <a:ext cx="1158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79526"/>
            <a:ext cx="115824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1" y="6580189"/>
            <a:ext cx="4121151" cy="2746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898989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latin typeface="+mn-lt"/>
              </a:rPr>
              <a:t>www.stat.gov.rs / stat@stat.gov.rs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13267" y="6583364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BA3864-F02B-4612-B1B8-76E9A6254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4272CA"/>
          </a:solidFill>
          <a:effectLst>
            <a:outerShdw blurRad="50800" algn="ctr" rotWithShape="0">
              <a:srgbClr val="000000">
                <a:alpha val="66000"/>
              </a:srgbClr>
            </a:outerShdw>
          </a:effectLst>
          <a:latin typeface="+mn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2000" kern="1200">
          <a:solidFill>
            <a:srgbClr val="6A6A6A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kern="1200">
          <a:solidFill>
            <a:srgbClr val="6A6A6A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1600" i="1" kern="1200">
          <a:solidFill>
            <a:srgbClr val="6A6A6A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1400" kern="1200">
          <a:solidFill>
            <a:srgbClr val="6A6A6A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1200" i="1" kern="1200">
          <a:solidFill>
            <a:srgbClr val="6A6A6A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1" y="1719263"/>
            <a:ext cx="7745413" cy="21129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OKRUGLI STO</a:t>
            </a:r>
            <a:br>
              <a:rPr lang="sr-Latn-RS" dirty="0" smtClean="0"/>
            </a:br>
            <a:r>
              <a:rPr lang="sr-Latn-RS" dirty="0" smtClean="0"/>
              <a:t>Regionalni razvoj i zajedničke </a:t>
            </a:r>
            <a:r>
              <a:rPr lang="sr-Latn-RS" dirty="0" smtClean="0"/>
              <a:t>investicije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16. </a:t>
            </a:r>
            <a:r>
              <a:rPr lang="en-US" dirty="0" err="1" smtClean="0"/>
              <a:t>novembar</a:t>
            </a:r>
            <a:r>
              <a:rPr lang="en-US" dirty="0" smtClean="0"/>
              <a:t> 2016. </a:t>
            </a:r>
            <a:r>
              <a:rPr lang="en-US" dirty="0" err="1" smtClean="0"/>
              <a:t>godine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RZS</a:t>
            </a:r>
            <a:r>
              <a:rPr lang="en-US" dirty="0" smtClean="0"/>
              <a:t>, Beograd</a:t>
            </a:r>
            <a:endParaRPr lang="en-US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29192" y="4143894"/>
            <a:ext cx="7363838" cy="1252538"/>
          </a:xfrm>
        </p:spPr>
        <p:txBody>
          <a:bodyPr>
            <a:noAutofit/>
          </a:bodyPr>
          <a:lstStyle/>
          <a:p>
            <a:r>
              <a:rPr lang="en-US" altLang="en-US" sz="4800" dirty="0" err="1"/>
              <a:t>Svetske</a:t>
            </a:r>
            <a:r>
              <a:rPr lang="en-US" altLang="en-US" sz="4800" dirty="0"/>
              <a:t> </a:t>
            </a:r>
            <a:r>
              <a:rPr lang="en-US" altLang="en-US" sz="4800" dirty="0" err="1"/>
              <a:t>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regionalne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perspektive</a:t>
            </a:r>
            <a:r>
              <a:rPr lang="en-US" altLang="en-US" sz="4800" dirty="0"/>
              <a:t> </a:t>
            </a:r>
          </a:p>
        </p:txBody>
      </p:sp>
      <p:sp>
        <p:nvSpPr>
          <p:cNvPr id="1331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7345" y="5708160"/>
            <a:ext cx="4585106" cy="549275"/>
          </a:xfrm>
        </p:spPr>
        <p:txBody>
          <a:bodyPr>
            <a:noAutofit/>
          </a:bodyPr>
          <a:lstStyle/>
          <a:p>
            <a:r>
              <a:rPr lang="en-US" altLang="en-US" sz="2000" dirty="0" err="1"/>
              <a:t>Miladin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Kova</a:t>
            </a:r>
            <a:r>
              <a:rPr lang="sr-Latn-RS" altLang="en-US" sz="2000" dirty="0"/>
              <a:t>čević, </a:t>
            </a:r>
          </a:p>
          <a:p>
            <a:r>
              <a:rPr lang="sr-Latn-RS" altLang="en-US" sz="2000" dirty="0"/>
              <a:t>direktor Republičkog zavoda za statistiku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66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8" y="0"/>
            <a:ext cx="10515600" cy="1325563"/>
          </a:xfrm>
        </p:spPr>
        <p:txBody>
          <a:bodyPr/>
          <a:lstStyle/>
          <a:p>
            <a:r>
              <a:rPr lang="sr-Latn-RS" dirty="0" smtClean="0"/>
              <a:t>Monetarn</a:t>
            </a:r>
            <a:r>
              <a:rPr lang="en-US" dirty="0" smtClean="0"/>
              <a:t>a </a:t>
            </a:r>
            <a:r>
              <a:rPr lang="en-US" dirty="0" err="1" smtClean="0"/>
              <a:t>politika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8" y="1199071"/>
            <a:ext cx="10515600" cy="5305246"/>
          </a:xfrm>
        </p:spPr>
        <p:txBody>
          <a:bodyPr/>
          <a:lstStyle/>
          <a:p>
            <a:r>
              <a:rPr lang="en-US" sz="2400" dirty="0" err="1" smtClean="0">
                <a:latin typeface="+mj-lt"/>
              </a:rPr>
              <a:t>Veoma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akomodativna</a:t>
            </a:r>
            <a:r>
              <a:rPr lang="en-US" sz="2400" dirty="0" smtClean="0">
                <a:latin typeface="+mj-lt"/>
              </a:rPr>
              <a:t> u </a:t>
            </a:r>
            <a:r>
              <a:rPr lang="en-US" sz="2400" dirty="0" err="1" smtClean="0">
                <a:latin typeface="+mj-lt"/>
              </a:rPr>
              <a:t>narednom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periodu</a:t>
            </a:r>
            <a:r>
              <a:rPr lang="en-US" sz="2400" dirty="0" smtClean="0">
                <a:latin typeface="+mj-lt"/>
              </a:rPr>
              <a:t> , u </a:t>
            </a:r>
            <a:r>
              <a:rPr lang="en-US" sz="2400" dirty="0" err="1" smtClean="0">
                <a:latin typeface="+mj-lt"/>
              </a:rPr>
              <a:t>skladu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</a:t>
            </a:r>
            <a:r>
              <a:rPr lang="en-US" sz="2400" dirty="0" smtClean="0">
                <a:latin typeface="+mj-lt"/>
              </a:rPr>
              <a:t> ECB </a:t>
            </a:r>
            <a:r>
              <a:rPr lang="en-US" sz="2400" dirty="0" err="1" smtClean="0">
                <a:latin typeface="+mj-lt"/>
              </a:rPr>
              <a:t>merama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Finansijski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uslovi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ostaju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povoljni</a:t>
            </a:r>
            <a:endParaRPr lang="en-US" sz="2400" dirty="0" smtClean="0">
              <a:latin typeface="+mj-lt"/>
            </a:endParaRPr>
          </a:p>
          <a:p>
            <a:r>
              <a:rPr lang="sr-Latn-RS" sz="2400" dirty="0" smtClean="0">
                <a:latin typeface="+mj-lt"/>
              </a:rPr>
              <a:t>Izloženost b</a:t>
            </a:r>
            <a:r>
              <a:rPr lang="en-US" sz="2400" dirty="0" err="1" smtClean="0">
                <a:latin typeface="+mj-lt"/>
              </a:rPr>
              <a:t>ankarsk</a:t>
            </a:r>
            <a:r>
              <a:rPr lang="sr-Latn-RS" sz="2400" dirty="0" smtClean="0">
                <a:latin typeface="+mj-lt"/>
              </a:rPr>
              <a:t>og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sistem</a:t>
            </a:r>
            <a:r>
              <a:rPr lang="sr-Latn-RS" sz="2400" dirty="0" smtClean="0">
                <a:latin typeface="+mj-lt"/>
              </a:rPr>
              <a:t>a na Zapadnom Balkanu znatno je redukovana (nakon krize usledio je period razduživanja; od 2015. stabilizacija)</a:t>
            </a:r>
          </a:p>
          <a:p>
            <a:endParaRPr lang="sr-Latn-RS" dirty="0" smtClean="0"/>
          </a:p>
          <a:p>
            <a:pPr marL="0" indent="0">
              <a:buNone/>
            </a:pPr>
            <a:r>
              <a:rPr lang="sr-Latn-RS" sz="1400" dirty="0" smtClean="0"/>
              <a:t>                 Kreditna aktivnost, jul 2016/jul 2015</a:t>
            </a:r>
            <a:endParaRPr lang="en-US" sz="2000" dirty="0" smtClean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1" y="3622525"/>
            <a:ext cx="4229176" cy="296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1381" y="3717985"/>
            <a:ext cx="715993" cy="13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6038" y="3717984"/>
            <a:ext cx="715993" cy="13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fi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63774" y="3725203"/>
            <a:ext cx="613592" cy="126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900" dirty="0" smtClean="0">
                <a:solidFill>
                  <a:schemeClr val="tx1"/>
                </a:solidFill>
              </a:rPr>
              <a:t>ukupno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031" y="3665813"/>
            <a:ext cx="933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dirty="0" smtClean="0"/>
              <a:t>domaćinstva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498827" y="3684108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dirty="0" smtClean="0"/>
              <a:t>firme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4411" y="3622525"/>
            <a:ext cx="59865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+mj-lt"/>
              </a:rPr>
              <a:t>Kreditna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</a:rPr>
              <a:t>aktivnost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+mj-lt"/>
              </a:rPr>
              <a:t>ostaje</a:t>
            </a:r>
            <a:r>
              <a:rPr lang="sr-Latn-RS" sz="2400" dirty="0" smtClean="0">
                <a:solidFill>
                  <a:srgbClr val="00B0F0"/>
                </a:solidFill>
                <a:latin typeface="+mj-lt"/>
              </a:rPr>
              <a:t> pod uticajem faktora: </a:t>
            </a:r>
          </a:p>
          <a:p>
            <a:endParaRPr lang="sr-Latn-RS" sz="2400" dirty="0" smtClean="0">
              <a:solidFill>
                <a:srgbClr val="00B0F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+mj-lt"/>
              </a:rPr>
              <a:t>na strani ponude: visok nivo NPL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+mj-lt"/>
              </a:rPr>
              <a:t>na strani tražnje: razduživanje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67" y="6000249"/>
            <a:ext cx="295264" cy="399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27" y="6000249"/>
            <a:ext cx="225572" cy="3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1" y="75876"/>
            <a:ext cx="10515600" cy="1325563"/>
          </a:xfrm>
        </p:spPr>
        <p:txBody>
          <a:bodyPr/>
          <a:lstStyle/>
          <a:p>
            <a:r>
              <a:rPr lang="sr-Latn-RS" dirty="0" smtClean="0"/>
              <a:t>Fiskalna </a:t>
            </a:r>
            <a:r>
              <a:rPr lang="en-US" dirty="0" err="1" smtClean="0"/>
              <a:t>politika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1" y="1228466"/>
            <a:ext cx="10515600" cy="4351338"/>
          </a:xfrm>
        </p:spPr>
        <p:txBody>
          <a:bodyPr/>
          <a:lstStyle/>
          <a:p>
            <a:r>
              <a:rPr lang="sr-Latn-RS" dirty="0" smtClean="0">
                <a:latin typeface="+mj-lt"/>
              </a:rPr>
              <a:t>Neutralna ili ekspanzivna, ako ima prostora</a:t>
            </a:r>
          </a:p>
          <a:p>
            <a:r>
              <a:rPr lang="sr-Latn-RS" dirty="0" smtClean="0">
                <a:latin typeface="+mj-lt"/>
              </a:rPr>
              <a:t>Strukturni deficit ostaje visok u većini zemalja (2-3% BDP-a)</a:t>
            </a:r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59" y="2724520"/>
            <a:ext cx="4663951" cy="37789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62669" y="5915608"/>
            <a:ext cx="195943" cy="30791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58474" y="5915608"/>
            <a:ext cx="202163" cy="3684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1" y="94538"/>
            <a:ext cx="10515600" cy="1325563"/>
          </a:xfrm>
        </p:spPr>
        <p:txBody>
          <a:bodyPr/>
          <a:lstStyle/>
          <a:p>
            <a:r>
              <a:rPr lang="sr-Latn-RS" dirty="0" smtClean="0"/>
              <a:t>Srednjoročni rizici i perspektive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94" y="1392108"/>
            <a:ext cx="4624426" cy="2979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6506" y="1651517"/>
            <a:ext cx="1240972" cy="746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6506" y="1651517"/>
            <a:ext cx="12316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dirty="0" smtClean="0"/>
              <a:t>Eksterna tražnja</a:t>
            </a:r>
          </a:p>
          <a:p>
            <a:r>
              <a:rPr lang="sr-Latn-RS" sz="900" dirty="0" smtClean="0"/>
              <a:t>Cene nafte</a:t>
            </a:r>
          </a:p>
          <a:p>
            <a:r>
              <a:rPr lang="sr-Latn-RS" sz="900" dirty="0" smtClean="0"/>
              <a:t>Domaće mere</a:t>
            </a:r>
          </a:p>
          <a:p>
            <a:r>
              <a:rPr lang="sr-Latn-RS" sz="900" dirty="0" smtClean="0"/>
              <a:t>Specifični faktori</a:t>
            </a:r>
          </a:p>
          <a:p>
            <a:r>
              <a:rPr lang="sr-Latn-RS" sz="900" dirty="0" smtClean="0"/>
              <a:t>Ukupno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82555" y="4730620"/>
            <a:ext cx="5253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+mj-lt"/>
              </a:rPr>
              <a:t>Rast našeg regiona biće uglavnom vođen eksternom tražnjom</a:t>
            </a:r>
          </a:p>
          <a:p>
            <a:endParaRPr lang="sr-Latn-R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+mj-lt"/>
              </a:rPr>
              <a:t>Domaći faktori (pojačani rizici) i ekonomske mere (ugl. konsolidacija) imaće negativan uticaj na rast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882" y="1651517"/>
            <a:ext cx="5346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00B0F0"/>
                </a:solidFill>
                <a:latin typeface="+mj-lt"/>
              </a:rPr>
              <a:t>Rizici su i dalje naglašeni:</a:t>
            </a:r>
          </a:p>
          <a:p>
            <a:endParaRPr lang="sr-Latn-R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>
                <a:latin typeface="+mj-lt"/>
              </a:rPr>
              <a:t>Globalni finansijski uslovi – mogućnost naglog pooštravanja</a:t>
            </a:r>
          </a:p>
          <a:p>
            <a:pPr marL="342900" indent="-342900">
              <a:buFont typeface="+mj-lt"/>
              <a:buAutoNum type="arabicPeriod"/>
            </a:pPr>
            <a:endParaRPr lang="sr-Latn-R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>
                <a:latin typeface="+mj-lt"/>
              </a:rPr>
              <a:t>Prolongiran, slab strukturni rast razvijenih ekonomija, naročito Evrozone</a:t>
            </a:r>
          </a:p>
          <a:p>
            <a:pPr marL="342900" indent="-342900">
              <a:buFont typeface="+mj-lt"/>
              <a:buAutoNum type="arabicPeriod"/>
            </a:pPr>
            <a:endParaRPr lang="sr-Latn-R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>
                <a:latin typeface="+mj-lt"/>
              </a:rPr>
              <a:t>Usporavanje Kine</a:t>
            </a:r>
          </a:p>
          <a:p>
            <a:pPr marL="342900" indent="-342900">
              <a:buFont typeface="+mj-lt"/>
              <a:buAutoNum type="arabicPeriod"/>
            </a:pPr>
            <a:endParaRPr lang="sr-Latn-R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>
                <a:latin typeface="+mj-lt"/>
              </a:rPr>
              <a:t>Politička nesloga</a:t>
            </a:r>
            <a:endParaRPr lang="en-US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94" y="1651517"/>
            <a:ext cx="673831" cy="25404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38" y="1582925"/>
            <a:ext cx="1109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/>
              <a:t>Baltik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CI </a:t>
            </a:r>
            <a:r>
              <a:rPr lang="en-US" sz="1400" dirty="0" err="1" smtClean="0"/>
              <a:t>Evropa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JIE – EU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JIE </a:t>
            </a:r>
            <a:r>
              <a:rPr lang="en-US" sz="1400" dirty="0" err="1" smtClean="0"/>
              <a:t>izvan</a:t>
            </a:r>
            <a:r>
              <a:rPr lang="en-US" sz="1400" dirty="0" smtClean="0"/>
              <a:t> EU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/>
              <a:t>Rusija</a:t>
            </a:r>
            <a:endParaRPr lang="en-US" sz="1400" dirty="0" smtClean="0"/>
          </a:p>
          <a:p>
            <a:pPr>
              <a:lnSpc>
                <a:spcPct val="200000"/>
              </a:lnSpc>
            </a:pPr>
            <a:r>
              <a:rPr lang="en-US" sz="1400" dirty="0" smtClean="0"/>
              <a:t>CIS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/>
              <a:t>TUrska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23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32" y="146050"/>
            <a:ext cx="10982006" cy="1155213"/>
          </a:xfrm>
        </p:spPr>
        <p:txBody>
          <a:bodyPr>
            <a:noAutofit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en-US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Šta</a:t>
            </a:r>
            <a:r>
              <a:rPr lang="en-US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su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glavna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ograničenja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izazovi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u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regionu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?</a:t>
            </a:r>
            <a:b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Kako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obezbediti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održiv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solidan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rast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narednom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periodu</a:t>
            </a: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?</a:t>
            </a:r>
            <a:b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/>
            </a:r>
            <a:b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endParaRPr lang="en-US" sz="3600" i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1752" y="2077938"/>
            <a:ext cx="10642060" cy="333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Eksterni rizici                   Interni rizici </a:t>
            </a:r>
            <a:r>
              <a:rPr lang="pl-PL" b="1" dirty="0">
                <a:solidFill>
                  <a:sysClr val="windowText" lastClr="000000"/>
                </a:solidFill>
                <a:latin typeface="Calibri Light" panose="020F0302020204030204"/>
              </a:rPr>
              <a:t>+</a:t>
            </a: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 neophodne konsolidacione mere koje deluju prociklično i još više usporavaju rast na kratak rok</a:t>
            </a:r>
          </a:p>
          <a:p>
            <a:pPr marL="0" indent="0">
              <a:buNone/>
            </a:pPr>
            <a:endParaRPr lang="pl-PL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r>
              <a:rPr lang="pl-PL" u="sng" dirty="0">
                <a:solidFill>
                  <a:sysClr val="windowText" lastClr="000000"/>
                </a:solidFill>
                <a:latin typeface="Calibri Light" panose="020F0302020204030204"/>
              </a:rPr>
              <a:t>Rešenje:</a:t>
            </a: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 povećati potencijalni rast i obnoviti fiskalni kapacitet</a:t>
            </a:r>
            <a:b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</a:b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99265" y="2352423"/>
            <a:ext cx="1307856" cy="165899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899265" y="2124585"/>
            <a:ext cx="1307856" cy="176721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280160"/>
            <a:ext cx="2057438" cy="374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ight Arrow 8"/>
          <p:cNvSpPr/>
          <p:nvPr/>
        </p:nvSpPr>
        <p:spPr>
          <a:xfrm rot="3166405">
            <a:off x="5138524" y="4299139"/>
            <a:ext cx="1091682" cy="23326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7501287">
            <a:off x="4306673" y="4307899"/>
            <a:ext cx="1091682" cy="23326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0861" y="4496389"/>
            <a:ext cx="2338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prstClr val="black"/>
                </a:solidFill>
                <a:latin typeface="Calibri Light" panose="020F0302020204030204"/>
              </a:rPr>
              <a:t>Investicije (javne i SDI)</a:t>
            </a:r>
            <a:endParaRPr lang="en-US" sz="28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9527" y="4461422"/>
            <a:ext cx="3461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prstClr val="black"/>
                </a:solidFill>
                <a:latin typeface="Calibri Light" panose="020F0302020204030204"/>
              </a:rPr>
              <a:t>Poreska </a:t>
            </a:r>
          </a:p>
          <a:p>
            <a:r>
              <a:rPr lang="sr-Latn-RS" sz="2800" dirty="0" smtClean="0">
                <a:solidFill>
                  <a:prstClr val="black"/>
                </a:solidFill>
                <a:latin typeface="Calibri Light" panose="020F0302020204030204"/>
              </a:rPr>
              <a:t>administracija</a:t>
            </a:r>
            <a:endParaRPr lang="en-US" sz="28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632" y="5415529"/>
            <a:ext cx="4805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prstClr val="black"/>
                </a:solidFill>
                <a:latin typeface="Calibri Light" panose="020F0302020204030204"/>
              </a:rPr>
              <a:t>Popunjavanje infrastrukturnih jazova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prstClr val="black"/>
                </a:solidFill>
                <a:latin typeface="Calibri Light" panose="020F0302020204030204"/>
              </a:rPr>
              <a:t>Omogućavanje privatnom sektoru da bolje alocira resurse i poveća produktivnost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0097" y="5408580"/>
            <a:ext cx="536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prstClr val="black"/>
                </a:solidFill>
                <a:latin typeface="Calibri Light" panose="020F0302020204030204"/>
              </a:rPr>
              <a:t>Obezbeđivanje dodatnih resursa za sprovođenje </a:t>
            </a:r>
            <a:r>
              <a:rPr lang="sr-Latn-RS" i="1" dirty="0" smtClean="0">
                <a:solidFill>
                  <a:prstClr val="black"/>
                </a:solidFill>
                <a:latin typeface="Calibri Light" panose="020F0302020204030204"/>
              </a:rPr>
              <a:t>growth-friendly</a:t>
            </a:r>
            <a:r>
              <a:rPr lang="sr-Latn-RS" dirty="0" smtClean="0">
                <a:solidFill>
                  <a:prstClr val="black"/>
                </a:solidFill>
                <a:latin typeface="Calibri Light" panose="020F0302020204030204"/>
              </a:rPr>
              <a:t> konsolidacije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prstClr val="black"/>
                </a:solidFill>
                <a:latin typeface="Calibri Light" panose="020F0302020204030204"/>
              </a:rPr>
              <a:t>Kreiranje fiskalnog prostora za podizanje potencijalnog rasta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755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89080"/>
            <a:ext cx="11120887" cy="1325563"/>
          </a:xfrm>
        </p:spPr>
        <p:txBody>
          <a:bodyPr/>
          <a:lstStyle/>
          <a:p>
            <a:r>
              <a:rPr lang="sr-Latn-RS" dirty="0" smtClean="0"/>
              <a:t>Mogućnosti za povećanje investicionog potencijala u zemljama JIE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59" y="1953302"/>
            <a:ext cx="5641076" cy="209939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Od </a:t>
            </a:r>
            <a:r>
              <a:rPr lang="en-US" sz="2200" dirty="0" err="1">
                <a:latin typeface="+mj-lt"/>
              </a:rPr>
              <a:t>sredine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devedesetih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godina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prošlog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veka</a:t>
            </a:r>
            <a:r>
              <a:rPr lang="en-US" sz="2200" dirty="0">
                <a:latin typeface="+mj-lt"/>
              </a:rPr>
              <a:t> </a:t>
            </a:r>
            <a:r>
              <a:rPr lang="sr-Latn-RS" sz="2200" dirty="0" smtClean="0">
                <a:latin typeface="+mj-lt"/>
              </a:rPr>
              <a:t>- </a:t>
            </a:r>
            <a:r>
              <a:rPr lang="en-US" sz="2200" dirty="0" err="1" smtClean="0">
                <a:latin typeface="+mj-lt"/>
              </a:rPr>
              <a:t>ogroman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priliv</a:t>
            </a:r>
            <a:r>
              <a:rPr lang="en-US" sz="2200" dirty="0">
                <a:latin typeface="+mj-lt"/>
              </a:rPr>
              <a:t> SDI u </a:t>
            </a:r>
            <a:r>
              <a:rPr lang="en-US" sz="2200" dirty="0" err="1">
                <a:latin typeface="+mj-lt"/>
              </a:rPr>
              <a:t>zemlje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JIE</a:t>
            </a:r>
            <a:r>
              <a:rPr lang="sr-Latn-RS" sz="2200" dirty="0" smtClean="0">
                <a:latin typeface="+mj-lt"/>
              </a:rPr>
              <a:t> (</a:t>
            </a:r>
            <a:r>
              <a:rPr lang="en-US" sz="2200" dirty="0" err="1" smtClean="0">
                <a:latin typeface="+mj-lt"/>
              </a:rPr>
              <a:t>zahvaljujući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produbljivanju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finansijskog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tržišta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uzlaznoj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fazi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ekonomskog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ciklusa</a:t>
            </a:r>
            <a:r>
              <a:rPr lang="sr-Latn-RS" sz="2200" dirty="0" smtClean="0">
                <a:latin typeface="+mj-lt"/>
              </a:rPr>
              <a:t>)</a:t>
            </a:r>
          </a:p>
          <a:p>
            <a:pPr marL="0" indent="0">
              <a:buNone/>
            </a:pPr>
            <a:endParaRPr lang="sr-Latn-RS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0" y="3975599"/>
            <a:ext cx="6324001" cy="2644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02570" y="3112832"/>
            <a:ext cx="48236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Sa </a:t>
            </a:r>
            <a:r>
              <a:rPr lang="en-US" sz="2200" dirty="0" err="1">
                <a:latin typeface="+mj-lt"/>
              </a:rPr>
              <a:t>dolaskom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krize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priliv</a:t>
            </a:r>
            <a:r>
              <a:rPr lang="en-US" sz="2200" dirty="0">
                <a:latin typeface="+mj-lt"/>
              </a:rPr>
              <a:t> greenfield </a:t>
            </a:r>
            <a:r>
              <a:rPr lang="en-US" sz="2200" dirty="0" err="1">
                <a:latin typeface="+mj-lt"/>
              </a:rPr>
              <a:t>investicija</a:t>
            </a:r>
            <a:r>
              <a:rPr lang="en-US" sz="2200" dirty="0">
                <a:latin typeface="+mj-lt"/>
              </a:rPr>
              <a:t> se </a:t>
            </a:r>
            <a:r>
              <a:rPr lang="en-US" sz="2200" dirty="0" err="1">
                <a:latin typeface="+mj-lt"/>
              </a:rPr>
              <a:t>osetno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smanjio</a:t>
            </a:r>
            <a:r>
              <a:rPr lang="en-US" sz="2200" dirty="0">
                <a:latin typeface="+mj-lt"/>
              </a:rPr>
              <a:t> - </a:t>
            </a:r>
            <a:r>
              <a:rPr lang="en-US" sz="2200" dirty="0" err="1">
                <a:latin typeface="+mj-lt"/>
              </a:rPr>
              <a:t>jedini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izuzetak</a:t>
            </a:r>
            <a:r>
              <a:rPr lang="en-US" sz="2200" dirty="0">
                <a:latin typeface="+mj-lt"/>
              </a:rPr>
              <a:t> je </a:t>
            </a:r>
            <a:r>
              <a:rPr lang="en-US" sz="2200" dirty="0" err="1">
                <a:latin typeface="+mj-lt"/>
              </a:rPr>
              <a:t>Crna</a:t>
            </a:r>
            <a:r>
              <a:rPr lang="en-US" sz="2200" dirty="0">
                <a:latin typeface="+mj-lt"/>
              </a:rPr>
              <a:t> Gora, </a:t>
            </a:r>
            <a:r>
              <a:rPr lang="en-US" sz="2200" dirty="0" err="1">
                <a:latin typeface="+mj-lt"/>
              </a:rPr>
              <a:t>gde</a:t>
            </a:r>
            <a:r>
              <a:rPr lang="en-US" sz="2200" dirty="0">
                <a:latin typeface="+mj-lt"/>
              </a:rPr>
              <a:t> se </a:t>
            </a:r>
            <a:r>
              <a:rPr lang="en-US" sz="2200" dirty="0" err="1">
                <a:latin typeface="+mj-lt"/>
              </a:rPr>
              <a:t>nivo</a:t>
            </a:r>
            <a:r>
              <a:rPr lang="en-US" sz="2200" dirty="0">
                <a:latin typeface="+mj-lt"/>
              </a:rPr>
              <a:t> SDI u 2013. </a:t>
            </a:r>
            <a:r>
              <a:rPr lang="en-US" sz="2200" dirty="0" err="1">
                <a:latin typeface="+mj-lt"/>
              </a:rPr>
              <a:t>godini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utrostručio</a:t>
            </a:r>
            <a:r>
              <a:rPr lang="en-US" sz="2200" dirty="0">
                <a:latin typeface="+mj-lt"/>
              </a:rPr>
              <a:t> u </a:t>
            </a:r>
            <a:r>
              <a:rPr lang="en-US" sz="2200" dirty="0" err="1">
                <a:latin typeface="+mj-lt"/>
              </a:rPr>
              <a:t>odnosu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na</a:t>
            </a:r>
            <a:r>
              <a:rPr lang="en-US" sz="2200" dirty="0">
                <a:latin typeface="+mj-lt"/>
              </a:rPr>
              <a:t> 2009. </a:t>
            </a:r>
            <a:r>
              <a:rPr lang="en-US" sz="2200" dirty="0" err="1">
                <a:latin typeface="+mj-lt"/>
              </a:rPr>
              <a:t>godinu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najveći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deo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investicionih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ulaganja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prelio</a:t>
            </a:r>
            <a:r>
              <a:rPr lang="en-US" sz="2200" dirty="0">
                <a:latin typeface="+mj-lt"/>
              </a:rPr>
              <a:t> se u </a:t>
            </a:r>
            <a:r>
              <a:rPr lang="en-US" sz="2200" dirty="0" err="1">
                <a:latin typeface="+mj-lt"/>
              </a:rPr>
              <a:t>turističku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infrastrukturu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ali</a:t>
            </a:r>
            <a:r>
              <a:rPr lang="en-US" sz="2200" dirty="0">
                <a:latin typeface="+mj-lt"/>
              </a:rPr>
              <a:t> je, </a:t>
            </a:r>
            <a:r>
              <a:rPr lang="en-US" sz="2200" dirty="0" err="1">
                <a:latin typeface="+mj-lt"/>
              </a:rPr>
              <a:t>međutim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izostalo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povećanje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zarada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unapređenje</a:t>
            </a:r>
            <a:r>
              <a:rPr lang="en-US" sz="2200" dirty="0">
                <a:latin typeface="+mj-lt"/>
              </a:rPr>
              <a:t> </a:t>
            </a:r>
            <a:r>
              <a:rPr lang="sr-Latn-RS" sz="2200" dirty="0" smtClean="0">
                <a:latin typeface="+mj-lt"/>
              </a:rPr>
              <a:t>kvaliteta radnih mesta)</a:t>
            </a:r>
            <a:endParaRPr lang="en-US" sz="2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570" y="1799363"/>
            <a:ext cx="4915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Greenfield </a:t>
            </a:r>
            <a:r>
              <a:rPr lang="en-US" sz="2200" dirty="0" err="1">
                <a:latin typeface="+mj-lt"/>
              </a:rPr>
              <a:t>investicije</a:t>
            </a:r>
            <a:r>
              <a:rPr lang="en-US" sz="2200" dirty="0">
                <a:latin typeface="+mj-lt"/>
              </a:rPr>
              <a:t> - </a:t>
            </a:r>
            <a:r>
              <a:rPr lang="en-US" sz="2200" dirty="0" err="1">
                <a:latin typeface="+mj-lt"/>
              </a:rPr>
              <a:t>snažna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ekspanzija</a:t>
            </a:r>
            <a:r>
              <a:rPr lang="en-US" sz="2200" dirty="0">
                <a:latin typeface="+mj-lt"/>
              </a:rPr>
              <a:t> u </a:t>
            </a:r>
            <a:r>
              <a:rPr lang="en-US" sz="2200" dirty="0" err="1">
                <a:latin typeface="+mj-lt"/>
              </a:rPr>
              <a:t>periodu</a:t>
            </a:r>
            <a:r>
              <a:rPr lang="en-US" sz="2200" dirty="0">
                <a:latin typeface="+mj-lt"/>
              </a:rPr>
              <a:t> od 2003. do </a:t>
            </a:r>
            <a:r>
              <a:rPr lang="en-US" sz="2200" dirty="0" smtClean="0">
                <a:latin typeface="+mj-lt"/>
              </a:rPr>
              <a:t>2013</a:t>
            </a:r>
            <a:r>
              <a:rPr lang="sr-Latn-R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0883" y="4283477"/>
            <a:ext cx="379562" cy="1593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3246" y="3806373"/>
            <a:ext cx="3597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Priliv SDI u zemlje JIE, % BDP-a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52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2060627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8" y="1271541"/>
            <a:ext cx="2060627" cy="3779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640906"/>
            <a:ext cx="8599516" cy="530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2014.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godine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regionu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je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došlo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do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povećanja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investicionih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ulaganja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, pre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svega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sektoru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prerađivačke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industrije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koji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ima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tradicionalno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najveći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izvozni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ponder</a:t>
            </a:r>
            <a:endParaRPr lang="sr-Latn-RS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pPr marL="0" indent="0">
              <a:buNone/>
            </a:pP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Ipak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investicioni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priliv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zemljama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regiona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je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dalje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daleko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Calibri Light" panose="020F0302020204030204"/>
              </a:rPr>
              <a:t>ispod</a:t>
            </a:r>
            <a:r>
              <a:rPr lang="en-US" b="1" i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Calibri Light" panose="020F0302020204030204"/>
              </a:rPr>
              <a:t>potencijala</a:t>
            </a:r>
            <a:endParaRPr lang="sr-Latn-RS" b="1" i="1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Srednjoročna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ekspanzija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je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teško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ostvariva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bez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privlačenje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kako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stranih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tako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domaćih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investitora</a:t>
            </a: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313" y="1280160"/>
            <a:ext cx="2726574" cy="2776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617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46613"/>
            <a:ext cx="4268701" cy="30882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45233" y="1726163"/>
            <a:ext cx="38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Kapitalni jaz per capita, kao % EU kapitalnog stoka per capita, 2015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806" y="4490495"/>
            <a:ext cx="225572" cy="30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4928" y="1726163"/>
            <a:ext cx="73898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2000" dirty="0" smtClean="0">
                <a:latin typeface="+mj-lt"/>
              </a:rPr>
              <a:t>Većina zemalja regiona ima veliki kapitalni jaz u poređenju sa razvijenom Evropom</a:t>
            </a:r>
          </a:p>
          <a:p>
            <a:pPr marL="285750" indent="-285750">
              <a:buFontTx/>
              <a:buChar char="-"/>
            </a:pPr>
            <a:endParaRPr lang="sr-Latn-RS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r-Latn-RS" sz="2000" dirty="0" smtClean="0">
                <a:latin typeface="+mj-lt"/>
              </a:rPr>
              <a:t>Pored poboljšanja kvaliteta kapitala, u pitanju je i ogromna šansa za podizanje tražnje i povećanje potencijalnog rasta, bez dodatnih fiskalnih pritisaka</a:t>
            </a:r>
          </a:p>
          <a:p>
            <a:pPr marL="285750" indent="-285750">
              <a:buFontTx/>
              <a:buChar char="-"/>
            </a:pPr>
            <a:endParaRPr lang="sr-Latn-RS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r-Latn-RS" sz="2000" dirty="0" smtClean="0">
                <a:latin typeface="+mj-lt"/>
              </a:rPr>
              <a:t>Javni servisi, infrastrukturni objekti i sl.: povećanje privatnih ulaganja, produktivnosti, ukupne faktorske produktivnosti i  rasta</a:t>
            </a:r>
          </a:p>
          <a:p>
            <a:pPr marL="285750" indent="-285750">
              <a:buFontTx/>
              <a:buChar char="-"/>
            </a:pPr>
            <a:endParaRPr lang="sr-Latn-RS" sz="2000" dirty="0">
              <a:latin typeface="+mj-lt"/>
            </a:endParaRPr>
          </a:p>
          <a:p>
            <a:endParaRPr lang="sr-Latn-RS" sz="20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r-Latn-RS" sz="2000" dirty="0" smtClean="0">
                <a:latin typeface="+mj-lt"/>
              </a:rPr>
              <a:t>Međutim, uticaj na navedene makroekonomske aspekte zavisi od </a:t>
            </a:r>
            <a:r>
              <a:rPr lang="sr-Latn-RS" sz="2000" b="1" i="1" dirty="0" smtClean="0">
                <a:solidFill>
                  <a:srgbClr val="FF0000"/>
                </a:solidFill>
                <a:latin typeface="+mj-lt"/>
              </a:rPr>
              <a:t>efikasnosti investicionih ulaganja</a:t>
            </a:r>
            <a:endParaRPr lang="sr-Latn-RS" sz="2000" b="1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sr-Latn-RS" sz="2000" b="1" i="1" dirty="0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sr-Latn-RS" b="1" i="1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sr-Latn-RS" b="1" i="1" dirty="0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sr-Latn-RS" b="1" i="1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074" y="81547"/>
            <a:ext cx="10515600" cy="1325563"/>
          </a:xfrm>
        </p:spPr>
        <p:txBody>
          <a:bodyPr/>
          <a:lstStyle/>
          <a:p>
            <a:r>
              <a:rPr lang="sr-Latn-RS" dirty="0" smtClean="0"/>
              <a:t>Značaj javnih investicija...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45233" y="4795934"/>
            <a:ext cx="629325" cy="3389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Baltik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0785" y="4795934"/>
            <a:ext cx="556508" cy="3496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CIE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49115" y="4795933"/>
            <a:ext cx="509925" cy="3389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JIE - EU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65277" y="4795934"/>
            <a:ext cx="647332" cy="369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JIE </a:t>
            </a:r>
            <a:r>
              <a:rPr lang="en-US" sz="1200" dirty="0" err="1" smtClean="0">
                <a:solidFill>
                  <a:schemeClr val="tx1"/>
                </a:solidFill>
              </a:rPr>
              <a:t>izv</a:t>
            </a:r>
            <a:r>
              <a:rPr lang="en-US" sz="1200" dirty="0" smtClean="0">
                <a:solidFill>
                  <a:schemeClr val="tx1"/>
                </a:solidFill>
              </a:rPr>
              <a:t>. EU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12609" y="4808669"/>
            <a:ext cx="445168" cy="1694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CIS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74" y="346464"/>
            <a:ext cx="571966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sr-Latn-RS" dirty="0" smtClean="0"/>
              <a:t>...i mogućnosti povećanja njihove efikasnosti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74" y="2108718"/>
            <a:ext cx="6141097" cy="447869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r-Latn-RS" dirty="0" smtClean="0">
                <a:latin typeface="+mj-lt"/>
              </a:rPr>
              <a:t>Poboljšanje </a:t>
            </a:r>
            <a:r>
              <a:rPr lang="sr-Latn-RS" b="1" dirty="0" smtClean="0">
                <a:latin typeface="+mj-lt"/>
              </a:rPr>
              <a:t>kvaliteta institucija </a:t>
            </a:r>
            <a:r>
              <a:rPr lang="sr-Latn-RS" dirty="0" smtClean="0">
                <a:latin typeface="+mj-lt"/>
              </a:rPr>
              <a:t>nadležnih za upravljanje javnim investicijama (fiskalna održivost, budžetiranje, koordinisanost sektora i sl.)</a:t>
            </a:r>
          </a:p>
          <a:p>
            <a:pPr>
              <a:buFontTx/>
              <a:buChar char="-"/>
            </a:pPr>
            <a:r>
              <a:rPr lang="sr-Latn-RS" dirty="0" smtClean="0">
                <a:latin typeface="+mj-lt"/>
              </a:rPr>
              <a:t>Povećanje </a:t>
            </a:r>
            <a:r>
              <a:rPr lang="sr-Latn-RS" b="1" dirty="0" smtClean="0">
                <a:latin typeface="+mj-lt"/>
              </a:rPr>
              <a:t>transparentnosti </a:t>
            </a:r>
            <a:r>
              <a:rPr lang="sr-Latn-RS" dirty="0" smtClean="0">
                <a:latin typeface="+mj-lt"/>
              </a:rPr>
              <a:t>implementacije investicija (tenderi, zakonske regulative, realistične procene projekata)</a:t>
            </a:r>
          </a:p>
          <a:p>
            <a:pPr>
              <a:buFontTx/>
              <a:buChar char="-"/>
            </a:pPr>
            <a:r>
              <a:rPr lang="sr-Latn-RS" dirty="0" smtClean="0">
                <a:latin typeface="+mj-lt"/>
              </a:rPr>
              <a:t>Veće angažovanje javno-privatnog-partnerstva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(JPP)</a:t>
            </a:r>
            <a:endParaRPr lang="sr-Latn-RS" b="1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11" y="232921"/>
            <a:ext cx="4822051" cy="3275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1895" y="3508655"/>
            <a:ext cx="45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+mj-lt"/>
              </a:rPr>
              <a:t>Javne investicije kao procenat BDP-a: podaci za period 2012-2015.  </a:t>
            </a:r>
            <a:endParaRPr lang="en-US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3787" y="4606149"/>
            <a:ext cx="51504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Latn-RS" dirty="0" smtClean="0">
                <a:solidFill>
                  <a:srgbClr val="212121"/>
                </a:solidFill>
                <a:latin typeface="arial" panose="020B0604020202020204" pitchFamily="34" charset="0"/>
              </a:rPr>
              <a:t>Povoljni finansijski uslovi </a:t>
            </a: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</a:rPr>
              <a:t>=&gt;</a:t>
            </a:r>
            <a:r>
              <a:rPr lang="sr-Latn-RS" dirty="0" smtClean="0">
                <a:solidFill>
                  <a:srgbClr val="212121"/>
                </a:solidFill>
                <a:latin typeface="arial" panose="020B0604020202020204" pitchFamily="34" charset="0"/>
              </a:rPr>
              <a:t> visok kapitalni jaz </a:t>
            </a: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</a:rPr>
              <a:t>=&gt;</a:t>
            </a:r>
            <a:r>
              <a:rPr lang="sr-Latn-RS" dirty="0" smtClean="0">
                <a:solidFill>
                  <a:srgbClr val="212121"/>
                </a:solidFill>
                <a:latin typeface="arial" panose="020B0604020202020204" pitchFamily="34" charset="0"/>
              </a:rPr>
              <a:t> niska ulaganja u poređenju sa razvijenim ekonomijama </a:t>
            </a:r>
            <a:r>
              <a:rPr lang="en-US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=&gt;</a:t>
            </a:r>
            <a:r>
              <a:rPr lang="sr-Latn-RS" sz="2000" dirty="0" smtClean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sr-Latn-RS" sz="20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POVOLJNI USLOVI ZA POVEĆANJE INVESTICIONE EFIKASNOSTI I ULAGANJA</a:t>
            </a:r>
            <a:endParaRPr lang="en-US" sz="2000" dirty="0">
              <a:solidFill>
                <a:srgbClr val="5B9BD5">
                  <a:lumMod val="75000"/>
                </a:srgbClr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650" y="2780800"/>
            <a:ext cx="225572" cy="396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900" y="2780800"/>
            <a:ext cx="225572" cy="39627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327232" y="3177074"/>
            <a:ext cx="4410679" cy="331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Baltik</a:t>
            </a:r>
            <a:r>
              <a:rPr lang="en-US" sz="1200" dirty="0" smtClean="0">
                <a:solidFill>
                  <a:schemeClr val="tx1"/>
                </a:solidFill>
              </a:rPr>
              <a:t>          CIE                    JIE – EU     JIE – </a:t>
            </a:r>
            <a:r>
              <a:rPr lang="en-US" sz="1200" dirty="0" err="1" smtClean="0">
                <a:solidFill>
                  <a:schemeClr val="tx1"/>
                </a:solidFill>
              </a:rPr>
              <a:t>izv</a:t>
            </a:r>
            <a:r>
              <a:rPr lang="en-US" sz="1200" dirty="0" smtClean="0">
                <a:solidFill>
                  <a:schemeClr val="tx1"/>
                </a:solidFill>
              </a:rPr>
              <a:t>. EU             CIS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29" y="359882"/>
            <a:ext cx="6927227" cy="100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>
                <a:latin typeface="+mj-lt"/>
              </a:rPr>
              <a:t>P</a:t>
            </a:r>
            <a:r>
              <a:rPr lang="en-US" sz="3200" dirty="0" err="1" smtClean="0">
                <a:latin typeface="+mj-lt"/>
              </a:rPr>
              <a:t>rostor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poboljšanje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investicionog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potencijala</a:t>
            </a:r>
            <a:r>
              <a:rPr lang="sr-Latn-RS" sz="3200" dirty="0" smtClean="0">
                <a:latin typeface="+mj-lt"/>
              </a:rPr>
              <a:t>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4447665"/>
              </p:ext>
            </p:extLst>
          </p:nvPr>
        </p:nvGraphicFramePr>
        <p:xfrm>
          <a:off x="275829" y="938795"/>
          <a:ext cx="10349038" cy="590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97959" y="2957804"/>
            <a:ext cx="4068147" cy="80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540907" y="270340"/>
            <a:ext cx="4304580" cy="1697518"/>
          </a:xfrm>
          <a:prstGeom prst="wedgeRectCallout">
            <a:avLst>
              <a:gd name="adj1" fmla="val -49213"/>
              <a:gd name="adj2" fmla="val 845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8619" y="338671"/>
            <a:ext cx="41665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Srbija</a:t>
            </a:r>
            <a:r>
              <a:rPr lang="en-US" sz="1400" dirty="0">
                <a:latin typeface="+mj-lt"/>
              </a:rPr>
              <a:t> se </a:t>
            </a:r>
            <a:r>
              <a:rPr lang="en-US" sz="1400" dirty="0" err="1">
                <a:latin typeface="+mj-lt"/>
              </a:rPr>
              <a:t>relativno</a:t>
            </a:r>
            <a:r>
              <a:rPr lang="en-US" sz="1400" dirty="0">
                <a:latin typeface="+mj-lt"/>
              </a:rPr>
              <a:t> dobro </a:t>
            </a:r>
            <a:r>
              <a:rPr lang="en-US" sz="1400" dirty="0" err="1">
                <a:latin typeface="+mj-lt"/>
              </a:rPr>
              <a:t>kotira</a:t>
            </a:r>
            <a:r>
              <a:rPr lang="en-US" sz="1400" dirty="0">
                <a:latin typeface="+mj-lt"/>
              </a:rPr>
              <a:t> u </a:t>
            </a:r>
            <a:r>
              <a:rPr lang="en-US" sz="1400" dirty="0" err="1">
                <a:latin typeface="+mj-lt"/>
              </a:rPr>
              <a:t>pogledu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svih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navedenih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aspekata</a:t>
            </a:r>
            <a:r>
              <a:rPr lang="en-US" sz="1400" dirty="0">
                <a:latin typeface="+mj-lt"/>
              </a:rPr>
              <a:t> – </a:t>
            </a:r>
            <a:r>
              <a:rPr lang="en-US" sz="1400" dirty="0" err="1">
                <a:latin typeface="+mj-lt"/>
              </a:rPr>
              <a:t>domaći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strani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investitori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imaju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jednak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tretman</a:t>
            </a:r>
            <a:r>
              <a:rPr lang="en-US" sz="1400" dirty="0">
                <a:latin typeface="+mj-lt"/>
              </a:rPr>
              <a:t>, a </a:t>
            </a:r>
            <a:r>
              <a:rPr lang="en-US" sz="1400" dirty="0" err="1">
                <a:latin typeface="+mj-lt"/>
              </a:rPr>
              <a:t>međunarodni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arbitražni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sporazumi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</a:t>
            </a:r>
            <a:r>
              <a:rPr lang="en-US" sz="1400" dirty="0">
                <a:latin typeface="+mj-lt"/>
              </a:rPr>
              <a:t> u </a:t>
            </a:r>
            <a:r>
              <a:rPr lang="en-US" sz="1400" dirty="0" err="1">
                <a:latin typeface="+mj-lt"/>
              </a:rPr>
              <a:t>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potpunosti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implementirani</a:t>
            </a:r>
            <a:r>
              <a:rPr lang="en-US" sz="1400" dirty="0">
                <a:latin typeface="+mj-lt"/>
              </a:rPr>
              <a:t>  (</a:t>
            </a:r>
            <a:r>
              <a:rPr lang="en-US" sz="1400" dirty="0" err="1">
                <a:latin typeface="+mj-lt"/>
              </a:rPr>
              <a:t>npr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Njujorška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Konvencija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ICSID </a:t>
            </a:r>
            <a:r>
              <a:rPr lang="en-US" sz="1400" dirty="0" err="1">
                <a:latin typeface="+mj-lt"/>
              </a:rPr>
              <a:t>Konvencija</a:t>
            </a:r>
            <a:r>
              <a:rPr lang="en-US" sz="1400" dirty="0">
                <a:latin typeface="+mj-lt"/>
              </a:rPr>
              <a:t>). Na </a:t>
            </a:r>
            <a:r>
              <a:rPr lang="en-US" sz="1400" dirty="0" err="1">
                <a:latin typeface="+mj-lt"/>
              </a:rPr>
              <a:t>planu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zaštite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prava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investitora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ostaje</a:t>
            </a:r>
            <a:r>
              <a:rPr lang="en-US" sz="1400" dirty="0">
                <a:latin typeface="+mj-lt"/>
              </a:rPr>
              <a:t> da se </a:t>
            </a:r>
            <a:r>
              <a:rPr lang="en-US" sz="1400" dirty="0" err="1">
                <a:latin typeface="+mj-lt"/>
              </a:rPr>
              <a:t>unaprede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institucionalizuju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garancije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protiv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eksproprijacije</a:t>
            </a:r>
            <a:r>
              <a:rPr lang="en-US" sz="1400" dirty="0">
                <a:latin typeface="+mj-lt"/>
              </a:rPr>
              <a:t>.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544990" y="2518022"/>
            <a:ext cx="3108004" cy="1493598"/>
          </a:xfrm>
          <a:prstGeom prst="wedgeRectCallout">
            <a:avLst>
              <a:gd name="adj1" fmla="val -70005"/>
              <a:gd name="adj2" fmla="val 678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44990" y="2655212"/>
            <a:ext cx="3278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Srbija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kroz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Razvojnu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agenciju</a:t>
            </a:r>
            <a:r>
              <a:rPr lang="en-US" sz="1600" dirty="0">
                <a:latin typeface="+mj-lt"/>
              </a:rPr>
              <a:t> (RAS) </a:t>
            </a:r>
            <a:r>
              <a:rPr lang="en-US" sz="1600" dirty="0" err="1">
                <a:latin typeface="+mj-lt"/>
              </a:rPr>
              <a:t>vrši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implementaciju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mera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pomaže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investitorima</a:t>
            </a:r>
            <a:r>
              <a:rPr lang="en-US" sz="1600" dirty="0">
                <a:latin typeface="+mj-lt"/>
              </a:rPr>
              <a:t> u </a:t>
            </a:r>
            <a:r>
              <a:rPr lang="en-US" sz="1600" dirty="0" err="1">
                <a:latin typeface="+mj-lt"/>
              </a:rPr>
              <a:t>prevazilaženju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regulatornih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problema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obezbeđuje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institucionalnu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podršku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8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60373" cy="132294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3297" y="1293962"/>
            <a:ext cx="11611155" cy="5339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Nedostatak sredstava za investicije u kapitalna dobra, kao i svežih likvidnih sredstava za poslovanje, predstavlja, svojevrstan endemski problem kada je reč o Balkanu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je jedan od najznačajnijih limitirajućih faktora rasta i privredno-tehnološkog razvoja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Finansijsko tržište u region je „plitko“ i fragmentisano, nebankarski, alternativni izvori finansiranja i moderni finansijski instrumenti gotovo su zanemarljivi i još uvek praktično nedostupni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Banke, po pravilu, nisu zaniteresovane niti osposobljene za rizične finansijske operacije sa inovativnim preduzetnicima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Zbog toga su nebankarski, fleksibilni izvori finansiranja kao i državne inicijative za finansiranje inovativne aktivnosti veoma bitna dimenzija dostupnosti finansijskih sredstava.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7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838190" y="66716"/>
            <a:ext cx="1963082" cy="198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MMF: </a:t>
            </a:r>
            <a:r>
              <a:rPr lang="en-US" dirty="0" err="1"/>
              <a:t>globalna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, </a:t>
            </a:r>
            <a:r>
              <a:rPr lang="en-US" dirty="0" err="1"/>
              <a:t>prigušeni</a:t>
            </a:r>
            <a:r>
              <a:rPr lang="en-US" dirty="0"/>
              <a:t> </a:t>
            </a:r>
            <a:r>
              <a:rPr lang="en-US" dirty="0" err="1"/>
              <a:t>oporavak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protekcionizma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1611930"/>
            <a:ext cx="9552562" cy="478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u 2016. godini očekuje se globalni rast od </a:t>
            </a:r>
            <a:r>
              <a:rPr lang="pl-PL" sz="3600" dirty="0">
                <a:solidFill>
                  <a:sysClr val="windowText" lastClr="000000"/>
                </a:solidFill>
                <a:latin typeface="Calibri Light" panose="020F0302020204030204"/>
              </a:rPr>
              <a:t>3,1%</a:t>
            </a: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, nešto niži od rasta iz 2015. godine, koji je iznosio 3,2%</a:t>
            </a: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 2017. 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- </a:t>
            </a: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rast od 3,4%</a:t>
            </a: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 Prognoze su u odnosu na aprilski izveštaj revidirane naniže za 0,1 p.p.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(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Brexit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Calibri Light" panose="020F0302020204030204"/>
              </a:rPr>
              <a:t>usporavanje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 SAD)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u="sng" dirty="0">
                <a:solidFill>
                  <a:sysClr val="windowText" lastClr="000000"/>
                </a:solidFill>
                <a:latin typeface="Calibri Light" panose="020F0302020204030204"/>
              </a:rPr>
              <a:t>Razvijen</a:t>
            </a:r>
            <a:r>
              <a:rPr lang="en-US" u="sng" dirty="0">
                <a:solidFill>
                  <a:sysClr val="windowText" lastClr="000000"/>
                </a:solidFill>
                <a:latin typeface="Calibri Light" panose="020F0302020204030204"/>
              </a:rPr>
              <a:t>e </a:t>
            </a:r>
            <a:r>
              <a:rPr lang="pl-PL" u="sng" dirty="0">
                <a:solidFill>
                  <a:sysClr val="windowText" lastClr="000000"/>
                </a:solidFill>
                <a:latin typeface="Calibri Light" panose="020F0302020204030204"/>
              </a:rPr>
              <a:t>ekonomij</a:t>
            </a:r>
            <a:r>
              <a:rPr lang="en-US" u="sng" dirty="0">
                <a:solidFill>
                  <a:sysClr val="windowText" lastClr="000000"/>
                </a:solidFill>
                <a:latin typeface="Calibri Light" panose="020F0302020204030204"/>
              </a:rPr>
              <a:t>e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:</a:t>
            </a:r>
            <a:r>
              <a:rPr lang="pl-PL" dirty="0">
                <a:solidFill>
                  <a:sysClr val="windowText" lastClr="000000"/>
                </a:solidFill>
                <a:latin typeface="Calibri Light" panose="020F0302020204030204"/>
              </a:rPr>
              <a:t> rast je revidiran naniže za 0,3 p.p. i iznosi 1,6% za 2016. godinu</a:t>
            </a: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 err="1">
                <a:solidFill>
                  <a:sysClr val="windowText" lastClr="000000"/>
                </a:solidFill>
                <a:latin typeface="Calibri Light" panose="020F0302020204030204"/>
              </a:rPr>
              <a:t>Rastu</a:t>
            </a:r>
            <a:r>
              <a:rPr lang="sr-Latn-RS" u="sng" dirty="0">
                <a:solidFill>
                  <a:sysClr val="windowText" lastClr="000000"/>
                </a:solidFill>
                <a:latin typeface="Calibri Light" panose="020F0302020204030204"/>
              </a:rPr>
              <a:t>će ekonomije</a:t>
            </a:r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: rast od 4,2% u 20106. godini - doprineće sa više od ¾ ukupnom globalnom rastu u 2016. godini.</a:t>
            </a: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6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49" y="963503"/>
            <a:ext cx="4891988" cy="1932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539" y="117118"/>
            <a:ext cx="59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Procenat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firmi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koje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navode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pristup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finansijama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kao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ograni</a:t>
            </a:r>
            <a:r>
              <a:rPr lang="sr-Latn-RS" sz="2000" dirty="0" smtClean="0">
                <a:latin typeface="+mj-lt"/>
              </a:rPr>
              <a:t>č</a:t>
            </a:r>
            <a:r>
              <a:rPr lang="en-US" sz="2000" dirty="0" err="1" smtClean="0">
                <a:latin typeface="+mj-lt"/>
              </a:rPr>
              <a:t>enje</a:t>
            </a:r>
            <a:r>
              <a:rPr lang="en-US" sz="2000" dirty="0" smtClean="0">
                <a:latin typeface="+mj-lt"/>
              </a:rPr>
              <a:t> u </a:t>
            </a:r>
            <a:r>
              <a:rPr lang="en-US" sz="2000" dirty="0" err="1" smtClean="0">
                <a:latin typeface="+mj-lt"/>
              </a:rPr>
              <a:t>poslovanju</a:t>
            </a:r>
            <a:r>
              <a:rPr lang="sr-Latn-RS" sz="2000" dirty="0" smtClean="0">
                <a:latin typeface="+mj-lt"/>
              </a:rPr>
              <a:t>: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9365" y="963503"/>
            <a:ext cx="48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+mj-lt"/>
              </a:rPr>
              <a:t>....sve manji broj firmi navodi pristup finansijama kao najveće ograničenje u poslovanju....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169" y="3165153"/>
            <a:ext cx="603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+mj-lt"/>
              </a:rPr>
              <a:t>.....ipak, kreditiranje privatnog sektora stagnira od nastanka krize...</a:t>
            </a:r>
            <a:endParaRPr lang="en-US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13" y="2370611"/>
            <a:ext cx="5529532" cy="2235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0794" y="2152566"/>
            <a:ext cx="593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+mj-lt"/>
              </a:rPr>
              <a:t>Krediti odobreni privatnom sektoru, kao procenat BDP-a</a:t>
            </a:r>
            <a:r>
              <a:rPr lang="sr-Latn-RS" sz="1200" dirty="0" smtClean="0"/>
              <a:t>: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849" y="4908430"/>
            <a:ext cx="2942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+mj-lt"/>
              </a:rPr>
              <a:t>...a kamatne stope na odobrene kredite znatno su iznad EU proseka</a:t>
            </a:r>
            <a:endParaRPr lang="en-US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927" y="4692770"/>
            <a:ext cx="5163299" cy="21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dirty="0">
                <a:solidFill>
                  <a:prstClr val="black"/>
                </a:solidFill>
                <a:effectLst/>
                <a:latin typeface="Calibri Light" panose="020F0302020204030204"/>
              </a:rPr>
              <a:t>Pristup nebankarskom kapitalu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462031"/>
            <a:ext cx="11887200" cy="4851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bankarski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krediti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često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nedostupni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MSP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nedovoljan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kolateral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nedostatak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kreditne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istorije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neizvesna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poslovna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klima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neizvesne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perspektive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poslovanja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Opcije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nebankarskog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finansiranja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baziraju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sticanju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učešća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vlasničkom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kapitalu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figurišu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uglavnom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 tri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oblika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                                            1)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trgovina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akcijama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                                            2)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fondovi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finansiranje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rizičnog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kapitala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tzv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„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riziko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fondovi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“)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                                            3)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mreža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„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poslovnih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anđela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Srbiji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ostali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zem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ljama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regiona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ovi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vidovi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finansiranja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široko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zastupljeni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štaviše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pojam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finansiranja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rizičnog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kapitala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obuhvaćen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pravnim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okvirom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3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-45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Alternativni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izvori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finansiranja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2688" y="1559307"/>
            <a:ext cx="10515600" cy="5144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kada su uslovi finansiranja zahtevni, a tradicionalna sredstva kreditiranja nedostupna, male firme imaju mogućnost da se okrenu nekonvencionalnim izvorima sredstava</a:t>
            </a:r>
            <a:endParaRPr kumimoji="0" lang="sr-Latn-R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R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Tu spadaju: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lizing, faktoring, masovno finansiranje (crowdfunding) i mikrofinansiranje</a:t>
            </a:r>
            <a:endParaRPr kumimoji="0" lang="sr-Latn-R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R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 zemljama JIE postoje neke od navedenih opcija finasiranja, ali problem predstavlja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odsustvo pravne regulative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 promocije od strane lokalnih vlasti</a:t>
            </a:r>
            <a:endParaRPr kumimoji="0" lang="sr-Latn-R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5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6" y="0"/>
            <a:ext cx="11347581" cy="1325563"/>
          </a:xfrm>
        </p:spPr>
        <p:txBody>
          <a:bodyPr/>
          <a:lstStyle/>
          <a:p>
            <a:r>
              <a:rPr lang="sr-Latn-RS" dirty="0" smtClean="0"/>
              <a:t>Kako povećati efikasnost poreske administracije?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56" y="1103405"/>
            <a:ext cx="5177776" cy="36013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0424" y="1298187"/>
            <a:ext cx="1240972" cy="2046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70040" y="3876547"/>
            <a:ext cx="1240972" cy="2046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chemeClr val="accent2">
                    <a:lumMod val="75000"/>
                  </a:schemeClr>
                </a:solidFill>
              </a:rPr>
              <a:t>Pogoršanje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92" y="1325563"/>
            <a:ext cx="110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b="1" dirty="0" smtClean="0">
                <a:solidFill>
                  <a:schemeClr val="accent1">
                    <a:lumMod val="75000"/>
                  </a:schemeClr>
                </a:solidFill>
              </a:rPr>
              <a:t>Poboljšanje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32849" y="1912776"/>
            <a:ext cx="2799184" cy="276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92061" y="2453841"/>
            <a:ext cx="26312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Efikasnost poreskog sistema, 2013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5927" y="4437856"/>
            <a:ext cx="2376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Efikasnost poreskog sistema, 2005</a:t>
            </a:r>
          </a:p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94881" y="1231765"/>
            <a:ext cx="5840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>
                <a:latin typeface="+mj-lt"/>
              </a:rPr>
              <a:t>Zemlje regiona su značajno unapredile efikasnost poreskog sistema,....</a:t>
            </a:r>
          </a:p>
          <a:p>
            <a:pPr marL="285750" indent="-285750">
              <a:buFontTx/>
              <a:buChar char="-"/>
            </a:pPr>
            <a:endParaRPr lang="sr-Latn-RS" dirty="0">
              <a:latin typeface="+mj-lt"/>
            </a:endParaRPr>
          </a:p>
          <a:p>
            <a:pPr algn="ctr"/>
            <a:r>
              <a:rPr lang="sr-Latn-RS" sz="3600" dirty="0" smtClean="0">
                <a:latin typeface="+mj-lt"/>
              </a:rPr>
              <a:t>....ali....</a:t>
            </a:r>
          </a:p>
          <a:p>
            <a:endParaRPr lang="sr-Latn-RS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sr-Latn-R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856375" y="5343500"/>
            <a:ext cx="765110" cy="7298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30820" y="6203329"/>
            <a:ext cx="381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SIVA EKONOMIJA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1357" y="3527138"/>
            <a:ext cx="6493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I </a:t>
            </a:r>
            <a:r>
              <a:rPr lang="en-US" dirty="0" err="1">
                <a:latin typeface="+mj-lt"/>
              </a:rPr>
              <a:t>dalje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prisutna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poreska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nedisciplina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zakonske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nekonzistentnosti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devijacije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pravila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izuzeci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sl</a:t>
            </a:r>
            <a:r>
              <a:rPr lang="en-US" dirty="0" smtClean="0">
                <a:latin typeface="+mj-lt"/>
              </a:rPr>
              <a:t>.)</a:t>
            </a:r>
            <a:endParaRPr lang="sr-Latn-RS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r-Latn-RS" dirty="0" smtClean="0">
                <a:latin typeface="+mj-lt"/>
              </a:rPr>
              <a:t>U većini zemalja ne postoji jedinstvena institucija  koja se bavi naplatom poreza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latin typeface="+mj-lt"/>
              </a:rPr>
              <a:t>Autonomija poreskih institucija je na niskom nivou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latin typeface="+mj-lt"/>
              </a:rPr>
              <a:t>Online usluge su nerazvijene (osim u Srbiji i na Kosovu)</a:t>
            </a:r>
          </a:p>
          <a:p>
            <a:pPr marL="285750" indent="-285750">
              <a:buFontTx/>
              <a:buChar char="-"/>
            </a:pPr>
            <a:endParaRPr lang="sr-Latn-R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055" y="5335132"/>
            <a:ext cx="4813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b="1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EFIKASNOST PORESKOG SISTEMA = PORESKI PRIHODI U ODNOSU NA ULAGANJA</a:t>
            </a:r>
          </a:p>
        </p:txBody>
      </p:sp>
    </p:spTree>
    <p:extLst>
      <p:ext uri="{BB962C8B-B14F-4D97-AF65-F5344CB8AC3E}">
        <p14:creationId xmlns:p14="http://schemas.microsoft.com/office/powerpoint/2010/main" val="30900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494523"/>
            <a:ext cx="11204510" cy="886407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Prema MMF-u, ključne determinente efikasnosti poreskog sistema su:</a:t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5898" cy="4351338"/>
          </a:xfrm>
          <a:solidFill>
            <a:srgbClr val="CCECFF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3" y="1609454"/>
            <a:ext cx="5302027" cy="4763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06" y="1825625"/>
            <a:ext cx="5078092" cy="45471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68759" y="2010746"/>
            <a:ext cx="2911151" cy="10450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68759" y="2071595"/>
            <a:ext cx="260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INSTITUCIJE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Jedinstveno telo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Autonomija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2713" y="3539629"/>
            <a:ext cx="260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INSTITUCIJE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Jedinstveno telo</a:t>
            </a:r>
          </a:p>
          <a:p>
            <a:pPr marL="342900" indent="-342900">
              <a:buAutoNum type="arabicPeriod"/>
            </a:pP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Autonomija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62974" y="3553624"/>
            <a:ext cx="2911151" cy="10450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962973" y="5096502"/>
            <a:ext cx="2911151" cy="10450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62973" y="3539629"/>
            <a:ext cx="3168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ORGANIZACIONA STRUKTURA</a:t>
            </a:r>
          </a:p>
          <a:p>
            <a:pPr marL="342900" indent="-342900">
              <a:buAutoNum type="arabicPeriod"/>
            </a:pPr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Funkcionalnost</a:t>
            </a:r>
          </a:p>
          <a:p>
            <a:pPr marL="342900" indent="-342900">
              <a:buAutoNum type="arabicPeriod"/>
            </a:pPr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Dovoljan broj zaposlenih na </a:t>
            </a:r>
          </a:p>
          <a:p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naplati poreza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19053" y="2071595"/>
            <a:ext cx="2787177" cy="11898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893698" y="3706177"/>
            <a:ext cx="2787177" cy="11898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893698" y="5225143"/>
            <a:ext cx="2787177" cy="916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8296" y="4952741"/>
            <a:ext cx="3168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STRATEGIJSKI MENADŽMENT</a:t>
            </a:r>
          </a:p>
          <a:p>
            <a:pPr marL="342900" indent="-342900">
              <a:buAutoNum type="arabicPeriod"/>
            </a:pPr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Bavljenje rizikom</a:t>
            </a:r>
          </a:p>
          <a:p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   Identifikovanje i smanjenje rizika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7694" y="2171202"/>
            <a:ext cx="3168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LJUDSKI RESURSI</a:t>
            </a:r>
          </a:p>
          <a:p>
            <a:pPr marL="342900" indent="-342900">
              <a:buAutoNum type="arabicPeriod"/>
            </a:pPr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Adekvatno obrazovanje</a:t>
            </a:r>
          </a:p>
          <a:p>
            <a:pPr marL="342900" indent="-342900">
              <a:buAutoNum type="arabicPeriod" startAt="2"/>
            </a:pPr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Zadržavanje zaposlenih</a:t>
            </a:r>
          </a:p>
          <a:p>
            <a:pPr marL="342900" indent="-342900">
              <a:buAutoNum type="arabicPeriod" startAt="2"/>
            </a:pPr>
            <a:endParaRPr lang="sr-Latn-R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7694" y="3806650"/>
            <a:ext cx="3168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OPERATIVNOST</a:t>
            </a:r>
          </a:p>
          <a:p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  Povraćaj PDV-a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5234" y="5198519"/>
            <a:ext cx="316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IT/ONLINE USLUGE</a:t>
            </a:r>
          </a:p>
          <a:p>
            <a:r>
              <a:rPr lang="sr-Latn-R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PDV, porez na zaradu, korporativni porez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14392" y="1825625"/>
            <a:ext cx="755779" cy="44445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-45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Opcije za povećanje efikasnosti: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2821" y="12859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- investiranje u IT i obezbeđivanja online usluga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- unapređenje organizacione strukture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- pojednostavljenje poreskih procedura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- povećanje produktivnosti zaposlenih, tj. smanjenje njihovog broja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265511" y="3632509"/>
            <a:ext cx="765110" cy="729898"/>
          </a:xfrm>
          <a:prstGeom prst="downArrow">
            <a:avLst/>
          </a:prstGeom>
          <a:gradFill flip="none" rotWithShape="1"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9025" y="4482267"/>
            <a:ext cx="9111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prstClr val="black"/>
                </a:solidFill>
                <a:latin typeface="Calibri Light" panose="020F0302020204030204"/>
              </a:rPr>
              <a:t>Obezbeđivanje dodatnih prihoda i poboljšanje fiskalnih pozicija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prstClr val="black"/>
                </a:solidFill>
                <a:latin typeface="Calibri Light" panose="020F0302020204030204"/>
              </a:rPr>
              <a:t>Smanjenje fiskalnih obaveza (javni dug)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prstClr val="black"/>
                </a:solidFill>
                <a:latin typeface="Calibri Light" panose="020F0302020204030204"/>
              </a:rPr>
              <a:t>Smanjenje sive ekonomije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prstClr val="black"/>
                </a:solidFill>
                <a:latin typeface="Calibri Light" panose="020F0302020204030204"/>
              </a:rPr>
              <a:t>Bolja alokacija resursa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prstClr val="black"/>
                </a:solidFill>
                <a:latin typeface="Calibri Light" panose="020F0302020204030204"/>
              </a:rPr>
              <a:t>Rast poverenja u državne institucije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prstClr val="black"/>
                </a:solidFill>
                <a:latin typeface="Calibri Light" panose="020F0302020204030204"/>
              </a:rPr>
              <a:t>Smanjenje nejadnakosti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370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91" y="1358646"/>
            <a:ext cx="4023359" cy="50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8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5566" y="1354975"/>
            <a:ext cx="11264630" cy="5166360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              Trendovi </a:t>
            </a:r>
            <a:r>
              <a:rPr lang="sr-Latn-R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prisutni u razvijenim ekonomijama:        Trendovi prisutni u rastućim ekonomijama: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54514" y="1957053"/>
            <a:ext cx="3225602" cy="4417098"/>
          </a:xfrm>
          <a:prstGeom prst="roundRect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514" y="2275379"/>
            <a:ext cx="3030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err="1">
                <a:solidFill>
                  <a:prstClr val="black"/>
                </a:solidFill>
                <a:latin typeface="Calibri Light" panose="020F0302020204030204"/>
              </a:rPr>
              <a:t>niske</a:t>
            </a:r>
            <a:r>
              <a:rPr lang="en-US" i="1" u="sng" dirty="0">
                <a:solidFill>
                  <a:prstClr val="black"/>
                </a:solidFill>
                <a:latin typeface="Calibri Light" panose="020F0302020204030204"/>
              </a:rPr>
              <a:t> stope </a:t>
            </a:r>
            <a:r>
              <a:rPr lang="en-US" i="1" u="sng" dirty="0" err="1">
                <a:solidFill>
                  <a:prstClr val="black"/>
                </a:solidFill>
                <a:latin typeface="Calibri Light" panose="020F0302020204030204"/>
              </a:rPr>
              <a:t>fertiliteta</a:t>
            </a:r>
            <a:r>
              <a:rPr lang="en-US" i="1" u="sng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(pritisci na penzijski i sitem zdravstvene zaštite, i javni dug)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i="1" u="sng" dirty="0">
                <a:solidFill>
                  <a:prstClr val="black"/>
                </a:solidFill>
                <a:latin typeface="Calibri Light" panose="020F0302020204030204"/>
              </a:rPr>
              <a:t>usporen rast produktivnosti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(zaposlenost u mnogim razvijenim ekonomijama raste, a stopa rasta BDP-a opada                pad očekivanja i investicija)</a:t>
            </a:r>
          </a:p>
          <a:p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err="1">
                <a:solidFill>
                  <a:prstClr val="black"/>
                </a:solidFill>
                <a:latin typeface="Calibri Light" panose="020F0302020204030204"/>
              </a:rPr>
              <a:t>niske</a:t>
            </a:r>
            <a:r>
              <a:rPr lang="en-US" i="1" u="sng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i="1" u="sng" dirty="0" err="1">
                <a:solidFill>
                  <a:prstClr val="black"/>
                </a:solidFill>
                <a:latin typeface="Calibri Light" panose="020F0302020204030204"/>
              </a:rPr>
              <a:t>kamatne</a:t>
            </a:r>
            <a:r>
              <a:rPr lang="en-US" i="1" u="sng" dirty="0">
                <a:solidFill>
                  <a:prstClr val="black"/>
                </a:solidFill>
                <a:latin typeface="Calibri Light" panose="020F0302020204030204"/>
              </a:rPr>
              <a:t> stope</a:t>
            </a:r>
            <a:r>
              <a:rPr lang="sr-Latn-RS" i="1" u="sng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(zamka likvidnosti i zamka deflacije)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17" y="1807425"/>
            <a:ext cx="3478810" cy="4438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5118" y="2579594"/>
            <a:ext cx="30964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i="1" u="sng" dirty="0">
                <a:solidFill>
                  <a:prstClr val="black"/>
                </a:solidFill>
                <a:latin typeface="Calibri Light" panose="020F0302020204030204"/>
              </a:rPr>
              <a:t>restruktuiranje Kine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(efekat prelivanja preko cross-border relacija)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i="1" u="sng" dirty="0">
                <a:solidFill>
                  <a:prstClr val="black"/>
                </a:solidFill>
                <a:latin typeface="Calibri Light" panose="020F0302020204030204"/>
              </a:rPr>
              <a:t>oporavak cena berzanskim proizvoda</a:t>
            </a:r>
          </a:p>
          <a:p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i="1" u="sng" dirty="0">
                <a:solidFill>
                  <a:prstClr val="black"/>
                </a:solidFill>
                <a:latin typeface="Calibri Light" panose="020F0302020204030204"/>
              </a:rPr>
              <a:t>demografska tranzicija –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usporavanje rasta populacije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51232" y="1957053"/>
            <a:ext cx="1071155" cy="441709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77948" y="1941975"/>
            <a:ext cx="1109568" cy="44321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557715" y="4947992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1614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84913" y="1580845"/>
            <a:ext cx="4905894" cy="5171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Brexit</a:t>
            </a:r>
          </a:p>
          <a:p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Izbori u SAD</a:t>
            </a:r>
          </a:p>
          <a:p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Migrantska kriza</a:t>
            </a:r>
          </a:p>
          <a:p>
            <a:pPr>
              <a:spcBef>
                <a:spcPts val="0"/>
              </a:spcBef>
            </a:pPr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Protekcionističko-desničarske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politike</a:t>
            </a:r>
          </a:p>
          <a:p>
            <a:pPr marL="0" indent="0">
              <a:spcBef>
                <a:spcPts val="0"/>
              </a:spcBef>
              <a:buNone/>
            </a:pPr>
            <a:endParaRPr lang="sr-Latn-R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>
              <a:spcBef>
                <a:spcPts val="0"/>
              </a:spcBef>
            </a:pPr>
            <a:endParaRPr lang="sr-Latn-R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>
              <a:spcBef>
                <a:spcPts val="0"/>
              </a:spcBef>
            </a:pPr>
            <a:endParaRPr lang="sr-Latn-R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>
              <a:spcBef>
                <a:spcPts val="0"/>
              </a:spcBef>
            </a:pPr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Deflacija</a:t>
            </a:r>
          </a:p>
          <a:p>
            <a:pPr>
              <a:spcBef>
                <a:spcPts val="0"/>
              </a:spcBef>
            </a:pPr>
            <a:r>
              <a:rPr lang="sr-Latn-RS" dirty="0">
                <a:solidFill>
                  <a:sysClr val="windowText" lastClr="000000"/>
                </a:solidFill>
                <a:latin typeface="Calibri Light" panose="020F0302020204030204"/>
              </a:rPr>
              <a:t>Pad produktivnosti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450183" y="1255223"/>
            <a:ext cx="896983" cy="2882537"/>
          </a:xfrm>
          <a:prstGeom prst="rightBrace">
            <a:avLst>
              <a:gd name="adj1" fmla="val 18775"/>
              <a:gd name="adj2" fmla="val 54123"/>
            </a:avLst>
          </a:prstGeom>
          <a:noFill/>
          <a:ln w="2222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6000" y="1817136"/>
            <a:ext cx="2320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Smanjenje investiranja i zapošljavanja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Protekcionističko ponašanje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Globalna prelivanja i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usporavanje 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450183" y="4332531"/>
            <a:ext cx="896983" cy="1933304"/>
          </a:xfrm>
          <a:prstGeom prst="rightBrace">
            <a:avLst>
              <a:gd name="adj1" fmla="val 18775"/>
              <a:gd name="adj2" fmla="val 54123"/>
            </a:avLst>
          </a:prstGeom>
          <a:noFill/>
          <a:ln w="2222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3823" y="4652017"/>
            <a:ext cx="24494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Pad produktivnosti, povećanje dužničkih obaveza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 Dugoročna, tzv. sekularna stagnacija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56" y="217084"/>
            <a:ext cx="142378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4272CA"/>
              </a:buClr>
            </a:pPr>
            <a:r>
              <a:rPr lang="sr-Latn-RS" sz="4800" dirty="0" smtClean="0">
                <a:solidFill>
                  <a:prstClr val="black"/>
                </a:solidFill>
                <a:latin typeface="Calibri Light" panose="020F0302020204030204"/>
              </a:rPr>
              <a:t>Rizici</a:t>
            </a:r>
            <a:endParaRPr lang="en-US" sz="48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61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17" y="446709"/>
            <a:ext cx="3265883" cy="1950098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7473" y="2506662"/>
            <a:ext cx="9471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od 1985. do 2007. </a:t>
            </a:r>
            <a:r>
              <a:rPr lang="sr-Latn-R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- 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period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globalizacije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i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prosperiteta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svetske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trgovine</a:t>
            </a:r>
            <a:r>
              <a:rPr lang="sr-Latn-R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-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njen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prosečan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godišnji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rast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bio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dvostruko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veći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od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rasta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BDP-a </a:t>
            </a:r>
            <a:endParaRPr lang="sr-Latn-RS" sz="24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  <a:p>
            <a:endParaRPr lang="sr-Latn-RS" sz="24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  <a:p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Od 2012. </a:t>
            </a:r>
            <a:r>
              <a:rPr lang="sr-Latn-R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-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svetska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trgovina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raste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dinamikom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od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oko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3%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godišnje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,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što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je u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pola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manje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od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dinamike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prisutne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u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prethodne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tri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decenije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,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i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jedva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da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održava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tempo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sa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rastom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BDP-a</a:t>
            </a:r>
            <a:endParaRPr lang="sr-Latn-RS" sz="24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  <a:p>
            <a:endParaRPr lang="sr-Latn-RS" sz="24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  <a:p>
            <a:r>
              <a:rPr lang="sr-Latn-R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S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vetska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trgovinska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organizacija</a:t>
            </a:r>
            <a:r>
              <a:rPr lang="sr-Latn-R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: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rast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svetske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trgovine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u 2016.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godini</a:t>
            </a:r>
            <a:r>
              <a:rPr lang="sr-Latn-R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biće 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1,7%,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što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znači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da bi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prvi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put u 15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godina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svetska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trgovina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rasla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sporije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od </a:t>
            </a:r>
            <a:r>
              <a:rPr lang="en-US" sz="24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BDP-a</a:t>
            </a:r>
            <a:endParaRPr lang="en-US" sz="24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2503"/>
            <a:ext cx="616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4272CA"/>
              </a:buClr>
            </a:pPr>
            <a:r>
              <a:rPr lang="sr-Latn-RS" sz="40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Usporavanje svetske trgovine</a:t>
            </a:r>
            <a:endParaRPr lang="en-US" sz="40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639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4330684" y="1587687"/>
            <a:ext cx="844731" cy="984862"/>
          </a:xfrm>
          <a:prstGeom prst="downArrow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6316690" y="1082066"/>
            <a:ext cx="844731" cy="957476"/>
          </a:xfrm>
          <a:prstGeom prst="downArrow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0714" y="1138438"/>
            <a:ext cx="3378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protekcionizam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smanjena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participacija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globalnim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vrednosnim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lancima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6337" y="2810367"/>
            <a:ext cx="3378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prstClr val="black"/>
                </a:solidFill>
                <a:latin typeface="Calibri Light" panose="020F0302020204030204"/>
              </a:rPr>
              <a:t>usporavanje </a:t>
            </a:r>
            <a:r>
              <a:rPr lang="sr-Latn-RS" sz="2400" dirty="0">
                <a:solidFill>
                  <a:prstClr val="black"/>
                </a:solidFill>
                <a:latin typeface="Calibri Light" panose="020F0302020204030204"/>
              </a:rPr>
              <a:t>globalne ekonomske aktivnosti, tačnije </a:t>
            </a:r>
            <a:r>
              <a:rPr lang="sr-Latn-RS" sz="2400" i="1" dirty="0">
                <a:solidFill>
                  <a:prstClr val="black"/>
                </a:solidFill>
                <a:latin typeface="Calibri Light" panose="020F0302020204030204"/>
              </a:rPr>
              <a:t>pad investicija:  3/4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306" y="4161537"/>
            <a:ext cx="95930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prstClr val="black"/>
                </a:solidFill>
                <a:latin typeface="Calibri Light" panose="020F0302020204030204"/>
              </a:rPr>
              <a:t>Rešenje:</a:t>
            </a:r>
          </a:p>
          <a:p>
            <a:endParaRPr lang="sr-Latn-R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pojača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ti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mere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za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podsticanje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rasta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investicija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opšteg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poboljšanja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zdravlja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svetske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ekonomije</a:t>
            </a: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podsticaj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tražnje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bilo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merama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monetarne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ili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fiskalne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politike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uz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strukturne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reforme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koje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će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doprineti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povećanju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produktivnosti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</a:t>
            </a: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mere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trgovinske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politike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moraju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biti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usmerene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pravcu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smanjenje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protekcionizma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spuštanja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trgovinskih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barijera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498" y="213270"/>
            <a:ext cx="5985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4272CA"/>
              </a:buClr>
            </a:pPr>
            <a:r>
              <a:rPr lang="sr-Latn-RS" sz="40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Pad svetske trgovine - uzroci</a:t>
            </a:r>
            <a:endParaRPr lang="en-US" sz="40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95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8" y="2178426"/>
            <a:ext cx="2331720" cy="4280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856" y="1779687"/>
            <a:ext cx="7676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F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ebruar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avgust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2016.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godine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: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MMF-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ov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PCP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indeks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 (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Indeks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cena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primarnih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proizvoda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)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porastao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za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22%, a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najveći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doprinos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rastu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dal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 Light" panose="020F0302020204030204"/>
              </a:rPr>
              <a:t>nafta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 Light" panose="020F0302020204030204"/>
              </a:rPr>
              <a:t>ugalj</a:t>
            </a:r>
            <a:endParaRPr lang="sr-Latn-RS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prstClr val="black"/>
                </a:solidFill>
                <a:latin typeface="Calibri Light" panose="020F0302020204030204"/>
              </a:rPr>
              <a:t>Nafta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posle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dvogodišnjeg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opadanja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istorijskog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minimuma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januaru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2016.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godine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(26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dolara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barelu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),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porasla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 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za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44%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avgustu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trenutno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oko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47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dolara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barelu</a:t>
            </a: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Ovaj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porast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rezultat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prekida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rada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time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izazvanog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smanjenja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snabdevanju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štrajkovi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Kuvajtu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požar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Kanadi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politički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nemiri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Iraku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Libiji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Nigeriji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Jemenu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)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što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automatski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izazvalo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nerevnoteže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odnosu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ponuda-tražnja</a:t>
            </a: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OPEC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: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28.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septembra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2016.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godine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doneo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je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odluku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prvi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put u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osam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godina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smanji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proizvodnju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nafte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sadašnjih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33,4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miliona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barela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dan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32,5-33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miliona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barela</a:t>
            </a:r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sr-Latn-RS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prstClr val="black"/>
                </a:solidFill>
                <a:latin typeface="Calibri Light" panose="020F0302020204030204"/>
              </a:rPr>
              <a:t>O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vo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smanjenje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predstavlja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manje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od 1%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ukupne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svetkse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ponude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nafte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mala je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verovatnoća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će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uticati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rast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cena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nafte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očekuje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se da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će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taj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potez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samo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učvrstiti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postojeći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nivo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cena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4402"/>
            <a:ext cx="7673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+mj-lt"/>
              </a:rPr>
              <a:t>Oporavak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cena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berzanskih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proizvoda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82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+mj-lt"/>
              </a:rPr>
              <a:t>Pregled regionalnih kretanja – Centralna, Istočna i jugoistočna Evropa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70" y="2289606"/>
            <a:ext cx="3507071" cy="314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54637"/>
            <a:ext cx="2846962" cy="1583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540" y="1350224"/>
            <a:ext cx="2869660" cy="154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55" y="3998068"/>
            <a:ext cx="2846962" cy="167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541" y="4134256"/>
            <a:ext cx="2869660" cy="16710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14875" y="2289606"/>
            <a:ext cx="800100" cy="111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37158" y="2247118"/>
            <a:ext cx="92069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Baltik</a:t>
            </a:r>
            <a:endParaRPr lang="en-US" sz="1050" dirty="0" smtClean="0"/>
          </a:p>
          <a:p>
            <a:r>
              <a:rPr lang="en-US" sz="1050" dirty="0" smtClean="0"/>
              <a:t>CI </a:t>
            </a:r>
            <a:r>
              <a:rPr lang="en-US" sz="1050" dirty="0" err="1" smtClean="0"/>
              <a:t>Evropa</a:t>
            </a:r>
            <a:endParaRPr lang="en-US" sz="1050" dirty="0" smtClean="0"/>
          </a:p>
          <a:p>
            <a:r>
              <a:rPr lang="en-US" sz="1050" dirty="0" smtClean="0"/>
              <a:t>JIE – EU</a:t>
            </a:r>
          </a:p>
          <a:p>
            <a:r>
              <a:rPr lang="en-US" sz="1050" dirty="0" smtClean="0"/>
              <a:t>JIE – </a:t>
            </a:r>
            <a:r>
              <a:rPr lang="en-US" sz="1050" dirty="0" err="1" smtClean="0"/>
              <a:t>izv</a:t>
            </a:r>
            <a:r>
              <a:rPr lang="en-US" sz="1050" dirty="0" smtClean="0"/>
              <a:t>. EU</a:t>
            </a:r>
          </a:p>
          <a:p>
            <a:r>
              <a:rPr lang="en-US" sz="1050" dirty="0" smtClean="0"/>
              <a:t>CIS</a:t>
            </a:r>
          </a:p>
          <a:p>
            <a:r>
              <a:rPr lang="en-US" sz="1050" dirty="0" err="1" smtClean="0"/>
              <a:t>Rusija</a:t>
            </a:r>
            <a:endParaRPr lang="en-US" sz="1050" dirty="0" smtClean="0"/>
          </a:p>
          <a:p>
            <a:r>
              <a:rPr lang="en-US" sz="1050" dirty="0" err="1" smtClean="0"/>
              <a:t>Turska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6388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56" y="189413"/>
            <a:ext cx="10991491" cy="1325563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Oporavak regiona se nastavlja....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464127"/>
              </p:ext>
            </p:extLst>
          </p:nvPr>
        </p:nvGraphicFramePr>
        <p:xfrm>
          <a:off x="470212" y="1704159"/>
          <a:ext cx="6172202" cy="1472565"/>
        </p:xfrm>
        <a:graphic>
          <a:graphicData uri="http://schemas.openxmlformats.org/drawingml/2006/table">
            <a:tbl>
              <a:tblPr/>
              <a:tblGrid>
                <a:gridCol w="609287">
                  <a:extLst>
                    <a:ext uri="{9D8B030D-6E8A-4147-A177-3AD203B41FA5}">
                      <a16:colId xmlns:a16="http://schemas.microsoft.com/office/drawing/2014/main" val="1591163018"/>
                    </a:ext>
                  </a:extLst>
                </a:gridCol>
                <a:gridCol w="609287">
                  <a:extLst>
                    <a:ext uri="{9D8B030D-6E8A-4147-A177-3AD203B41FA5}">
                      <a16:colId xmlns:a16="http://schemas.microsoft.com/office/drawing/2014/main" val="1259440201"/>
                    </a:ext>
                  </a:extLst>
                </a:gridCol>
                <a:gridCol w="609287">
                  <a:extLst>
                    <a:ext uri="{9D8B030D-6E8A-4147-A177-3AD203B41FA5}">
                      <a16:colId xmlns:a16="http://schemas.microsoft.com/office/drawing/2014/main" val="778571366"/>
                    </a:ext>
                  </a:extLst>
                </a:gridCol>
                <a:gridCol w="761608">
                  <a:extLst>
                    <a:ext uri="{9D8B030D-6E8A-4147-A177-3AD203B41FA5}">
                      <a16:colId xmlns:a16="http://schemas.microsoft.com/office/drawing/2014/main" val="1993951076"/>
                    </a:ext>
                  </a:extLst>
                </a:gridCol>
                <a:gridCol w="888543">
                  <a:extLst>
                    <a:ext uri="{9D8B030D-6E8A-4147-A177-3AD203B41FA5}">
                      <a16:colId xmlns:a16="http://schemas.microsoft.com/office/drawing/2014/main" val="2854988281"/>
                    </a:ext>
                  </a:extLst>
                </a:gridCol>
                <a:gridCol w="866329">
                  <a:extLst>
                    <a:ext uri="{9D8B030D-6E8A-4147-A177-3AD203B41FA5}">
                      <a16:colId xmlns:a16="http://schemas.microsoft.com/office/drawing/2014/main" val="3514238090"/>
                    </a:ext>
                  </a:extLst>
                </a:gridCol>
                <a:gridCol w="609287">
                  <a:extLst>
                    <a:ext uri="{9D8B030D-6E8A-4147-A177-3AD203B41FA5}">
                      <a16:colId xmlns:a16="http://schemas.microsoft.com/office/drawing/2014/main" val="314490366"/>
                    </a:ext>
                  </a:extLst>
                </a:gridCol>
                <a:gridCol w="609287">
                  <a:extLst>
                    <a:ext uri="{9D8B030D-6E8A-4147-A177-3AD203B41FA5}">
                      <a16:colId xmlns:a16="http://schemas.microsoft.com/office/drawing/2014/main" val="302907269"/>
                    </a:ext>
                  </a:extLst>
                </a:gridCol>
                <a:gridCol w="609287">
                  <a:extLst>
                    <a:ext uri="{9D8B030D-6E8A-4147-A177-3AD203B41FA5}">
                      <a16:colId xmlns:a16="http://schemas.microsoft.com/office/drawing/2014/main" val="2079779760"/>
                    </a:ext>
                  </a:extLst>
                </a:gridCol>
              </a:tblGrid>
              <a:tr h="48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Baltičke zemlje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Centralna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Istočna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Evropa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Jugoistočna Evropa - 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Jugoistočna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Evropa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izvan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79001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157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8333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21263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39074" y="1286280"/>
            <a:ext cx="4390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u="sng" dirty="0" smtClean="0">
                <a:latin typeface="+mj-lt"/>
              </a:rPr>
              <a:t>Karakteristike:</a:t>
            </a:r>
          </a:p>
          <a:p>
            <a:endParaRPr lang="sr-Latn-RS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-niska inflacija (uvezena), niske cene nafte             rast lične potrošnje i prihoda</a:t>
            </a:r>
          </a:p>
          <a:p>
            <a:r>
              <a:rPr lang="sr-Latn-RS" dirty="0" smtClean="0">
                <a:latin typeface="+mj-lt"/>
              </a:rPr>
              <a:t>-usporavanje razvijenih ekonomija            anemičan globalni rast</a:t>
            </a:r>
          </a:p>
          <a:p>
            <a:r>
              <a:rPr lang="sr-Latn-RS" dirty="0" smtClean="0">
                <a:latin typeface="+mj-lt"/>
              </a:rPr>
              <a:t>-zastoj u normalizaciji monetarne politike SAD             povoljni finansijski uslovi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416836" y="2587045"/>
            <a:ext cx="431320" cy="0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511629" y="3090236"/>
            <a:ext cx="431320" cy="0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18987" y="2056039"/>
            <a:ext cx="431320" cy="0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308" y="3822840"/>
            <a:ext cx="8175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latin typeface="+mj-lt"/>
              </a:rPr>
              <a:t>....a proizvodni jaz je zatvoren u većini zemalja: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2000" dirty="0" smtClean="0">
                <a:latin typeface="+mj-lt"/>
              </a:rPr>
              <a:t>Nezaposlenost se kreće ka niskim, predkriznim nivoima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2000" dirty="0" smtClean="0">
                <a:latin typeface="+mj-lt"/>
              </a:rPr>
              <a:t>Zarade su u porastu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2000" dirty="0" smtClean="0">
                <a:latin typeface="+mj-lt"/>
              </a:rPr>
              <a:t>Kreditni oporavak napreduje</a:t>
            </a:r>
            <a:endParaRPr lang="sr-Latn-RS" sz="20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849" y="3863467"/>
            <a:ext cx="3320100" cy="28909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770777" y="3863468"/>
            <a:ext cx="895738" cy="3819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70777" y="3822840"/>
            <a:ext cx="14089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dirty="0" smtClean="0"/>
              <a:t>Zatvoren jaz</a:t>
            </a:r>
          </a:p>
          <a:p>
            <a:r>
              <a:rPr lang="sr-Latn-RS" sz="900" dirty="0" smtClean="0"/>
              <a:t>Mali negativan jaz</a:t>
            </a:r>
          </a:p>
          <a:p>
            <a:r>
              <a:rPr lang="sr-Latn-RS" sz="900" dirty="0" smtClean="0"/>
              <a:t>Veliki negativan jaz</a:t>
            </a:r>
            <a:endParaRPr lang="en-US" sz="900" dirty="0"/>
          </a:p>
        </p:txBody>
      </p:sp>
      <p:sp>
        <p:nvSpPr>
          <p:cNvPr id="3" name="Oval 2"/>
          <p:cNvSpPr/>
          <p:nvPr/>
        </p:nvSpPr>
        <p:spPr>
          <a:xfrm>
            <a:off x="3862873" y="1257062"/>
            <a:ext cx="1091682" cy="237659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RZSLines">
  <a:themeElements>
    <a:clrScheme name="RZS_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AA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E14C0BE-020F-4F98-8237-6DED4F68F6A8}" vid="{3DB0E190-2A23-4954-BD8E-38BC0A14A4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2022</Words>
  <Application>Microsoft Office PowerPoint</Application>
  <PresentationFormat>Widescreen</PresentationFormat>
  <Paragraphs>299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Wingdings</vt:lpstr>
      <vt:lpstr>Office Theme</vt:lpstr>
      <vt:lpstr>2RZSLines</vt:lpstr>
      <vt:lpstr>OKRUGLI STO Regionalni razvoj i zajedničke investicije, 16. novembar 2016. godine RZS, Beograd</vt:lpstr>
      <vt:lpstr>MMF: globalna kretanja, prigušeni oporavak  i moguće posledice protekcionizma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Pregled regionalnih kretanja – Centralna, Istočna i jugoistočna Evropa</vt:lpstr>
      <vt:lpstr>Oporavak regiona se nastavlja....</vt:lpstr>
      <vt:lpstr>Monetarna politika</vt:lpstr>
      <vt:lpstr>Fiskalna politika</vt:lpstr>
      <vt:lpstr>Srednjoročni rizici i perspektive</vt:lpstr>
      <vt:lpstr>  Šta su glavna ograničenja i izazovi u regionu? Kako obezbediti održiv i solidan rast i narednom periodu?  </vt:lpstr>
      <vt:lpstr>Mogućnosti za povećanje investicionog potencijala u zemljama JIE</vt:lpstr>
      <vt:lpstr>PowerPoint Presentation</vt:lpstr>
      <vt:lpstr>Značaj javnih investicija...</vt:lpstr>
      <vt:lpstr>...i mogućnosti povećanja njihove efikasnosti</vt:lpstr>
      <vt:lpstr>PowerPoint Presentation</vt:lpstr>
      <vt:lpstr>PowerPoint Presentation</vt:lpstr>
      <vt:lpstr>PowerPoint Presentation</vt:lpstr>
      <vt:lpstr>Pristup nebankarskom kapitalu</vt:lpstr>
      <vt:lpstr>PowerPoint Presentation</vt:lpstr>
      <vt:lpstr>Kako povećati efikasnost poreske administracije?</vt:lpstr>
      <vt:lpstr>Prema MMF-u, ključne determinente efikasnosti poreskog sistema su: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MMF: globalna kretanja, prigušeni oporavak  i moguće posledice protekcionizma</dc:title>
  <dc:creator>Katarina Stancic</dc:creator>
  <cp:lastModifiedBy>Katarina Stancic</cp:lastModifiedBy>
  <cp:revision>93</cp:revision>
  <dcterms:created xsi:type="dcterms:W3CDTF">2016-11-04T13:51:22Z</dcterms:created>
  <dcterms:modified xsi:type="dcterms:W3CDTF">2016-11-14T13:22:45Z</dcterms:modified>
</cp:coreProperties>
</file>