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6433" autoAdjust="0"/>
  </p:normalViewPr>
  <p:slideViewPr>
    <p:cSldViewPr snapToGrid="0">
      <p:cViewPr>
        <p:scale>
          <a:sx n="100" d="100"/>
          <a:sy n="100" d="100"/>
        </p:scale>
        <p:origin x="-7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8200" y="1528763"/>
            <a:ext cx="8137525" cy="92075"/>
            <a:chOff x="1381125" y="1528434"/>
            <a:chExt cx="7421880" cy="92153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4992885" y="-2040428"/>
              <a:ext cx="0" cy="72235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5052973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5" y="214313"/>
            <a:ext cx="1281113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90525" y="136525"/>
            <a:ext cx="90488" cy="6584950"/>
            <a:chOff x="1047793" y="137160"/>
            <a:chExt cx="90062" cy="65836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93614" y="319688"/>
              <a:ext cx="0" cy="621862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37855" y="502215"/>
              <a:ext cx="0" cy="585357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47793" y="137160"/>
              <a:ext cx="0" cy="6583680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444625"/>
            <a:ext cx="2809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3319463" y="623888"/>
            <a:ext cx="2954337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sr-Cyrl-RS" dirty="0">
                <a:solidFill>
                  <a:srgbClr val="AA0000"/>
                </a:solidFill>
              </a:rPr>
              <a:t>Република Србија</a:t>
            </a:r>
          </a:p>
          <a:p>
            <a:pPr algn="ctr" eaLnBrk="1" hangingPunct="1">
              <a:defRPr/>
            </a:pPr>
            <a:r>
              <a:rPr lang="sr-Cyrl-RS" sz="1600" dirty="0">
                <a:solidFill>
                  <a:srgbClr val="6A6A6A"/>
                </a:solidFill>
              </a:rPr>
              <a:t>Републички завод за статистику</a:t>
            </a:r>
            <a:endParaRPr lang="en-US" sz="1600" dirty="0">
              <a:solidFill>
                <a:srgbClr val="6A6A6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072"/>
            <a:ext cx="7744968" cy="2532888"/>
          </a:xfrm>
        </p:spPr>
        <p:txBody>
          <a:bodyPr anchorCtr="0"/>
          <a:lstStyle>
            <a:lvl1pPr algn="ctr">
              <a:defRPr sz="340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512" y="4343400"/>
            <a:ext cx="5980176" cy="12527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337560" y="5852160"/>
            <a:ext cx="2743200" cy="54864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9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9" name="Straight Connector 8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0CA965-FAD3-4F9D-95A9-809A58BDA1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8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934325" y="506413"/>
            <a:ext cx="47625" cy="5578475"/>
            <a:chOff x="1047099" y="320040"/>
            <a:chExt cx="46473" cy="62179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047099" y="327118"/>
              <a:ext cx="0" cy="591180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03188" y="185738"/>
            <a:ext cx="7680325" cy="46037"/>
            <a:chOff x="1526280" y="1572081"/>
            <a:chExt cx="6978512" cy="45330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015536" y="-1917175"/>
              <a:ext cx="0" cy="6978512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121555" y="-1765827"/>
              <a:ext cx="0" cy="676647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119063"/>
            <a:ext cx="28098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231774"/>
            <a:ext cx="91440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31774"/>
            <a:ext cx="768096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BA9CB0-4E6D-470F-97A0-9C996F996F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5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0" name="Straight Connector 9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600" y="1280160"/>
            <a:ext cx="8686800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5637ED-3323-4B35-8F7B-11581DA544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3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50863" y="4533900"/>
            <a:ext cx="8137525" cy="92075"/>
            <a:chOff x="1381125" y="1528434"/>
            <a:chExt cx="7421880" cy="92153"/>
          </a:xfrm>
        </p:grpSpPr>
        <p:cxnSp>
          <p:nvCxnSpPr>
            <p:cNvPr id="5" name="Straight Connector 4"/>
            <p:cNvCxnSpPr/>
            <p:nvPr/>
          </p:nvCxnSpPr>
          <p:spPr>
            <a:xfrm rot="16200000">
              <a:off x="4992885" y="-2040427"/>
              <a:ext cx="0" cy="7223519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>
              <a:off x="5052972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452938"/>
            <a:ext cx="2794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47363" cy="2852737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47363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234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572000" y="115252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80160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1280159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E592F4-5666-49E3-AB3A-418FB342A4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4572000" y="113347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>
            <a:off x="4572000" y="-2074862"/>
            <a:ext cx="0" cy="8502650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9925" y="2084388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8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240178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40280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7FCB06-DBB4-43E6-9465-BD7FB28F2B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3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52F862-6D44-4B0F-8C3C-69135820CF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775" y="274638"/>
            <a:ext cx="47625" cy="6510337"/>
            <a:chOff x="1093572" y="320040"/>
            <a:chExt cx="46664" cy="621792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140236" y="326105"/>
              <a:ext cx="0" cy="5955619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34988" y="146050"/>
            <a:ext cx="8231187" cy="46038"/>
            <a:chOff x="1669415" y="1572094"/>
            <a:chExt cx="6979831" cy="45317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55563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7DA0C0-44E7-463F-AE44-39BF2401F2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6941" y="146304"/>
            <a:ext cx="4800600" cy="63002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C3502-49E1-4049-A02E-1A43D8699A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7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6941" y="146304"/>
            <a:ext cx="4800600" cy="630021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8F7AF-A495-408B-AEEE-1576C2EEB9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9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4605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279525"/>
            <a:ext cx="86868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6580188"/>
            <a:ext cx="3090863" cy="274637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898989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latin typeface="+mn-lt"/>
              </a:rPr>
              <a:t>www.stat.gov.rs / stat@stat.gov.rs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34950" y="6583363"/>
            <a:ext cx="457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8F9B04B-6107-4474-A4B5-F8F43BB9B58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rgbClr val="4272CA"/>
          </a:solidFill>
          <a:effectLst>
            <a:outerShdw blurRad="50800" algn="ctr" rotWithShape="0">
              <a:srgbClr val="000000">
                <a:alpha val="66000"/>
              </a:srgbClr>
            </a:outerShdw>
          </a:effectLst>
          <a:latin typeface="+mn-lt"/>
          <a:ea typeface="+mj-ea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9pPr>
    </p:titleStyle>
    <p:bodyStyle>
      <a:lvl1pPr marL="128588" indent="-128588" algn="l" defTabSz="514350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Clr>
          <a:srgbClr val="4272CA"/>
        </a:buClr>
        <a:buFont typeface="Arial" charset="0"/>
        <a:buChar char="•"/>
        <a:defRPr sz="2000" kern="1200">
          <a:solidFill>
            <a:srgbClr val="6A6A6A"/>
          </a:solidFill>
          <a:latin typeface="+mn-lt"/>
          <a:ea typeface="+mn-ea"/>
          <a:cs typeface="+mn-cs"/>
        </a:defRPr>
      </a:lvl1pPr>
      <a:lvl2pPr marL="38576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kern="1200">
          <a:solidFill>
            <a:srgbClr val="6A6A6A"/>
          </a:solidFill>
          <a:latin typeface="+mn-lt"/>
          <a:ea typeface="+mn-ea"/>
          <a:cs typeface="+mn-cs"/>
        </a:defRPr>
      </a:lvl2pPr>
      <a:lvl3pPr marL="64293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600" i="1" kern="1200">
          <a:solidFill>
            <a:srgbClr val="6A6A6A"/>
          </a:solidFill>
          <a:latin typeface="+mn-lt"/>
          <a:ea typeface="+mn-ea"/>
          <a:cs typeface="+mn-cs"/>
        </a:defRPr>
      </a:lvl3pPr>
      <a:lvl4pPr marL="90011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400" kern="1200">
          <a:solidFill>
            <a:srgbClr val="6A6A6A"/>
          </a:solidFill>
          <a:latin typeface="+mn-lt"/>
          <a:ea typeface="+mn-ea"/>
          <a:cs typeface="+mn-cs"/>
        </a:defRPr>
      </a:lvl4pPr>
      <a:lvl5pPr marL="115728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200" i="1" kern="1200">
          <a:solidFill>
            <a:srgbClr val="6A6A6A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262"/>
            <a:ext cx="7745413" cy="377475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RS" dirty="0" smtClean="0"/>
              <a:t>Saradnja Republičkog zavoda za statistiku i Narodne banke Srbije u statistici državnih finansija i EDP izveštavanju</a:t>
            </a:r>
            <a:endParaRPr lang="en-US" dirty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 flipV="1">
            <a:off x="1809750" y="5595937"/>
            <a:ext cx="5981700" cy="45719"/>
          </a:xfrm>
        </p:spPr>
        <p:txBody>
          <a:bodyPr>
            <a:normAutofit fontScale="25000" lnSpcReduction="20000"/>
          </a:bodyPr>
          <a:lstStyle/>
          <a:p>
            <a:endParaRPr lang="sr-Latn-RS" dirty="0" smtClean="0"/>
          </a:p>
        </p:txBody>
      </p:sp>
      <p:sp>
        <p:nvSpPr>
          <p:cNvPr id="1331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139440" y="5851525"/>
            <a:ext cx="3771900" cy="549275"/>
          </a:xfrm>
        </p:spPr>
        <p:txBody>
          <a:bodyPr>
            <a:noAutofit/>
          </a:bodyPr>
          <a:lstStyle/>
          <a:p>
            <a:r>
              <a:rPr lang="sr-Latn-RS" dirty="0">
                <a:solidFill>
                  <a:srgbClr val="4272CA"/>
                </a:solidFill>
                <a:ea typeface="+mj-ea"/>
                <a:cs typeface="+mj-cs"/>
              </a:rPr>
              <a:t>Beograd, 16. novembar 2016. godine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Sporazum o saradnji u oblasti makroekonomske i finansijske statistike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Republički zavod za statistiku Srbije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Narodna banka Srbije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Ministarstvo finansija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4000" dirty="0" smtClean="0"/>
              <a:t>Cilj saradnje</a:t>
            </a:r>
            <a:endParaRPr lang="sr-Latn-R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CS" sz="2400" dirty="0">
                <a:solidFill>
                  <a:srgbClr val="4272CA"/>
                </a:solidFill>
                <a:ea typeface="+mj-ea"/>
                <a:cs typeface="+mj-cs"/>
              </a:rPr>
              <a:t>utvrđivanje odgovornosti svake institucije za pojedinu oblast, kao i podela poslova između institucija</a:t>
            </a:r>
          </a:p>
          <a:p>
            <a:pPr lvl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CS" sz="2400" dirty="0">
                <a:solidFill>
                  <a:srgbClr val="4272CA"/>
                </a:solidFill>
                <a:ea typeface="+mj-ea"/>
                <a:cs typeface="+mj-cs"/>
              </a:rPr>
              <a:t>utvrđivanje odgovornosti i </a:t>
            </a:r>
            <a:r>
              <a:rPr lang="sr-Latn-CS" sz="2400" dirty="0" smtClean="0">
                <a:solidFill>
                  <a:srgbClr val="4272CA"/>
                </a:solidFill>
                <a:ea typeface="+mj-ea"/>
                <a:cs typeface="+mj-cs"/>
              </a:rPr>
              <a:t>obaveza </a:t>
            </a:r>
            <a:r>
              <a:rPr lang="sr-Latn-CS" sz="2400" dirty="0">
                <a:solidFill>
                  <a:srgbClr val="4272CA"/>
                </a:solidFill>
                <a:ea typeface="+mj-ea"/>
                <a:cs typeface="+mj-cs"/>
              </a:rPr>
              <a:t>za prikupljanje i razmenu podataka u cilju sastavljanja </a:t>
            </a:r>
            <a:r>
              <a:rPr lang="sr-Latn-CS" sz="2400" dirty="0" smtClean="0">
                <a:solidFill>
                  <a:srgbClr val="4272CA"/>
                </a:solidFill>
                <a:ea typeface="+mj-ea"/>
                <a:cs typeface="+mj-cs"/>
              </a:rPr>
              <a:t>statistike državnih finansija</a:t>
            </a:r>
            <a:endParaRPr lang="sr-Latn-CS" sz="2400" dirty="0">
              <a:solidFill>
                <a:srgbClr val="4272CA"/>
              </a:solidFill>
              <a:ea typeface="+mj-ea"/>
              <a:cs typeface="+mj-cs"/>
            </a:endParaRPr>
          </a:p>
          <a:p>
            <a:pPr lvl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CS" sz="2400" dirty="0">
                <a:solidFill>
                  <a:srgbClr val="4272CA"/>
                </a:solidFill>
                <a:ea typeface="+mj-ea"/>
                <a:cs typeface="+mj-cs"/>
              </a:rPr>
              <a:t>utvrđivanje načina međusobne razmene informacija i saradnje na međunarodnim sastancima</a:t>
            </a:r>
          </a:p>
          <a:p>
            <a:pPr lvl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CS" sz="2400" dirty="0">
                <a:solidFill>
                  <a:srgbClr val="4272CA"/>
                </a:solidFill>
                <a:ea typeface="+mj-ea"/>
                <a:cs typeface="+mj-cs"/>
              </a:rPr>
              <a:t>utvrđivanje </a:t>
            </a:r>
            <a:r>
              <a:rPr lang="sr-Latn-CS" sz="2400" dirty="0" smtClean="0">
                <a:solidFill>
                  <a:srgbClr val="4272CA"/>
                </a:solidFill>
                <a:ea typeface="+mj-ea"/>
                <a:cs typeface="+mj-cs"/>
              </a:rPr>
              <a:t>načina </a:t>
            </a:r>
            <a:r>
              <a:rPr lang="sr-Latn-CS" sz="2400" dirty="0">
                <a:solidFill>
                  <a:srgbClr val="4272CA"/>
                </a:solidFill>
                <a:ea typeface="+mj-ea"/>
                <a:cs typeface="+mj-cs"/>
              </a:rPr>
              <a:t>saradnje i usaglašavanja između institucija pri donošenju odluka</a:t>
            </a:r>
          </a:p>
          <a:p>
            <a:pPr lvl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CS" sz="2400" dirty="0">
                <a:solidFill>
                  <a:srgbClr val="4272CA"/>
                </a:solidFill>
                <a:ea typeface="+mj-ea"/>
                <a:cs typeface="+mj-cs"/>
              </a:rPr>
              <a:t>obezbeđivanje primene načela poverljivosti za podatke </a:t>
            </a:r>
            <a:r>
              <a:rPr lang="sr-Latn-CS" sz="2400" dirty="0" smtClean="0">
                <a:solidFill>
                  <a:srgbClr val="4272CA"/>
                </a:solidFill>
                <a:ea typeface="+mj-ea"/>
                <a:cs typeface="+mj-cs"/>
              </a:rPr>
              <a:t>koje </a:t>
            </a:r>
            <a:r>
              <a:rPr lang="sr-Latn-CS" sz="2400" dirty="0">
                <a:solidFill>
                  <a:srgbClr val="4272CA"/>
                </a:solidFill>
                <a:ea typeface="+mj-ea"/>
                <a:cs typeface="+mj-cs"/>
              </a:rPr>
              <a:t>međusobno razmenjuju potpisnici</a:t>
            </a:r>
            <a:endParaRPr lang="sr-Latn-RS" sz="2400" dirty="0">
              <a:solidFill>
                <a:srgbClr val="4272CA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12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000" dirty="0"/>
              <a:t>Podela </a:t>
            </a:r>
            <a:r>
              <a:rPr lang="sr-Latn-RS" sz="4000" dirty="0" smtClean="0"/>
              <a:t>nadležnosti</a:t>
            </a:r>
            <a:endParaRPr lang="sr-Latn-R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Nadležnosti </a:t>
            </a: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Republičkog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zavoda za statistiku: 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sektorska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klasifikacija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godišnja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i kvartalna statistika nefinansijskih računa sektora države prema ESA2010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podaci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o primanjima od poreza i socijalnih doprinosa </a:t>
            </a: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po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vrsti i po podsektorima države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podaci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o izdacima sektora države prema funkcionalnoj klasifikaciji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izveštavanje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u slučaju prekomernog deficita i duga</a:t>
            </a:r>
          </a:p>
        </p:txBody>
      </p:sp>
    </p:spTree>
    <p:extLst>
      <p:ext uri="{BB962C8B-B14F-4D97-AF65-F5344CB8AC3E}">
        <p14:creationId xmlns:p14="http://schemas.microsoft.com/office/powerpoint/2010/main" val="265367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000" dirty="0"/>
              <a:t>Podela </a:t>
            </a:r>
            <a:r>
              <a:rPr lang="sr-Latn-RS" sz="4000" dirty="0" smtClean="0"/>
              <a:t>nadležnosti (nastavak</a:t>
            </a:r>
            <a:r>
              <a:rPr lang="sr-Latn-RS" sz="4000" dirty="0" smtClean="0"/>
              <a:t>)</a:t>
            </a:r>
            <a:endParaRPr lang="sr-Latn-R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Nadležnosti Narodne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banke Srbije: 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godišnja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i kvartalna statistika finansijskih računa sektora države prema ESA2010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kvartalno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izveštavanje o dugu prema kriterijumu iz Mastrihta u skladu sa ESA2010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izveštavanje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ECB o statistici državnih finansija i kvartalnim finansijskim računima</a:t>
            </a:r>
          </a:p>
        </p:txBody>
      </p:sp>
    </p:spTree>
    <p:extLst>
      <p:ext uri="{BB962C8B-B14F-4D97-AF65-F5344CB8AC3E}">
        <p14:creationId xmlns:p14="http://schemas.microsoft.com/office/powerpoint/2010/main" val="24379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000" dirty="0"/>
              <a:t>Podela </a:t>
            </a:r>
            <a:r>
              <a:rPr lang="sr-Latn-RS" sz="4000" dirty="0" smtClean="0"/>
              <a:t>nadležnosti (nastavak</a:t>
            </a:r>
            <a:r>
              <a:rPr lang="sr-Latn-RS" sz="4000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Nadležnosti Ministarstva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finansija: 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praćenje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sopstvenih sredstava iz poreza na dodatu vrednost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podaci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o zahtevima prema budžetskim okvirima zemalja članica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srgbClr val="4272CA"/>
                </a:solidFill>
                <a:ea typeface="+mj-ea"/>
                <a:cs typeface="+mj-cs"/>
              </a:rPr>
              <a:t>statistika </a:t>
            </a:r>
            <a:r>
              <a:rPr lang="sr-Latn-RS" sz="2400" dirty="0">
                <a:solidFill>
                  <a:srgbClr val="4272CA"/>
                </a:solidFill>
                <a:ea typeface="+mj-ea"/>
                <a:cs typeface="+mj-cs"/>
              </a:rPr>
              <a:t>državnih finansija prema MMF</a:t>
            </a:r>
          </a:p>
        </p:txBody>
      </p:sp>
    </p:spTree>
    <p:extLst>
      <p:ext uri="{BB962C8B-B14F-4D97-AF65-F5344CB8AC3E}">
        <p14:creationId xmlns:p14="http://schemas.microsoft.com/office/powerpoint/2010/main" val="392935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000" dirty="0" smtClean="0"/>
              <a:t>EDP izveštavanje</a:t>
            </a:r>
            <a:endParaRPr lang="sr-Latn-R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</a:pP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Izveštavanje u slučaju prekomernog deficita (EDP izveštavanje)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RZS je odgovoran za sastavljanje i slanje Izveštaja (i pratećih Upitnika)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NBS obezbeđuje sve potrebne podatke iz domena statistike finansijskih računa i duga po Mastrihtskom kriterijumu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Ministarstvo  finansija obezbeđuje </a:t>
            </a:r>
            <a:r>
              <a:rPr lang="sr-Latn-RS" sz="1600" dirty="0" smtClean="0">
                <a:solidFill>
                  <a:srgbClr val="4272CA"/>
                </a:solidFill>
                <a:ea typeface="+mj-ea"/>
                <a:cs typeface="+mj-cs"/>
              </a:rPr>
              <a:t>projekcije</a:t>
            </a:r>
            <a:endParaRPr lang="sr-Latn-RS" sz="1600" dirty="0">
              <a:solidFill>
                <a:srgbClr val="4272CA"/>
              </a:solidFill>
              <a:ea typeface="+mj-ea"/>
              <a:cs typeface="+mj-cs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</a:pPr>
            <a:endParaRPr lang="sr-Latn-RS" sz="1600" dirty="0">
              <a:solidFill>
                <a:srgbClr val="4272CA"/>
              </a:solidFill>
              <a:ea typeface="+mj-ea"/>
              <a:cs typeface="+mj-cs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</a:pP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Predviđeno je da: 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RZS preliminarno dostavlja tabele 1 (osim dela koji se odnosi na dug države) i 2A-2D, tabele Upitnika i ostale dokumente koji čine sastavni deo EDP izveštavanja iz svoje nadležnosti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NBS preliminarno dostavlja tabele 1 </a:t>
            </a:r>
            <a:r>
              <a:rPr lang="sr-Latn-RS" sz="1600" dirty="0" smtClean="0">
                <a:solidFill>
                  <a:srgbClr val="4272CA"/>
                </a:solidFill>
                <a:ea typeface="+mj-ea"/>
                <a:cs typeface="+mj-cs"/>
              </a:rPr>
              <a:t>(deo </a:t>
            </a: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koji se odnosi na dug države) i 3A-3E, tabele Upitnika i ostale dokumente koji čine sastavni deo EDP izveštavanja iz svoje nadležnosti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sr-Latn-RS" sz="1600" dirty="0">
              <a:solidFill>
                <a:srgbClr val="4272CA"/>
              </a:solidFill>
              <a:ea typeface="+mj-ea"/>
              <a:cs typeface="+mj-cs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</a:pP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RZS je zadužen za sastavljanje i revidiranje EDP metodologije </a:t>
            </a:r>
            <a:r>
              <a:rPr lang="sr-Latn-RS" sz="1600" i="1" dirty="0">
                <a:solidFill>
                  <a:srgbClr val="4272CA"/>
                </a:solidFill>
                <a:ea typeface="+mj-ea"/>
                <a:cs typeface="+mj-cs"/>
              </a:rPr>
              <a:t>(</a:t>
            </a:r>
            <a:r>
              <a:rPr lang="en-US" sz="1600" i="1" dirty="0">
                <a:solidFill>
                  <a:srgbClr val="4272CA"/>
                </a:solidFill>
                <a:ea typeface="+mj-ea"/>
                <a:cs typeface="+mj-cs"/>
              </a:rPr>
              <a:t>Inventory of methods, procedures and sources used for the compilation of deficit and debt data and the underlying government sector accounts according to </a:t>
            </a:r>
            <a:r>
              <a:rPr lang="en-US" sz="1600" i="1" dirty="0" err="1">
                <a:solidFill>
                  <a:srgbClr val="4272CA"/>
                </a:solidFill>
                <a:ea typeface="+mj-ea"/>
                <a:cs typeface="+mj-cs"/>
              </a:rPr>
              <a:t>ESA2010</a:t>
            </a:r>
            <a:r>
              <a:rPr lang="sr-Latn-RS" sz="1600" dirty="0">
                <a:solidFill>
                  <a:srgbClr val="4272CA"/>
                </a:solidFill>
                <a:ea typeface="+mj-ea"/>
                <a:cs typeface="+mj-cs"/>
              </a:rPr>
              <a:t>) uz aktivno učešće NBS i Ministarstva finansija za kategorije podataka koje dostavljaju RZS</a:t>
            </a:r>
          </a:p>
          <a:p>
            <a:pPr lvl="1"/>
            <a:endParaRPr lang="sr-Latn-RS" dirty="0"/>
          </a:p>
          <a:p>
            <a:pPr marL="257175" lvl="1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165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000" dirty="0"/>
              <a:t>Razmena </a:t>
            </a:r>
            <a:r>
              <a:rPr lang="sr-Latn-RS" sz="4000" dirty="0" smtClean="0"/>
              <a:t>informacija</a:t>
            </a:r>
            <a:endParaRPr lang="sr-Latn-R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sr-Latn-CS" dirty="0">
                <a:solidFill>
                  <a:srgbClr val="4272CA"/>
                </a:solidFill>
              </a:rPr>
              <a:t>U vezi sa: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CS" dirty="0" smtClean="0">
                <a:solidFill>
                  <a:srgbClr val="4272CA"/>
                </a:solidFill>
              </a:rPr>
              <a:t>planiranim </a:t>
            </a:r>
            <a:r>
              <a:rPr lang="sr-Latn-CS" dirty="0">
                <a:solidFill>
                  <a:srgbClr val="4272CA"/>
                </a:solidFill>
              </a:rPr>
              <a:t>međunarodnim sastancima iz oblasti statistike državnih finansija i EDP izveštavanja i, po potrebi, međusobno savetovanje o stavovima </a:t>
            </a:r>
            <a:r>
              <a:rPr lang="sr-Latn-CS" dirty="0" smtClean="0">
                <a:solidFill>
                  <a:srgbClr val="4272CA"/>
                </a:solidFill>
              </a:rPr>
              <a:t>vezanim </a:t>
            </a:r>
            <a:r>
              <a:rPr lang="sr-Latn-CS" dirty="0">
                <a:solidFill>
                  <a:srgbClr val="4272CA"/>
                </a:solidFill>
              </a:rPr>
              <a:t>za pojedina pitanja </a:t>
            </a:r>
            <a:endParaRPr lang="sr-Latn-RS" dirty="0">
              <a:solidFill>
                <a:srgbClr val="4272CA"/>
              </a:solidFill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dirty="0" smtClean="0">
                <a:solidFill>
                  <a:srgbClr val="4272CA"/>
                </a:solidFill>
              </a:rPr>
              <a:t>planiranim </a:t>
            </a:r>
            <a:r>
              <a:rPr lang="sr-Latn-RS" dirty="0">
                <a:solidFill>
                  <a:srgbClr val="4272CA"/>
                </a:solidFill>
              </a:rPr>
              <a:t>obukama, konferencijama i radionicama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dirty="0" smtClean="0">
                <a:solidFill>
                  <a:srgbClr val="4272CA"/>
                </a:solidFill>
              </a:rPr>
              <a:t>zaključcima</a:t>
            </a:r>
            <a:r>
              <a:rPr lang="sr-Latn-RS" dirty="0">
                <a:solidFill>
                  <a:srgbClr val="4272CA"/>
                </a:solidFill>
              </a:rPr>
              <a:t>, izveštajima i ostalim materijalima sa sastanaka, kurseva, konferencija i radionica u čijem su radu učestvovali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dirty="0" smtClean="0">
                <a:solidFill>
                  <a:srgbClr val="4272CA"/>
                </a:solidFill>
              </a:rPr>
              <a:t>objašnjenjima </a:t>
            </a:r>
            <a:r>
              <a:rPr lang="sr-Latn-RS" dirty="0">
                <a:solidFill>
                  <a:srgbClr val="4272CA"/>
                </a:solidFill>
              </a:rPr>
              <a:t>i metodologijama statističkih obračuna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RS" dirty="0" smtClean="0">
                <a:solidFill>
                  <a:srgbClr val="4272CA"/>
                </a:solidFill>
              </a:rPr>
              <a:t>pružanjem </a:t>
            </a:r>
            <a:r>
              <a:rPr lang="sr-Latn-RS" dirty="0">
                <a:solidFill>
                  <a:srgbClr val="4272CA"/>
                </a:solidFill>
              </a:rPr>
              <a:t>uzajamne pomoći u obuci zaposlenih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3926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sr-Latn-RS" sz="6000" dirty="0" smtClean="0"/>
          </a:p>
          <a:p>
            <a:pPr marL="0" indent="0">
              <a:buNone/>
            </a:pPr>
            <a:r>
              <a:rPr lang="sr-Latn-RS" sz="6000" dirty="0"/>
              <a:t>	</a:t>
            </a:r>
            <a:r>
              <a:rPr lang="sr-Latn-RS" sz="6000" dirty="0" smtClean="0"/>
              <a:t>	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sr-Latn-RS" sz="5400" dirty="0" smtClean="0">
                <a:solidFill>
                  <a:srgbClr val="4272CA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ea typeface="+mj-ea"/>
                <a:cs typeface="+mj-cs"/>
              </a:rPr>
              <a:t>Hvala </a:t>
            </a:r>
            <a:r>
              <a:rPr lang="sr-Latn-RS" sz="5400" dirty="0">
                <a:solidFill>
                  <a:srgbClr val="4272CA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ea typeface="+mj-ea"/>
                <a:cs typeface="+mj-cs"/>
              </a:rPr>
              <a:t>na pažnji</a:t>
            </a:r>
            <a:endParaRPr lang="en-US" sz="5400" dirty="0">
              <a:solidFill>
                <a:srgbClr val="4272CA"/>
              </a:solidFill>
              <a:effectLst>
                <a:outerShdw blurRad="50800" algn="ctr" rotWithShape="0">
                  <a:srgbClr val="000000">
                    <a:alpha val="66000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360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3_Podloga za prezentaciju na srpskom">
  <a:themeElements>
    <a:clrScheme name="RZS_20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AA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1E14C0BE-020F-4F98-8237-6DED4F68F6A8}" vid="{3DB0E190-2A23-4954-BD8E-38BC0A14A4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03_Podloga za prezentaciju na srpskom</Template>
  <TotalTime>201</TotalTime>
  <Words>450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03_Podloga za prezentaciju na srpskom</vt:lpstr>
      <vt:lpstr>Saradnja Republičkog zavoda za statistiku i Narodne banke Srbije u statistici državnih finansija i EDP izveštavanju</vt:lpstr>
      <vt:lpstr>PowerPoint Presentation</vt:lpstr>
      <vt:lpstr>Cilj saradnje</vt:lpstr>
      <vt:lpstr>Podela nadležnosti</vt:lpstr>
      <vt:lpstr>Podela nadležnosti (nastavak)</vt:lpstr>
      <vt:lpstr>Podela nadležnosti (nastavak)</vt:lpstr>
      <vt:lpstr>EDP izveštavanje</vt:lpstr>
      <vt:lpstr>Razmena informacija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Vesna Simonovic</dc:creator>
  <cp:lastModifiedBy>Marina Pavlovic</cp:lastModifiedBy>
  <cp:revision>23</cp:revision>
  <dcterms:created xsi:type="dcterms:W3CDTF">2016-11-14T09:12:23Z</dcterms:created>
  <dcterms:modified xsi:type="dcterms:W3CDTF">2016-11-15T07:17:40Z</dcterms:modified>
</cp:coreProperties>
</file>