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9" r:id="rId5"/>
    <p:sldId id="260" r:id="rId6"/>
    <p:sldId id="262" r:id="rId7"/>
    <p:sldId id="263" r:id="rId8"/>
    <p:sldId id="273" r:id="rId9"/>
    <p:sldId id="264" r:id="rId10"/>
    <p:sldId id="265" r:id="rId11"/>
    <p:sldId id="266" r:id="rId12"/>
    <p:sldId id="274" r:id="rId13"/>
    <p:sldId id="271" r:id="rId14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33" autoAdjust="0"/>
  </p:normalViewPr>
  <p:slideViewPr>
    <p:cSldViewPr snapToGrid="0">
      <p:cViewPr>
        <p:scale>
          <a:sx n="122" d="100"/>
          <a:sy n="122" d="100"/>
        </p:scale>
        <p:origin x="-1230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838200" y="1528763"/>
            <a:ext cx="8137525" cy="92075"/>
            <a:chOff x="1381125" y="1528434"/>
            <a:chExt cx="7421880" cy="92153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4992885" y="-2040428"/>
              <a:ext cx="0" cy="72235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5052973" y="-1763131"/>
              <a:ext cx="0" cy="676743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236854" y="-2037718"/>
              <a:ext cx="0" cy="71323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075" y="214313"/>
            <a:ext cx="1281113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390525" y="136525"/>
            <a:ext cx="90488" cy="6584950"/>
            <a:chOff x="1047793" y="137160"/>
            <a:chExt cx="90062" cy="658368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093614" y="319688"/>
              <a:ext cx="0" cy="621862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37855" y="502215"/>
              <a:ext cx="0" cy="5853571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47793" y="137160"/>
              <a:ext cx="0" cy="6583680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444625"/>
            <a:ext cx="280987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3319463" y="623888"/>
            <a:ext cx="2954337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sr-Cyrl-RS" dirty="0">
                <a:solidFill>
                  <a:srgbClr val="AA0000"/>
                </a:solidFill>
              </a:rPr>
              <a:t>Република Србија</a:t>
            </a:r>
          </a:p>
          <a:p>
            <a:pPr algn="ctr" eaLnBrk="1" hangingPunct="1">
              <a:defRPr/>
            </a:pPr>
            <a:r>
              <a:rPr lang="sr-Cyrl-RS" sz="1600" dirty="0">
                <a:solidFill>
                  <a:srgbClr val="6A6A6A"/>
                </a:solidFill>
              </a:rPr>
              <a:t>Републички завод за статистику</a:t>
            </a:r>
            <a:endParaRPr lang="en-US" sz="1600" dirty="0">
              <a:solidFill>
                <a:srgbClr val="6A6A6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9072"/>
            <a:ext cx="7744968" cy="2532888"/>
          </a:xfrm>
        </p:spPr>
        <p:txBody>
          <a:bodyPr anchorCtr="0"/>
          <a:lstStyle>
            <a:lvl1pPr algn="ctr">
              <a:defRPr sz="3400">
                <a:solidFill>
                  <a:srgbClr val="4272CA"/>
                </a:solidFill>
                <a:effectLst>
                  <a:outerShdw blurRad="50800" dist="12700" algn="ctr" rotWithShape="0">
                    <a:srgbClr val="000000">
                      <a:alpha val="66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512" y="4343400"/>
            <a:ext cx="5980176" cy="1252728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337560" y="5852160"/>
            <a:ext cx="2743200" cy="54864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105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9" name="Straight Connector 8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1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A07E23-46E7-4E9F-B233-636DADDF50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232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934325" y="506413"/>
            <a:ext cx="47625" cy="5578475"/>
            <a:chOff x="1047099" y="320040"/>
            <a:chExt cx="46473" cy="621792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047099" y="327118"/>
              <a:ext cx="0" cy="5911801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103188" y="185738"/>
            <a:ext cx="7680325" cy="46037"/>
            <a:chOff x="1526280" y="1572081"/>
            <a:chExt cx="6978512" cy="45330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5015536" y="-1917175"/>
              <a:ext cx="0" cy="6978512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121555" y="-1765827"/>
              <a:ext cx="0" cy="676647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119063"/>
            <a:ext cx="280988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1000" y="231774"/>
            <a:ext cx="914400" cy="62179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31774"/>
            <a:ext cx="7680960" cy="62179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D37C58-2F65-4CA6-9581-BF4B055519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00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0" name="Straight Connector 9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28600" y="1280160"/>
            <a:ext cx="8686800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1648A9-A373-4B05-A1F9-DEC72CEAA0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70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50863" y="4533900"/>
            <a:ext cx="8137525" cy="92075"/>
            <a:chOff x="1381125" y="1528434"/>
            <a:chExt cx="7421880" cy="92153"/>
          </a:xfrm>
        </p:grpSpPr>
        <p:cxnSp>
          <p:nvCxnSpPr>
            <p:cNvPr id="5" name="Straight Connector 4"/>
            <p:cNvCxnSpPr/>
            <p:nvPr/>
          </p:nvCxnSpPr>
          <p:spPr>
            <a:xfrm rot="16200000">
              <a:off x="4992885" y="-2040427"/>
              <a:ext cx="0" cy="7223519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>
              <a:off x="5052972" y="-1763131"/>
              <a:ext cx="0" cy="676743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5236854" y="-2037718"/>
              <a:ext cx="0" cy="71323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4452938"/>
            <a:ext cx="2794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47363" cy="2852737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47363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7000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>
            <a:off x="4572000" y="1152525"/>
            <a:ext cx="0" cy="5303838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479925" y="103505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80160"/>
            <a:ext cx="4270248" cy="516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1280159"/>
            <a:ext cx="4270248" cy="516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D3DB62-8C07-4AE4-8DB8-BE79DDA3B5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38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4572000" y="1133475"/>
            <a:ext cx="0" cy="5303838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>
            <a:off x="4572000" y="-2074862"/>
            <a:ext cx="0" cy="8502650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479925" y="103505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79925" y="2084388"/>
            <a:ext cx="182563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8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80160"/>
            <a:ext cx="427024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240178"/>
            <a:ext cx="4270248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1280160"/>
            <a:ext cx="427024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40280"/>
            <a:ext cx="4270248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4B6B84-0417-47E8-9689-167666FED1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77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28BFA7-FD35-4D97-AC7F-7F95EECA82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462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4775" y="274638"/>
            <a:ext cx="47625" cy="6510337"/>
            <a:chOff x="1093572" y="320040"/>
            <a:chExt cx="46664" cy="621792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140236" y="326105"/>
              <a:ext cx="0" cy="5955619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534988" y="146050"/>
            <a:ext cx="8231187" cy="46038"/>
            <a:chOff x="1669415" y="1572094"/>
            <a:chExt cx="6979831" cy="45317"/>
          </a:xfrm>
        </p:grpSpPr>
        <p:cxnSp>
          <p:nvCxnSpPr>
            <p:cNvPr id="6" name="Straight Connector 5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55563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A0E9DB-2120-46DF-8A92-44633F182B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62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4988" y="1079500"/>
            <a:ext cx="3567112" cy="44450"/>
            <a:chOff x="1669417" y="1572087"/>
            <a:chExt cx="3025346" cy="45326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3182763" y="60086"/>
              <a:ext cx="0" cy="302400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3077071" y="209759"/>
              <a:ext cx="0" cy="2815309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9" name="Straight Connector 8"/>
          <p:cNvCxnSpPr/>
          <p:nvPr/>
        </p:nvCxnSpPr>
        <p:spPr>
          <a:xfrm>
            <a:off x="4046538" y="1279525"/>
            <a:ext cx="0" cy="5167313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304"/>
            <a:ext cx="3767328" cy="914400"/>
          </a:xfrm>
        </p:spPr>
        <p:txBody>
          <a:bodyPr anchorCtr="0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6941" y="146304"/>
            <a:ext cx="4800600" cy="63002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28600" y="1280160"/>
            <a:ext cx="3767328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27AD8-FB1F-46F9-AA8D-40CAFD7C55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389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4988" y="1079500"/>
            <a:ext cx="3567112" cy="44450"/>
            <a:chOff x="1669417" y="1572087"/>
            <a:chExt cx="3025346" cy="45326"/>
          </a:xfrm>
        </p:grpSpPr>
        <p:cxnSp>
          <p:nvCxnSpPr>
            <p:cNvPr id="6" name="Straight Connector 5"/>
            <p:cNvCxnSpPr/>
            <p:nvPr/>
          </p:nvCxnSpPr>
          <p:spPr>
            <a:xfrm rot="16200000">
              <a:off x="3182763" y="60086"/>
              <a:ext cx="0" cy="302400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3077071" y="209759"/>
              <a:ext cx="0" cy="2815309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>
            <a:off x="4046538" y="1279525"/>
            <a:ext cx="0" cy="5167313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304"/>
            <a:ext cx="3767328" cy="914400"/>
          </a:xfrm>
        </p:spPr>
        <p:txBody>
          <a:bodyPr anchorCtr="0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6941" y="146304"/>
            <a:ext cx="4800600" cy="630021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228600" y="1280160"/>
            <a:ext cx="3767328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C1FE0-CC8C-4A20-9970-C914E703B0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529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46050"/>
            <a:ext cx="8686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1279525"/>
            <a:ext cx="8686800" cy="516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6580188"/>
            <a:ext cx="3090863" cy="274637"/>
          </a:xfrm>
          <a:prstGeom prst="rect">
            <a:avLst/>
          </a:prstGeom>
          <a:noFill/>
        </p:spPr>
        <p:txBody>
          <a:bodyPr>
            <a:normAutofit fontScale="85000" lnSpcReduction="20000"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898989"/>
                </a:solidFill>
                <a:effectLst>
                  <a:outerShdw blurRad="50800" algn="ctr" rotWithShape="0">
                    <a:srgbClr val="000000">
                      <a:alpha val="66000"/>
                    </a:srgbClr>
                  </a:outerShdw>
                </a:effectLst>
                <a:latin typeface="+mn-lt"/>
              </a:rPr>
              <a:t>www.stat.gov.rs / stat@stat.gov.rs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34950" y="6583363"/>
            <a:ext cx="4572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B7ECC32-3DC6-4373-9E8C-878CBF4243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txStyles>
    <p:title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rgbClr val="4272CA"/>
          </a:solidFill>
          <a:effectLst>
            <a:outerShdw blurRad="50800" algn="ctr" rotWithShape="0">
              <a:srgbClr val="000000">
                <a:alpha val="66000"/>
              </a:srgbClr>
            </a:outerShdw>
          </a:effectLst>
          <a:latin typeface="+mn-lt"/>
          <a:ea typeface="+mj-ea"/>
          <a:cs typeface="+mj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2pPr>
      <a:lvl3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3pPr>
      <a:lvl4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4pPr>
      <a:lvl5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5pPr>
      <a:lvl6pPr marL="4572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6pPr>
      <a:lvl7pPr marL="9144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7pPr>
      <a:lvl8pPr marL="13716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8pPr>
      <a:lvl9pPr marL="18288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9pPr>
    </p:titleStyle>
    <p:bodyStyle>
      <a:lvl1pPr marL="128588" indent="-128588" algn="l" defTabSz="514350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Clr>
          <a:srgbClr val="4272CA"/>
        </a:buClr>
        <a:buFont typeface="Arial" charset="0"/>
        <a:buChar char="•"/>
        <a:defRPr sz="2000" kern="1200">
          <a:solidFill>
            <a:srgbClr val="6A6A6A"/>
          </a:solidFill>
          <a:latin typeface="+mn-lt"/>
          <a:ea typeface="+mn-ea"/>
          <a:cs typeface="+mn-cs"/>
        </a:defRPr>
      </a:lvl1pPr>
      <a:lvl2pPr marL="385763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kern="1200">
          <a:solidFill>
            <a:srgbClr val="6A6A6A"/>
          </a:solidFill>
          <a:latin typeface="+mn-lt"/>
          <a:ea typeface="+mn-ea"/>
          <a:cs typeface="+mn-cs"/>
        </a:defRPr>
      </a:lvl2pPr>
      <a:lvl3pPr marL="642938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600" i="1" kern="1200">
          <a:solidFill>
            <a:srgbClr val="6A6A6A"/>
          </a:solidFill>
          <a:latin typeface="+mn-lt"/>
          <a:ea typeface="+mn-ea"/>
          <a:cs typeface="+mn-cs"/>
        </a:defRPr>
      </a:lvl3pPr>
      <a:lvl4pPr marL="900113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400" kern="1200">
          <a:solidFill>
            <a:srgbClr val="6A6A6A"/>
          </a:solidFill>
          <a:latin typeface="+mn-lt"/>
          <a:ea typeface="+mn-ea"/>
          <a:cs typeface="+mn-cs"/>
        </a:defRPr>
      </a:lvl4pPr>
      <a:lvl5pPr marL="1157288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200" i="1" kern="1200">
          <a:solidFill>
            <a:srgbClr val="6A6A6A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9262"/>
            <a:ext cx="7745413" cy="315753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Iskustva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</a:t>
            </a:r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epubličkog zavoda za statistiku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pripremanju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odgovora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Upitnik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članstvo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Republike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Srbije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EU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Izazovi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Prepoznavanje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nadležnih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institucija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za svako pitanje;</a:t>
            </a:r>
          </a:p>
          <a:p>
            <a:pPr marL="0" indent="0">
              <a:buNone/>
            </a:pPr>
            <a:endParaRPr lang="sr-Latn-R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Zahtevna koordinacija;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Kratak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vremenski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period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8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Korist</a:t>
            </a:r>
            <a:r>
              <a:rPr lang="sr-Latn-RS" b="1" dirty="0" smtClean="0"/>
              <a:t>i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Prepoznat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značaj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zvanične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statistike</a:t>
            </a:r>
            <a:r>
              <a:rPr lang="sr-Latn-R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;</a:t>
            </a:r>
          </a:p>
          <a:p>
            <a:endParaRPr lang="sr-Latn-RS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vi-VN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Utvrđeno  </a:t>
            </a:r>
            <a:r>
              <a:rPr lang="vi-VN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realno stanje statističkog </a:t>
            </a:r>
            <a:r>
              <a:rPr lang="vi-VN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sistema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  <a:endParaRPr lang="vi-VN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Postavljen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osnov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dobru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saradnju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institucijama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budućnosti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Naredne</a:t>
            </a:r>
            <a:r>
              <a:rPr lang="en-US" b="1" dirty="0" smtClean="0"/>
              <a:t> faze u </a:t>
            </a:r>
            <a:r>
              <a:rPr lang="en-US" b="1" dirty="0" err="1" smtClean="0"/>
              <a:t>procesu</a:t>
            </a:r>
            <a:r>
              <a:rPr lang="en-US" b="1" dirty="0" smtClean="0"/>
              <a:t> </a:t>
            </a:r>
            <a:r>
              <a:rPr lang="en-US" b="1" dirty="0" err="1" smtClean="0"/>
              <a:t>evropskih</a:t>
            </a:r>
            <a:r>
              <a:rPr lang="en-US" b="1" dirty="0" smtClean="0"/>
              <a:t> </a:t>
            </a:r>
            <a:r>
              <a:rPr lang="en-US" b="1" dirty="0" err="1" smtClean="0"/>
              <a:t>integracija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Eksplanatorni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skrining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Bilateralni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skrining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sr-Latn-RS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Izveštaj 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</a:rPr>
              <a:t>sa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skrininga;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Pisanje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pregovara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</a:rPr>
              <a:t>čke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pozicije;</a:t>
            </a:r>
            <a:endParaRPr lang="sr-Latn-RS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Otvaranje poglavlja;</a:t>
            </a:r>
            <a:endParaRPr lang="sr-Latn-RS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Zatvaranje poglavlja.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40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/>
          </a:p>
          <a:p>
            <a:pPr marL="0" indent="0" algn="ctr">
              <a:buNone/>
            </a:pPr>
            <a:endParaRPr lang="sr-Latn-RS" sz="4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sr-Latn-RS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</a:t>
            </a:r>
            <a:r>
              <a:rPr lang="sr-Latn-R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pažnji!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89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sr-Latn-RS" alt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vi-VN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Najvažniji </a:t>
            </a:r>
            <a:r>
              <a:rPr lang="vi-VN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dokument koji državna uprava piše u procesu evropskih </a:t>
            </a:r>
            <a:r>
              <a:rPr lang="vi-VN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integracija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  <a:endParaRPr lang="sr-Latn-RS" alt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vi-VN" alt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vi-VN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Na </a:t>
            </a:r>
            <a:r>
              <a:rPr lang="vi-VN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osnovu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odgovora na pitanja iz Upitnika</a:t>
            </a:r>
            <a:r>
              <a:rPr lang="en-US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vi-VN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vropska komisija</a:t>
            </a:r>
            <a:r>
              <a:rPr lang="vi-VN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vi-VN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izrađuje mišljenje o spremnosti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zemlje</a:t>
            </a:r>
            <a:r>
              <a:rPr lang="vi-VN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vi-VN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 dobije status kandidata za članstvo u </a:t>
            </a:r>
            <a:r>
              <a:rPr lang="vi-VN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EU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  <a:endParaRPr lang="sr-Latn-RS" alt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vi-VN" alt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vi-VN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Polazište </a:t>
            </a:r>
            <a:r>
              <a:rPr lang="vi-VN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za buduće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definisanje uslova za </a:t>
            </a:r>
            <a:r>
              <a:rPr lang="vi-VN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otvaranje </a:t>
            </a:r>
            <a:r>
              <a:rPr lang="vi-VN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pojedinih </a:t>
            </a:r>
            <a:r>
              <a:rPr lang="vi-VN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poglavlja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u procesu pregovaranja za članstvo u EU.</a:t>
            </a:r>
            <a:endParaRPr lang="vi-VN" alt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en-US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r-Latn-RS" b="1" dirty="0" smtClean="0"/>
              <a:t>Značaj Upitnika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050"/>
            <a:ext cx="8686800" cy="713642"/>
          </a:xfrm>
        </p:spPr>
        <p:txBody>
          <a:bodyPr/>
          <a:lstStyle/>
          <a:p>
            <a:pPr algn="ctr"/>
            <a:r>
              <a:rPr lang="en-US" b="1" dirty="0" err="1" smtClean="0"/>
              <a:t>Klju</a:t>
            </a:r>
            <a:r>
              <a:rPr lang="sr-Latn-RS" b="1" smtClean="0"/>
              <a:t>čni datumi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22.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decembar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2009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</a:t>
            </a: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Republika</a:t>
            </a:r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Srbija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podnela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zahtev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prijem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u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članstvo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EU</a:t>
            </a:r>
            <a:endParaRPr lang="sr-Latn-R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24.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novembra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2010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Upitnik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E</a:t>
            </a: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vropske komisije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upu</a:t>
            </a: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ć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Republici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Srbiji</a:t>
            </a:r>
            <a:endParaRPr lang="sr-Latn-RS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31.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januar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2011. 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Republika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Srbija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predala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odgovore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Evropskoj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r-Latn-R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omisiji</a:t>
            </a:r>
            <a:endParaRPr lang="sr-Latn-R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12.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oktobar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2011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.-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Evropska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r-Latn-R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omisija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preporu</a:t>
            </a: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č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 se </a:t>
            </a: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Republici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Srbiji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dodeli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status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kandidata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r-Latn-R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č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lanstvo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EU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1. mart 2012. </a:t>
            </a: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Evropski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savet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doneo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je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odluku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da </a:t>
            </a: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Republici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Srbiji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dodeli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status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kandidata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članstvo u EU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32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Struktura</a:t>
            </a:r>
            <a:r>
              <a:rPr lang="en-US" b="1" dirty="0" smtClean="0"/>
              <a:t> </a:t>
            </a:r>
            <a:r>
              <a:rPr lang="en-US" b="1" dirty="0" err="1" smtClean="0"/>
              <a:t>Upitnika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r-Latn-RS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33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poglavlja</a:t>
            </a:r>
            <a:r>
              <a:rPr lang="sr-Latn-R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(formirane 33 podgupe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</a:t>
            </a:r>
            <a:endParaRPr lang="sr-Latn-R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Ekonomski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kriterijumi</a:t>
            </a:r>
            <a:r>
              <a:rPr lang="sr-Latn-R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(Ministarstvo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Finansija- koordinator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Polit</a:t>
            </a:r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čki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kriterijumi</a:t>
            </a:r>
            <a:r>
              <a:rPr lang="sr-Latn-R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(Kancelarija 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za evropske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integracije-koordinator</a:t>
            </a: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sr-Latn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2483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pitanja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79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/>
              <a:t>Podgrupe</a:t>
            </a:r>
            <a:r>
              <a:rPr lang="sr-Latn-RS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558026"/>
              </p:ext>
            </p:extLst>
          </p:nvPr>
        </p:nvGraphicFramePr>
        <p:xfrm>
          <a:off x="211015" y="930030"/>
          <a:ext cx="8651631" cy="5085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5896"/>
                <a:gridCol w="3609827"/>
                <a:gridCol w="242303"/>
                <a:gridCol w="571556"/>
                <a:gridCol w="3672049"/>
              </a:tblGrid>
              <a:tr h="5465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1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Kretanje </a:t>
                      </a:r>
                      <a:r>
                        <a:rPr lang="sr-Latn-C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roba 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PG </a:t>
                      </a:r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Statistika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2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Kretanje </a:t>
                      </a:r>
                      <a:r>
                        <a:rPr lang="sr-Latn-C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radnika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19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Socijalna politika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zapošljavanje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3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Poslovno nastanjivanje </a:t>
                      </a:r>
                      <a:r>
                        <a:rPr lang="sr-Latn-C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 sloboda pružanja usluga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20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Preduzetni</a:t>
                      </a:r>
                      <a:r>
                        <a:rPr lang="sr-Latn-R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štvo</a:t>
                      </a:r>
                      <a:r>
                        <a:rPr lang="en-U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industrijska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politika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4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Slobodno kretanje kapitala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21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Trans-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evropske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mreže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5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Javne nabavke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22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Regionalna politika i koordinacija strukturnih instrumenata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6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Pravo privrednih društava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23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Pravosuđe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osnovna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prava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7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Pravo intelektualne svojine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24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</a:t>
                      </a:r>
                      <a:r>
                        <a:rPr lang="sr-Latn-R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itanja p</a:t>
                      </a:r>
                      <a:r>
                        <a:rPr lang="en-US" sz="1200" b="1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ravd</a:t>
                      </a:r>
                      <a:r>
                        <a:rPr lang="sr-Latn-R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en-U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US" sz="1200" b="1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slobod</a:t>
                      </a:r>
                      <a:r>
                        <a:rPr lang="sr-Latn-R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en-U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bezbednost</a:t>
                      </a:r>
                      <a:r>
                        <a:rPr lang="sr-Latn-R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8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Konkurencija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25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Nauka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istraživanje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9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Finansijske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usluge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26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Obrazovanje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kultura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10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Informaciono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društvo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mediji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27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Životna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sredina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11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Poljoprivreda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ruralni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razvoj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28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Zaštita potrošača i zaštita zdravlja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12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Bezbednost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hrane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US" sz="1200" b="1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veterinaraka</a:t>
                      </a:r>
                      <a:r>
                        <a:rPr lang="en-U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fitosanitarna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</a:t>
                      </a:r>
                      <a:r>
                        <a:rPr lang="sr-Latn-R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itanja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29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Carinska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unija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13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Ribarstvo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30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Ekonomski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odnosi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sa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inostranstvom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14 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Transport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31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Spoljna, bezbednosna i odbrambena politika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15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Energetika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32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Finansijski</a:t>
                      </a:r>
                      <a:r>
                        <a:rPr lang="sr-Latn-CS" sz="1200" b="1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nadzor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16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Porezi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33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Finansijsk</a:t>
                      </a:r>
                      <a:r>
                        <a:rPr lang="sr-Latn-R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budžetsk</a:t>
                      </a:r>
                      <a:r>
                        <a:rPr lang="sr-Latn-R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sr-Latn-R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pitanja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PG 17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Ekonomska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monetarn</a:t>
                      </a:r>
                      <a:r>
                        <a:rPr lang="sr-Latn-R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p</a:t>
                      </a:r>
                      <a:r>
                        <a:rPr lang="sr-Latn-RS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itanja</a:t>
                      </a:r>
                      <a:endParaRPr lang="en-US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369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Uloga</a:t>
            </a:r>
            <a:r>
              <a:rPr lang="en-US" b="1" dirty="0" smtClean="0"/>
              <a:t> </a:t>
            </a:r>
            <a:r>
              <a:rPr lang="sr-Latn-RS" b="1" dirty="0" smtClean="0"/>
              <a:t>Republičkog zavoda za statistiku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sr-Latn-RS" sz="2800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ctr">
              <a:buFont typeface="Arial" charset="0"/>
              <a:buNone/>
            </a:pP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Dualna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uloga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Nadležna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institucija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dgrupu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statistiku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(PG 18)</a:t>
            </a:r>
          </a:p>
          <a:p>
            <a:pPr marL="0" indent="0">
              <a:buFont typeface="Arial" charset="0"/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Font typeface="Arial" charset="0"/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2. 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 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Osnovni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izvor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statističkih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podataka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koja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se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koriste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izradu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odgovora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u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svim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drugim podgrupama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01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/>
              <a:t>Podgrupa za statistiku (PG</a:t>
            </a:r>
            <a:r>
              <a:rPr lang="en-US" b="1" dirty="0" smtClean="0"/>
              <a:t> 18</a:t>
            </a:r>
            <a:r>
              <a:rPr lang="sr-Latn-RS" b="1" dirty="0" smtClean="0"/>
              <a:t>)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sr-Latn-R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skladjenost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statistike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zahtevima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koji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su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dati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u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posljednjoj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verziji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Statistical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Requierements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Compendium (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Zbornik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statisti</a:t>
            </a:r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čkih zahteva)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</a:rPr>
              <a:t>posebno</a:t>
            </a:r>
            <a:r>
              <a:rPr lang="en-US" sz="24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</a:rPr>
              <a:t>sa</a:t>
            </a:r>
            <a:r>
              <a:rPr lang="en-US" sz="24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</a:rPr>
              <a:t>stanovišta</a:t>
            </a:r>
            <a:r>
              <a:rPr lang="sr-Latn-RS" sz="2400" dirty="0" smtClean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</a:rPr>
              <a:t>:</a:t>
            </a:r>
            <a:endParaRPr lang="sr-Latn-RS" sz="2400" dirty="0">
              <a:solidFill>
                <a:srgbClr val="5B9BD5">
                  <a:lumMod val="75000"/>
                </a:srgbClr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sr-Latn-RS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vi-VN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</a:t>
            </a:r>
            <a:r>
              <a:rPr lang="vi-VN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 sadašnjeg stanja; </a:t>
            </a:r>
          </a:p>
          <a:p>
            <a:pPr marL="0" indent="0">
              <a:buNone/>
            </a:pPr>
            <a:r>
              <a:rPr lang="vi-VN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b) koraka koji će biti preduzeti za usklađivanje sa zahtevima (zakonske i druge mere koje se moraju preduzeti i rokova za postizanje uskladjenosti);</a:t>
            </a:r>
          </a:p>
          <a:p>
            <a:pPr marL="0" indent="0">
              <a:buNone/>
            </a:pPr>
            <a:r>
              <a:rPr lang="vi-VN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c) glavnih prepreka koje se moraju ukloniti pre potpunog usklađivanja.</a:t>
            </a:r>
          </a:p>
          <a:p>
            <a:pPr marL="457200" indent="-457200">
              <a:buFont typeface="Arial" charset="0"/>
              <a:buAutoNum type="arabicPeriod"/>
            </a:pPr>
            <a:endParaRPr lang="vi-VN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vi-VN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Prateća </a:t>
            </a:r>
            <a:r>
              <a:rPr lang="vi-VN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dokumentacija</a:t>
            </a:r>
            <a:endParaRPr lang="sr-Latn-R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r-Latn-R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     </a:t>
            </a:r>
          </a:p>
          <a:p>
            <a:pPr marL="0" indent="0">
              <a:buNone/>
            </a:pPr>
            <a:endParaRPr lang="sr-Latn-R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r-Latn-R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r-Latn-RS" dirty="0">
                <a:solidFill>
                  <a:srgbClr val="0070C0"/>
                </a:solidFill>
              </a:rPr>
              <a:t> </a:t>
            </a:r>
            <a:r>
              <a:rPr lang="sr-Latn-RS" dirty="0" smtClean="0">
                <a:solidFill>
                  <a:srgbClr val="0070C0"/>
                </a:solidFill>
              </a:rPr>
              <a:t>                </a:t>
            </a:r>
            <a:endParaRPr lang="sr-Latn-RS" dirty="0"/>
          </a:p>
          <a:p>
            <a:endParaRPr lang="vi-V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93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/>
              <a:t>Pisanje odgovora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sr-Latn-R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Od izuzetne je važnosti da odgovori budu formulisani koncizno i jasno, </a:t>
            </a:r>
            <a:r>
              <a:rPr lang="sr-Latn-RS" sz="24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sa tačnim i proverenim </a:t>
            </a:r>
            <a:r>
              <a:rPr lang="sr-Latn-RS" sz="24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informacijama;</a:t>
            </a:r>
            <a:endParaRPr lang="sr-Latn-RS" sz="2400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r-Latn-R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Evropska komisija 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odgovore tretira kao </a:t>
            </a:r>
            <a:r>
              <a:rPr lang="sr-Latn-RS" sz="24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zvaničan i obavezujući dokument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tako da sve što se pomene može biti uzeto u obzir u sledećoj fazi integracija i može postati neispunjena obaveza ili uslov u toku pregovora o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članstvu;</a:t>
            </a:r>
            <a:endParaRPr lang="sr-Latn-R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r-Latn-R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sr-Latn-R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 treba </a:t>
            </a:r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’’ulepšavati stvarnost’’.</a:t>
            </a:r>
            <a:endParaRPr lang="sr-Latn-RS" sz="2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1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Drug</a:t>
            </a:r>
            <a:r>
              <a:rPr lang="sr-Latn-RS" b="1" dirty="0" smtClean="0"/>
              <a:t>e podgrupe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Aktivno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učešće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u 16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podgrupa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sr-Latn-R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Primer: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PG 20 ’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’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Preduzetni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š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tvo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industrijska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politika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’’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pripremljeno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je 300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strana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materijala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(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ko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1000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tabela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statističkim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podacima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Sva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koordinacija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drugim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podgrupama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šla preko </a:t>
            </a:r>
            <a:r>
              <a:rPr lang="sr-Latn-RS" sz="24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Grupe za evropske integracije</a:t>
            </a:r>
            <a:r>
              <a:rPr lang="en-US" sz="2400" u="sng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u="sng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RZS-a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4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3_Podloga za prezentaciju na srpskom">
  <a:themeElements>
    <a:clrScheme name="RZS_20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AA00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1E14C0BE-020F-4F98-8237-6DED4F68F6A8}" vid="{3DB0E190-2A23-4954-BD8E-38BC0A14A4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03_Podloga za prezentaciju na srpskom</Template>
  <TotalTime>684</TotalTime>
  <Words>690</Words>
  <Application>Microsoft Office PowerPoint</Application>
  <PresentationFormat>On-screen Show (4:3)</PresentationFormat>
  <Paragraphs>153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03_Podloga za prezentaciju na srpskom</vt:lpstr>
      <vt:lpstr>Iskustva Republičkog zavoda za statistiku u pripremanju odgovora na Upitnik za članstvo Republike Srbije u EU</vt:lpstr>
      <vt:lpstr>Značaj Upitnika</vt:lpstr>
      <vt:lpstr>Ključni datumi</vt:lpstr>
      <vt:lpstr>Struktura Upitnika</vt:lpstr>
      <vt:lpstr>Podgrupe </vt:lpstr>
      <vt:lpstr>Uloga Republičkog zavoda za statistiku</vt:lpstr>
      <vt:lpstr>Podgrupa za statistiku (PG 18)</vt:lpstr>
      <vt:lpstr>Pisanje odgovora</vt:lpstr>
      <vt:lpstr>Druge podgrupe</vt:lpstr>
      <vt:lpstr>Izazovi</vt:lpstr>
      <vt:lpstr>Koristi</vt:lpstr>
      <vt:lpstr>Naredne faze u procesu evropskih integracija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Pavlovic</dc:creator>
  <cp:lastModifiedBy>Kristina Pavlovic</cp:lastModifiedBy>
  <cp:revision>96</cp:revision>
  <cp:lastPrinted>2016-11-14T13:13:30Z</cp:lastPrinted>
  <dcterms:created xsi:type="dcterms:W3CDTF">2016-11-03T13:37:53Z</dcterms:created>
  <dcterms:modified xsi:type="dcterms:W3CDTF">2016-11-15T06:06:53Z</dcterms:modified>
</cp:coreProperties>
</file>