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80" r:id="rId2"/>
    <p:sldMasterId id="2147483692" r:id="rId3"/>
    <p:sldMasterId id="2147483704" r:id="rId4"/>
    <p:sldMasterId id="2147483716" r:id="rId5"/>
    <p:sldMasterId id="2147483728" r:id="rId6"/>
    <p:sldMasterId id="2147483752" r:id="rId7"/>
    <p:sldMasterId id="2147483776" r:id="rId8"/>
    <p:sldMasterId id="2147483788" r:id="rId9"/>
    <p:sldMasterId id="2147483800" r:id="rId10"/>
    <p:sldMasterId id="2147483812" r:id="rId11"/>
    <p:sldMasterId id="2147483824" r:id="rId12"/>
    <p:sldMasterId id="2147483836" r:id="rId13"/>
    <p:sldMasterId id="2147483848" r:id="rId14"/>
  </p:sldMasterIdLst>
  <p:notesMasterIdLst>
    <p:notesMasterId r:id="rId35"/>
  </p:notesMasterIdLst>
  <p:handoutMasterIdLst>
    <p:handoutMasterId r:id="rId36"/>
  </p:handoutMasterIdLst>
  <p:sldIdLst>
    <p:sldId id="329" r:id="rId15"/>
    <p:sldId id="330" r:id="rId16"/>
    <p:sldId id="339" r:id="rId17"/>
    <p:sldId id="345" r:id="rId18"/>
    <p:sldId id="331" r:id="rId19"/>
    <p:sldId id="338" r:id="rId20"/>
    <p:sldId id="336" r:id="rId21"/>
    <p:sldId id="332" r:id="rId22"/>
    <p:sldId id="333" r:id="rId23"/>
    <p:sldId id="347" r:id="rId24"/>
    <p:sldId id="348" r:id="rId25"/>
    <p:sldId id="349" r:id="rId26"/>
    <p:sldId id="350" r:id="rId27"/>
    <p:sldId id="346" r:id="rId28"/>
    <p:sldId id="340" r:id="rId29"/>
    <p:sldId id="341" r:id="rId30"/>
    <p:sldId id="342" r:id="rId31"/>
    <p:sldId id="343" r:id="rId32"/>
    <p:sldId id="344" r:id="rId33"/>
    <p:sldId id="334" r:id="rId34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450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5778"/>
    <a:srgbClr val="003366"/>
    <a:srgbClr val="064488"/>
    <a:srgbClr val="99CC00"/>
    <a:srgbClr val="99CCFF"/>
    <a:srgbClr val="1C1C54"/>
    <a:srgbClr val="2828F8"/>
    <a:srgbClr val="B9CDE5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62989" autoAdjust="0"/>
  </p:normalViewPr>
  <p:slideViewPr>
    <p:cSldViewPr>
      <p:cViewPr>
        <p:scale>
          <a:sx n="50" d="100"/>
          <a:sy n="50" d="100"/>
        </p:scale>
        <p:origin x="-201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582" y="-84"/>
      </p:cViewPr>
      <p:guideLst>
        <p:guide orient="horz" pos="2222"/>
        <p:guide pos="29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4357" cy="353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0" tIns="46745" rIns="93490" bIns="4674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4744" y="0"/>
            <a:ext cx="4034356" cy="353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0" tIns="46745" rIns="93490" bIns="4674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00262"/>
            <a:ext cx="4034357" cy="35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0" tIns="46745" rIns="93490" bIns="4674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4744" y="6700262"/>
            <a:ext cx="4034356" cy="35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0" tIns="46745" rIns="93490" bIns="46745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48E9A703-0230-4711-B5FE-0F20C69BA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10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4357" cy="353002"/>
          </a:xfrm>
          <a:prstGeom prst="rect">
            <a:avLst/>
          </a:prstGeom>
        </p:spPr>
        <p:txBody>
          <a:bodyPr vert="horz" lIns="93490" tIns="46745" rIns="93490" bIns="4674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2676" y="0"/>
            <a:ext cx="4034356" cy="353002"/>
          </a:xfrm>
          <a:prstGeom prst="rect">
            <a:avLst/>
          </a:prstGeom>
        </p:spPr>
        <p:txBody>
          <a:bodyPr vert="horz" lIns="93490" tIns="46745" rIns="93490" bIns="46745" rtlCol="0"/>
          <a:lstStyle>
            <a:lvl1pPr algn="r">
              <a:defRPr sz="1200"/>
            </a:lvl1pPr>
          </a:lstStyle>
          <a:p>
            <a:pPr>
              <a:defRPr/>
            </a:pPr>
            <a:fld id="{DFAC1A6B-8EC5-4D74-8A9C-F438CDC15072}" type="datetimeFigureOut">
              <a:rPr lang="en-US"/>
              <a:pPr>
                <a:defRPr/>
              </a:pPr>
              <a:t>11/15/2016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2425" y="528638"/>
            <a:ext cx="3524250" cy="264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0" tIns="46745" rIns="93490" bIns="46745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24" y="3350695"/>
            <a:ext cx="7446453" cy="3173630"/>
          </a:xfrm>
          <a:prstGeom prst="rect">
            <a:avLst/>
          </a:prstGeom>
        </p:spPr>
        <p:txBody>
          <a:bodyPr vert="horz" lIns="93490" tIns="46745" rIns="93490" bIns="4674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134"/>
            <a:ext cx="4034357" cy="353002"/>
          </a:xfrm>
          <a:prstGeom prst="rect">
            <a:avLst/>
          </a:prstGeom>
        </p:spPr>
        <p:txBody>
          <a:bodyPr vert="horz" lIns="93490" tIns="46745" rIns="93490" bIns="4674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2676" y="6699134"/>
            <a:ext cx="4034356" cy="353002"/>
          </a:xfrm>
          <a:prstGeom prst="rect">
            <a:avLst/>
          </a:prstGeom>
        </p:spPr>
        <p:txBody>
          <a:bodyPr vert="horz" lIns="93490" tIns="46745" rIns="93490" bIns="46745" rtlCol="0" anchor="b"/>
          <a:lstStyle>
            <a:lvl1pPr algn="r">
              <a:defRPr sz="1200"/>
            </a:lvl1pPr>
          </a:lstStyle>
          <a:p>
            <a:pPr>
              <a:defRPr/>
            </a:pPr>
            <a:fld id="{1824069F-116B-43D9-A488-3E20CBF3B8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02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US" sz="800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4F3C36-7EB8-4F0F-AAA7-50A07D0DC948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168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sr-Cyrl-BA" sz="800" dirty="0"/>
              <a:t>П</a:t>
            </a:r>
            <a:r>
              <a:rPr lang="sr-Cyrl-CS" sz="800" dirty="0"/>
              <a:t>а 0,1%.</a:t>
            </a:r>
            <a:endParaRPr lang="en-US" sz="800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4F3C36-7EB8-4F0F-AAA7-50A07D0DC948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168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US" sz="800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4F3C36-7EB8-4F0F-AAA7-50A07D0DC948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168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4F3C36-7EB8-4F0F-AAA7-50A07D0DC948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168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4F3C36-7EB8-4F0F-AAA7-50A07D0DC948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168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4F3C36-7EB8-4F0F-AAA7-50A07D0DC948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168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4F3C36-7EB8-4F0F-AAA7-50A07D0DC948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168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4F3C36-7EB8-4F0F-AAA7-50A07D0DC948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168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49577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60071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 sz="2400" baseline="0">
                <a:solidFill>
                  <a:srgbClr val="495778"/>
                </a:solidFill>
                <a:latin typeface="Arial Narrow" pitchFamily="34" charset="0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3368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4299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22292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07439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2249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31830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59844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2080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31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94066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55336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3822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94983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1173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9050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05409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86371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02790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754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5008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2529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92453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02124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8796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7722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16054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70664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22651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26227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603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1620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8085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75427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2357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0843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0747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52816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40551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64640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61507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775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9170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0266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35248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4850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53517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4016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365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692969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728589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1766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33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2810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08803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315469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6802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86298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5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5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47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29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7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957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25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711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500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16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91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28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57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470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2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746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957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255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711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500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162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917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281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57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4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296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746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957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255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711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500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162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917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281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470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296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746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957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255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7116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500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162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917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2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57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470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2965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7465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957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255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711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500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162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9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2810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57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470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2965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746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957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255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711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500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1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9170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2810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572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4701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2965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7465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957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2559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711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5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1620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9170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2810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57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4701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2965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7465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9579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2559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7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600" kern="1200" baseline="0">
          <a:solidFill>
            <a:srgbClr val="495778"/>
          </a:solidFill>
          <a:latin typeface="Arial Narrow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rgbClr val="495778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03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6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06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65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0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0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0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0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0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9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8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91680" y="2420888"/>
            <a:ext cx="66722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latin typeface="Cambria" pitchFamily="18" charset="0"/>
              </a:rPr>
              <a:t>Квалитет</a:t>
            </a:r>
            <a:r>
              <a:rPr lang="en-US" sz="3200" b="1" dirty="0" smtClean="0">
                <a:latin typeface="Cambria" pitchFamily="18" charset="0"/>
              </a:rPr>
              <a:t> у </a:t>
            </a:r>
            <a:r>
              <a:rPr lang="en-US" sz="3200" b="1" dirty="0" err="1" smtClean="0">
                <a:latin typeface="Cambria" pitchFamily="18" charset="0"/>
              </a:rPr>
              <a:t>статистици</a:t>
            </a:r>
            <a:r>
              <a:rPr lang="en-US" sz="3200" b="1" dirty="0" smtClean="0">
                <a:latin typeface="Cambria" pitchFamily="18" charset="0"/>
              </a:rPr>
              <a:t> – </a:t>
            </a:r>
            <a:r>
              <a:rPr lang="en-US" sz="3200" b="1" dirty="0" err="1" smtClean="0">
                <a:latin typeface="Cambria" pitchFamily="18" charset="0"/>
              </a:rPr>
              <a:t>допринос</a:t>
            </a:r>
            <a:r>
              <a:rPr lang="en-US" sz="3200" b="1" dirty="0" smtClean="0">
                <a:latin typeface="Cambria" pitchFamily="18" charset="0"/>
              </a:rPr>
              <a:t>  </a:t>
            </a:r>
            <a:r>
              <a:rPr lang="en-US" sz="3200" b="1" dirty="0" err="1" smtClean="0">
                <a:latin typeface="Cambria" pitchFamily="18" charset="0"/>
              </a:rPr>
              <a:t>развоју</a:t>
            </a:r>
            <a:endParaRPr lang="en-US" sz="3200" b="1" dirty="0" smtClean="0">
              <a:latin typeface="Cambria" pitchFamily="18" charset="0"/>
            </a:endParaRPr>
          </a:p>
          <a:p>
            <a:pPr algn="ctr"/>
            <a:endParaRPr lang="en-US" sz="3200" b="1" dirty="0">
              <a:latin typeface="Cambria" pitchFamily="18" charset="0"/>
            </a:endParaRPr>
          </a:p>
          <a:p>
            <a:pPr algn="ctr"/>
            <a:endParaRPr lang="en-US" sz="3200" b="1" dirty="0" smtClean="0">
              <a:latin typeface="Cambria" pitchFamily="18" charset="0"/>
            </a:endParaRPr>
          </a:p>
          <a:p>
            <a:pPr algn="ctr"/>
            <a:endParaRPr lang="en-US" sz="3200" b="1" dirty="0">
              <a:latin typeface="Cambria" pitchFamily="18" charset="0"/>
            </a:endParaRPr>
          </a:p>
          <a:p>
            <a:pPr algn="ctr"/>
            <a:endParaRPr lang="en-US" sz="3200" b="1" dirty="0" smtClean="0">
              <a:latin typeface="Cambria" pitchFamily="18" charset="0"/>
            </a:endParaRPr>
          </a:p>
          <a:p>
            <a:pPr algn="ctr"/>
            <a:r>
              <a:rPr lang="sr-Cyrl-BA" sz="3200" b="1" i="1" dirty="0" smtClean="0">
                <a:latin typeface="Cambria" pitchFamily="18" charset="0"/>
              </a:rPr>
              <a:t>,,Свијет је саздан на моћи бројева,,  Питагора</a:t>
            </a:r>
            <a:endParaRPr lang="sr-Latn-BA" sz="3200" i="1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5" name="TextBox 12"/>
          <p:cNvSpPr txBox="1">
            <a:spLocks noChangeArrowheads="1"/>
          </p:cNvSpPr>
          <p:nvPr/>
        </p:nvSpPr>
        <p:spPr bwMode="auto">
          <a:xfrm>
            <a:off x="2916238" y="436562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>
              <a:solidFill>
                <a:prstClr val="black"/>
              </a:solidFill>
            </a:endParaRPr>
          </a:p>
        </p:txBody>
      </p:sp>
      <p:pic>
        <p:nvPicPr>
          <p:cNvPr id="9227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1655763" y="1556792"/>
            <a:ext cx="748823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r-Latn-BA" sz="26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Latn-BA" sz="26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dirty="0" smtClean="0">
              <a:solidFill>
                <a:srgbClr val="495778"/>
              </a:solidFill>
              <a:latin typeface="Arial Narrow" pitchFamily="34" charset="0"/>
            </a:endParaRPr>
          </a:p>
        </p:txBody>
      </p:sp>
      <p:sp>
        <p:nvSpPr>
          <p:cNvPr id="15" name="TextBox 13"/>
          <p:cNvSpPr txBox="1">
            <a:spLocks noChangeArrowheads="1"/>
          </p:cNvSpPr>
          <p:nvPr/>
        </p:nvSpPr>
        <p:spPr bwMode="auto">
          <a:xfrm>
            <a:off x="2339752" y="908720"/>
            <a:ext cx="56886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>
              <a:buFont typeface="Arial" pitchFamily="34" charset="0"/>
              <a:buChar char="•"/>
            </a:pPr>
            <a:endParaRPr lang="sr-Latn-BA" sz="2000" dirty="0">
              <a:solidFill>
                <a:srgbClr val="003366"/>
              </a:solidFill>
              <a:ea typeface="Tahoma" pitchFamily="34" charset="0"/>
              <a:cs typeface="Tahoma" pitchFamily="34" charset="0"/>
            </a:endParaRPr>
          </a:p>
          <a:p>
            <a:pPr algn="just" eaLnBrk="1" hangingPunct="1">
              <a:buFont typeface="Arial" pitchFamily="34" charset="0"/>
              <a:buChar char="•"/>
            </a:pPr>
            <a:endParaRPr lang="sr-Latn-BA" sz="2000" dirty="0" smtClean="0">
              <a:solidFill>
                <a:srgbClr val="003366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1259632" y="476672"/>
            <a:ext cx="78843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3366"/>
                </a:solidFill>
                <a:latin typeface="Cambria" pitchFamily="18" charset="0"/>
                <a:cs typeface="Tahoma" pitchFamily="34" charset="0"/>
              </a:rPr>
              <a:t> </a:t>
            </a:r>
            <a:r>
              <a:rPr lang="ru-RU" sz="2200" dirty="0" smtClean="0">
                <a:latin typeface="Cambria" pitchFamily="18" charset="0"/>
                <a:cs typeface="Tahoma" pitchFamily="34" charset="0"/>
              </a:rPr>
              <a:t>Увођење квалитета у Републичком заводу за статистику</a:t>
            </a:r>
            <a:endParaRPr lang="en-US" sz="2200" dirty="0">
              <a:latin typeface="Cambria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475656" y="1052736"/>
            <a:ext cx="727280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Стратешки документи</a:t>
            </a:r>
          </a:p>
          <a:p>
            <a:pPr marL="800100" lvl="1" indent="-342900" algn="just">
              <a:buFont typeface="Courier New" pitchFamily="49" charset="0"/>
              <a:buChar char="o"/>
            </a:pPr>
            <a:r>
              <a:rPr lang="ru-RU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Стратегија развоја статистике Републике Српске 2020 (2014. год) </a:t>
            </a:r>
            <a:endParaRPr lang="ru-RU" sz="2400" dirty="0" smtClean="0">
              <a:latin typeface="Cambria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 algn="just">
              <a:buFont typeface="Courier New" pitchFamily="49" charset="0"/>
              <a:buChar char="o"/>
            </a:pPr>
            <a:r>
              <a:rPr lang="ru-RU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Стратегија </a:t>
            </a:r>
            <a:r>
              <a:rPr lang="ru-RU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дисеминације (2016. </a:t>
            </a:r>
            <a:r>
              <a:rPr lang="ru-RU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год</a:t>
            </a:r>
          </a:p>
          <a:p>
            <a:pPr marL="800100" lvl="1" indent="-342900" algn="just">
              <a:buFont typeface="Courier New" pitchFamily="49" charset="0"/>
              <a:buChar char="o"/>
            </a:pPr>
            <a:endParaRPr lang="en-US" sz="2400" dirty="0" smtClean="0">
              <a:latin typeface="Cambria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Основна начела званичне статистике – Кодекс праксе европске статистике</a:t>
            </a:r>
            <a:endParaRPr lang="sr-Latn-BA" sz="2400" dirty="0" smtClean="0">
              <a:latin typeface="Cambria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оквир за осигуравање високог квалитета статистичких производа и услуга у складу са ЕУ и УН стандардима;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r-Cyrl-BA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припремљена и објављена пригодна публикација, 2008. год – прво издање, </a:t>
            </a:r>
            <a:r>
              <a:rPr lang="en-US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2014. </a:t>
            </a:r>
            <a:r>
              <a:rPr lang="sr-Cyrl-BA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год – друго издање (након ревизије </a:t>
            </a:r>
            <a:r>
              <a:rPr lang="en-US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ES </a:t>
            </a:r>
            <a:r>
              <a:rPr lang="en-US" sz="2400" dirty="0" err="1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CoP</a:t>
            </a:r>
            <a:r>
              <a:rPr lang="en-US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-a)</a:t>
            </a:r>
            <a:r>
              <a:rPr lang="sr-Cyrl-BA" sz="24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sr-Latn-BA" sz="2400" dirty="0" smtClean="0">
              <a:latin typeface="Cambria" pitchFamily="18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57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5" name="TextBox 12"/>
          <p:cNvSpPr txBox="1">
            <a:spLocks noChangeArrowheads="1"/>
          </p:cNvSpPr>
          <p:nvPr/>
        </p:nvSpPr>
        <p:spPr bwMode="auto">
          <a:xfrm>
            <a:off x="2916238" y="436562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>
              <a:solidFill>
                <a:prstClr val="black"/>
              </a:solidFill>
            </a:endParaRPr>
          </a:p>
        </p:txBody>
      </p:sp>
      <p:pic>
        <p:nvPicPr>
          <p:cNvPr id="9227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1655763" y="1556792"/>
            <a:ext cx="748823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r-Latn-BA" sz="26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Latn-BA" sz="26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dirty="0" smtClean="0">
              <a:solidFill>
                <a:srgbClr val="495778"/>
              </a:solidFill>
              <a:latin typeface="Arial Narrow" pitchFamily="34" charset="0"/>
            </a:endParaRPr>
          </a:p>
        </p:txBody>
      </p:sp>
      <p:sp>
        <p:nvSpPr>
          <p:cNvPr id="15" name="TextBox 13"/>
          <p:cNvSpPr txBox="1">
            <a:spLocks noChangeArrowheads="1"/>
          </p:cNvSpPr>
          <p:nvPr/>
        </p:nvSpPr>
        <p:spPr bwMode="auto">
          <a:xfrm>
            <a:off x="2339752" y="908720"/>
            <a:ext cx="56886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>
              <a:buFont typeface="Arial" pitchFamily="34" charset="0"/>
              <a:buChar char="•"/>
            </a:pPr>
            <a:endParaRPr lang="sr-Latn-BA" sz="2000" dirty="0">
              <a:solidFill>
                <a:srgbClr val="003366"/>
              </a:solidFill>
              <a:ea typeface="Tahoma" pitchFamily="34" charset="0"/>
              <a:cs typeface="Tahoma" pitchFamily="34" charset="0"/>
            </a:endParaRPr>
          </a:p>
          <a:p>
            <a:pPr algn="just" eaLnBrk="1" hangingPunct="1">
              <a:buFont typeface="Arial" pitchFamily="34" charset="0"/>
              <a:buChar char="•"/>
            </a:pPr>
            <a:endParaRPr lang="sr-Latn-BA" sz="2000" dirty="0" smtClean="0">
              <a:solidFill>
                <a:srgbClr val="003366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1259632" y="620688"/>
            <a:ext cx="78843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3366"/>
                </a:solidFill>
                <a:latin typeface="Cambria" pitchFamily="18" charset="0"/>
                <a:cs typeface="Tahoma" pitchFamily="34" charset="0"/>
              </a:rPr>
              <a:t> </a:t>
            </a:r>
            <a:r>
              <a:rPr lang="ru-RU" sz="2200" dirty="0" smtClean="0">
                <a:latin typeface="Cambria" pitchFamily="18" charset="0"/>
                <a:cs typeface="Tahoma" pitchFamily="34" charset="0"/>
              </a:rPr>
              <a:t>Увођење квалитета у Републичком заводу за статистику</a:t>
            </a:r>
            <a:endParaRPr lang="en-US" sz="2200" dirty="0">
              <a:latin typeface="Cambria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475656" y="1196752"/>
            <a:ext cx="727280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Имплементација кодекса праксе европске статистике у Републичком заводу за статистику Републике Српске – самооцјена и будуће активности</a:t>
            </a:r>
            <a:endParaRPr lang="sr-Latn-BA" sz="2200" dirty="0" smtClean="0">
              <a:latin typeface="Cambria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2012. год - самооцјена према</a:t>
            </a:r>
            <a:r>
              <a:rPr lang="sr-Latn-BA" dirty="0" smtClean="0">
                <a:latin typeface="Cambria" pitchFamily="18" charset="0"/>
              </a:rPr>
              <a:t> </a:t>
            </a:r>
            <a:r>
              <a:rPr lang="sr-Cyrl-BA" dirty="0" smtClean="0">
                <a:latin typeface="Cambria" pitchFamily="18" charset="0"/>
              </a:rPr>
              <a:t>принципима</a:t>
            </a:r>
            <a:r>
              <a:rPr lang="ru-RU" dirty="0" smtClean="0">
                <a:latin typeface="Cambria" pitchFamily="18" charset="0"/>
              </a:rPr>
              <a:t> Е</a:t>
            </a:r>
            <a:r>
              <a:rPr lang="en-US" dirty="0" smtClean="0">
                <a:latin typeface="Cambria" pitchFamily="18" charset="0"/>
              </a:rPr>
              <a:t>S </a:t>
            </a:r>
            <a:r>
              <a:rPr lang="en-US" dirty="0" err="1" smtClean="0">
                <a:latin typeface="Cambria" pitchFamily="18" charset="0"/>
              </a:rPr>
              <a:t>CoP</a:t>
            </a:r>
            <a:r>
              <a:rPr lang="en-US" dirty="0" smtClean="0">
                <a:latin typeface="Cambria" pitchFamily="18" charset="0"/>
              </a:rPr>
              <a:t>-</a:t>
            </a:r>
            <a:r>
              <a:rPr lang="sr-Cyrl-BA" dirty="0" smtClean="0">
                <a:latin typeface="Cambria" pitchFamily="18" charset="0"/>
              </a:rPr>
              <a:t>а и методама и поцедурама </a:t>
            </a:r>
            <a:r>
              <a:rPr lang="en-US" dirty="0" smtClean="0">
                <a:latin typeface="Cambria" pitchFamily="18" charset="0"/>
              </a:rPr>
              <a:t>ESS QAF</a:t>
            </a:r>
            <a:r>
              <a:rPr lang="sr-Cyrl-BA" dirty="0" smtClean="0">
                <a:latin typeface="Cambria" pitchFamily="18" charset="0"/>
              </a:rPr>
              <a:t>-а;</a:t>
            </a:r>
            <a:endParaRPr lang="en-US" dirty="0" smtClean="0">
              <a:latin typeface="Cambria" pitchFamily="18" charset="0"/>
            </a:endParaRPr>
          </a:p>
          <a:p>
            <a:pPr marL="742950" lvl="1" indent="-285750" algn="just"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резултат – документ као акциони план дјеловања Републичког завода за статистику у циљу обезбјеђивања оквира за оцјену и надзирање квалитета статистике Републике Српске према утврђеним критеријумима квалитета Европског статистичког система;</a:t>
            </a:r>
          </a:p>
          <a:p>
            <a:pPr marL="742950" lvl="1" indent="-285750" algn="just"/>
            <a:endParaRPr lang="ru-RU" sz="1200" dirty="0" smtClean="0">
              <a:latin typeface="Cambria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Извјештаји о квалитету статистичких истраживања</a:t>
            </a:r>
          </a:p>
          <a:p>
            <a:pPr marL="742950" lvl="1" indent="-285750" algn="just"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до 31.12.2015. године пипремљено и објављено 57 извјештаја о квалитету (13 извјештаја о квалитету преведено на енглески језик);</a:t>
            </a:r>
          </a:p>
          <a:p>
            <a:pPr marL="742950" lvl="1" indent="-285750" algn="just"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у 2016. години припремљено још  извјештаја о квалитету али није објављено;</a:t>
            </a:r>
          </a:p>
        </p:txBody>
      </p:sp>
    </p:spTree>
    <p:extLst>
      <p:ext uri="{BB962C8B-B14F-4D97-AF65-F5344CB8AC3E}">
        <p14:creationId xmlns:p14="http://schemas.microsoft.com/office/powerpoint/2010/main" val="1004869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5" name="TextBox 12"/>
          <p:cNvSpPr txBox="1">
            <a:spLocks noChangeArrowheads="1"/>
          </p:cNvSpPr>
          <p:nvPr/>
        </p:nvSpPr>
        <p:spPr bwMode="auto">
          <a:xfrm>
            <a:off x="2916238" y="436562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>
              <a:solidFill>
                <a:prstClr val="black"/>
              </a:solidFill>
            </a:endParaRPr>
          </a:p>
        </p:txBody>
      </p:sp>
      <p:pic>
        <p:nvPicPr>
          <p:cNvPr id="9227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1655763" y="1556792"/>
            <a:ext cx="748823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r-Latn-BA" sz="26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Latn-BA" sz="26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dirty="0" smtClean="0">
              <a:solidFill>
                <a:srgbClr val="495778"/>
              </a:solidFill>
              <a:latin typeface="Arial Narrow" pitchFamily="34" charset="0"/>
            </a:endParaRPr>
          </a:p>
        </p:txBody>
      </p:sp>
      <p:sp>
        <p:nvSpPr>
          <p:cNvPr id="15" name="TextBox 13"/>
          <p:cNvSpPr txBox="1">
            <a:spLocks noChangeArrowheads="1"/>
          </p:cNvSpPr>
          <p:nvPr/>
        </p:nvSpPr>
        <p:spPr bwMode="auto">
          <a:xfrm>
            <a:off x="2339752" y="908720"/>
            <a:ext cx="56886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>
              <a:buFont typeface="Arial" pitchFamily="34" charset="0"/>
              <a:buChar char="•"/>
            </a:pPr>
            <a:endParaRPr lang="sr-Latn-BA" sz="2000" dirty="0">
              <a:solidFill>
                <a:srgbClr val="003366"/>
              </a:solidFill>
              <a:ea typeface="Tahoma" pitchFamily="34" charset="0"/>
              <a:cs typeface="Tahoma" pitchFamily="34" charset="0"/>
            </a:endParaRPr>
          </a:p>
          <a:p>
            <a:pPr algn="just" eaLnBrk="1" hangingPunct="1">
              <a:buFont typeface="Arial" pitchFamily="34" charset="0"/>
              <a:buChar char="•"/>
            </a:pPr>
            <a:endParaRPr lang="sr-Latn-BA" sz="2000" dirty="0" smtClean="0">
              <a:solidFill>
                <a:srgbClr val="003366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1259632" y="450532"/>
            <a:ext cx="78843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3366"/>
                </a:solidFill>
                <a:latin typeface="Cambria" pitchFamily="18" charset="0"/>
                <a:cs typeface="Tahoma" pitchFamily="34" charset="0"/>
              </a:rPr>
              <a:t> </a:t>
            </a:r>
            <a:r>
              <a:rPr lang="ru-RU" sz="2200" dirty="0" smtClean="0">
                <a:latin typeface="Cambria" pitchFamily="18" charset="0"/>
                <a:cs typeface="Tahoma" pitchFamily="34" charset="0"/>
              </a:rPr>
              <a:t>Увођење квалитета у Републичком заводу за статистику</a:t>
            </a:r>
            <a:endParaRPr lang="en-US" sz="2200" dirty="0">
              <a:latin typeface="Cambria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475656" y="1026596"/>
            <a:ext cx="727280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r-Cyrl-BA" sz="22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Управљање корисницима</a:t>
            </a:r>
            <a:endParaRPr lang="sr-Latn-BA" sz="2200" dirty="0" smtClean="0">
              <a:latin typeface="Cambria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ru-RU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2014. год – Анкета о задовољству корисника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ru-RU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2016. год – Оперативни план активности за јачање сарадње и комуникације са корисницима;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ru-RU" sz="1000" dirty="0" smtClean="0">
              <a:latin typeface="Cambria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sr-Cyrl-BA" sz="22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Доступност и разумљивост</a:t>
            </a:r>
            <a:endParaRPr lang="sr-Latn-BA" sz="2200" dirty="0" smtClean="0">
              <a:latin typeface="Cambria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2013. год – на веб-сајту Завода објављују се и редовно ажурирају:</a:t>
            </a:r>
          </a:p>
          <a:p>
            <a:pPr marL="1280160" lvl="3" indent="-182880" algn="just">
              <a:buFont typeface="Wingdings" pitchFamily="2" charset="2"/>
              <a:buChar char="§"/>
            </a:pPr>
            <a:r>
              <a:rPr lang="ru-RU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база појмова и дефиниција коришћених у статистичким истраживањима;</a:t>
            </a:r>
          </a:p>
          <a:p>
            <a:pPr marL="1280160" lvl="3" indent="-182880" algn="just">
              <a:buFont typeface="Wingdings" pitchFamily="2" charset="2"/>
              <a:buChar char="§"/>
            </a:pPr>
            <a:r>
              <a:rPr lang="ru-RU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методолошка објашњења за статистичка истраживања; </a:t>
            </a:r>
          </a:p>
          <a:p>
            <a:pPr marL="342900" lvl="1" indent="-342900" algn="just">
              <a:buFont typeface="Arial" pitchFamily="34" charset="0"/>
              <a:buChar char="•"/>
            </a:pPr>
            <a:endParaRPr lang="ru-RU" sz="1000" dirty="0" smtClean="0">
              <a:latin typeface="Cambria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sr-Cyrl-BA" sz="2200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Смањење оптерећености давалаца података</a:t>
            </a:r>
          </a:p>
          <a:p>
            <a:pPr marL="742950" lvl="1" indent="-285750" algn="just">
              <a:buFont typeface="Courier New" pitchFamily="49" charset="0"/>
              <a:buChar char="o"/>
            </a:pPr>
            <a:r>
              <a:rPr lang="ru-RU" dirty="0" smtClean="0">
                <a:latin typeface="Cambria" pitchFamily="18" charset="0"/>
              </a:rPr>
              <a:t>2012. год – електронски </a:t>
            </a:r>
            <a:r>
              <a:rPr lang="sr-Cyrl-BA" dirty="0" smtClean="0">
                <a:latin typeface="Cambria" pitchFamily="18" charset="0"/>
              </a:rPr>
              <a:t>обрасци </a:t>
            </a:r>
            <a:r>
              <a:rPr lang="ru-RU" dirty="0" smtClean="0">
                <a:latin typeface="Cambria" pitchFamily="18" charset="0"/>
              </a:rPr>
              <a:t>(</a:t>
            </a:r>
            <a:r>
              <a:rPr lang="en-US" dirty="0" err="1" smtClean="0">
                <a:latin typeface="Cambria" pitchFamily="18" charset="0"/>
              </a:rPr>
              <a:t>pdf</a:t>
            </a:r>
            <a:r>
              <a:rPr lang="en-US" dirty="0" smtClean="0">
                <a:latin typeface="Cambria" pitchFamily="18" charset="0"/>
              </a:rPr>
              <a:t>) </a:t>
            </a:r>
            <a:r>
              <a:rPr lang="sr-Cyrl-BA" dirty="0" smtClean="0">
                <a:latin typeface="Cambria" pitchFamily="18" charset="0"/>
              </a:rPr>
              <a:t>доступни на веб-сајту;</a:t>
            </a:r>
          </a:p>
          <a:p>
            <a:pPr marL="742950" lvl="1" indent="-285750" algn="just">
              <a:buFont typeface="Courier New" pitchFamily="49" charset="0"/>
              <a:buChar char="o"/>
            </a:pPr>
            <a:r>
              <a:rPr lang="sr-Cyrl-BA" dirty="0" smtClean="0">
                <a:latin typeface="Cambria" pitchFamily="18" charset="0"/>
              </a:rPr>
              <a:t>2014. год </a:t>
            </a:r>
            <a:r>
              <a:rPr lang="ru-RU" dirty="0" smtClean="0">
                <a:latin typeface="Cambria" pitchFamily="18" charset="0"/>
              </a:rPr>
              <a:t>– прикупљање података за основно и средње образовање путем електроснких образаца (</a:t>
            </a:r>
            <a:r>
              <a:rPr lang="en-US" dirty="0" err="1" smtClean="0">
                <a:latin typeface="Cambria" pitchFamily="18" charset="0"/>
              </a:rPr>
              <a:t>xls</a:t>
            </a:r>
            <a:r>
              <a:rPr lang="en-US" dirty="0" smtClean="0">
                <a:latin typeface="Cambria" pitchFamily="18" charset="0"/>
              </a:rPr>
              <a:t>);</a:t>
            </a:r>
          </a:p>
          <a:p>
            <a:pPr marL="742950" lvl="1" indent="-285750" algn="just">
              <a:buFont typeface="Courier New" pitchFamily="49" charset="0"/>
              <a:buChar char="o"/>
            </a:pPr>
            <a:r>
              <a:rPr lang="en-US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2015. </a:t>
            </a:r>
            <a:r>
              <a:rPr lang="sr-Cyrl-BA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год </a:t>
            </a:r>
            <a:r>
              <a:rPr lang="ru-RU" dirty="0" smtClean="0">
                <a:latin typeface="Cambria" pitchFamily="18" charset="0"/>
              </a:rPr>
              <a:t>– </a:t>
            </a:r>
            <a:r>
              <a:rPr lang="sr-Cyrl-BA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веб апликација за мјес. истраживање РАД-1, примјена </a:t>
            </a:r>
            <a:r>
              <a:rPr lang="en-US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CAPI </a:t>
            </a:r>
            <a:r>
              <a:rPr lang="sr-Cyrl-BA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en-US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CATI</a:t>
            </a:r>
            <a:r>
              <a:rPr lang="sr-Cyrl-BA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 метода (пилот </a:t>
            </a:r>
            <a:r>
              <a:rPr lang="en-US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SILC, </a:t>
            </a:r>
            <a:r>
              <a:rPr lang="sr-Cyrl-BA" dirty="0" smtClean="0">
                <a:latin typeface="Cambria" pitchFamily="18" charset="0"/>
                <a:ea typeface="Tahoma" panose="020B0604030504040204" pitchFamily="34" charset="0"/>
                <a:cs typeface="Tahoma" panose="020B0604030504040204" pitchFamily="34" charset="0"/>
              </a:rPr>
              <a:t>ИКТ, АРС)</a:t>
            </a:r>
            <a:endParaRPr lang="ru-RU" dirty="0" smtClean="0">
              <a:latin typeface="Cambria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49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00188" y="813530"/>
            <a:ext cx="7315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sz="3200" dirty="0" smtClean="0">
                <a:solidFill>
                  <a:prstClr val="black"/>
                </a:solidFill>
                <a:latin typeface="Cambria" pitchFamily="18" charset="0"/>
              </a:rPr>
              <a:t>		Закључак</a:t>
            </a:r>
          </a:p>
          <a:p>
            <a:endParaRPr lang="sr-Cyrl-BA" sz="3200" dirty="0" smtClean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endParaRPr lang="sr-Cyrl-BA" sz="32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32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Квалитет у статистици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32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Добра информациона слика друштва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32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Задовољни корисници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32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Инвестиција у развој</a:t>
            </a:r>
            <a:endParaRPr lang="sr-Latn-BA" sz="32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07772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967335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Cyrl-BA" sz="2800" dirty="0" smtClean="0">
                <a:solidFill>
                  <a:prstClr val="black"/>
                </a:solidFill>
                <a:latin typeface="Cambria" pitchFamily="18" charset="0"/>
              </a:rPr>
              <a:t>Прилози:</a:t>
            </a:r>
          </a:p>
          <a:p>
            <a:endParaRPr lang="sr-Cyrl-BA" sz="2800" dirty="0" smtClean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sr-Cyrl-BA" sz="2800" dirty="0" smtClean="0">
                <a:solidFill>
                  <a:prstClr val="black"/>
                </a:solidFill>
                <a:latin typeface="Cambria" pitchFamily="18" charset="0"/>
              </a:rPr>
              <a:t>Информациона слика</a:t>
            </a:r>
            <a:endParaRPr lang="en-US" sz="2800" dirty="0" smtClean="0">
              <a:solidFill>
                <a:prstClr val="black"/>
              </a:solidFill>
              <a:latin typeface="Cambria" pitchFamily="18" charset="0"/>
            </a:endParaRPr>
          </a:p>
          <a:p>
            <a:pPr algn="just">
              <a:spcAft>
                <a:spcPts val="0"/>
              </a:spcAft>
            </a:pPr>
            <a:endParaRPr lang="sr-Latn-BA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923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pic>
        <p:nvPicPr>
          <p:cNvPr id="9227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1655763" y="908720"/>
            <a:ext cx="7236717" cy="889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r>
              <a:rPr lang="sr-Cyrl-BA" sz="2000" b="1" dirty="0" smtClean="0">
                <a:solidFill>
                  <a:srgbClr val="064488"/>
                </a:solidFill>
                <a:latin typeface="Cambria" pitchFamily="18" charset="0"/>
              </a:rPr>
              <a:t>БРУТО ДОМАЋИ ПРОИЗВОД, 2015</a:t>
            </a: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en-US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sz="4000" dirty="0" smtClean="0">
              <a:solidFill>
                <a:prstClr val="black"/>
              </a:solidFill>
              <a:latin typeface="Arial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pPr algn="just"/>
            <a:endParaRPr lang="sr-Cyrl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Latn-BA" sz="2400" b="1" dirty="0" smtClean="0">
                <a:solidFill>
                  <a:srgbClr val="495778"/>
                </a:solidFill>
                <a:latin typeface="Arial Narrow" pitchFamily="34" charset="0"/>
              </a:rPr>
              <a:t>             </a:t>
            </a:r>
            <a:endParaRPr lang="sr-Cyrl-BA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Cyrl-BA" sz="2400" dirty="0" smtClean="0">
                <a:solidFill>
                  <a:srgbClr val="495778"/>
                </a:solidFill>
                <a:latin typeface="Arial Narrow" pitchFamily="34" charset="0"/>
              </a:rPr>
              <a:t>         </a:t>
            </a:r>
          </a:p>
          <a:p>
            <a:pPr algn="just"/>
            <a:endParaRPr lang="sr-Latn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endParaRPr lang="en-US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dirty="0" smtClean="0">
              <a:solidFill>
                <a:srgbClr val="495778"/>
              </a:solidFill>
              <a:latin typeface="Arial Narrow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763688" y="1916832"/>
          <a:ext cx="6840759" cy="2808314"/>
        </p:xfrm>
        <a:graphic>
          <a:graphicData uri="http://schemas.openxmlformats.org/drawingml/2006/table">
            <a:tbl>
              <a:tblPr/>
              <a:tblGrid>
                <a:gridCol w="2225527"/>
                <a:gridCol w="1623540"/>
                <a:gridCol w="1386394"/>
                <a:gridCol w="1605298"/>
              </a:tblGrid>
              <a:tr h="9635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Бруто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домаћи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производ</a:t>
                      </a:r>
                      <a:r>
                        <a:rPr lang="sr-Cyrl-BA" sz="14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текуће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цијене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мил.EУР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Стопа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реалног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раста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(%)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Бруто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домаћи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производ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по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становнику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, ЕУР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63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Република Српска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4 678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2,6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3 305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63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Федерација БиХ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9 560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3,1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4 095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63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Босна и Херцеговина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14 592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3,0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3 821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63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Србија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33 491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0,8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4 720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63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Хрватска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43 </a:t>
                      </a:r>
                      <a:r>
                        <a:rPr lang="sr-Cyrl-BA" sz="14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774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1,6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sr-Cyrl-BA" sz="14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63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Македонија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9 061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3,8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4 377</a:t>
                      </a:r>
                      <a:endParaRPr lang="en-US" sz="14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763688" y="5445224"/>
          <a:ext cx="6192688" cy="432048"/>
        </p:xfrm>
        <a:graphic>
          <a:graphicData uri="http://schemas.openxmlformats.org/drawingml/2006/table">
            <a:tbl>
              <a:tblPr/>
              <a:tblGrid>
                <a:gridCol w="6192688"/>
              </a:tblGrid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Подаци су преузети са интернет страница статистичких институција.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87624" y="0"/>
            <a:ext cx="7956376" cy="40466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Cyrl-CS" sz="2000" b="1" dirty="0" smtClean="0">
                <a:solidFill>
                  <a:srgbClr val="495778"/>
                </a:solidFill>
                <a:latin typeface="Cambria" pitchFamily="18" charset="0"/>
              </a:rPr>
              <a:t>СТАТИСТИКА НАЦИОНАЛНИХ РАЧУНА</a:t>
            </a:r>
            <a:endParaRPr lang="en-US" sz="2000" b="1" dirty="0">
              <a:solidFill>
                <a:srgbClr val="495778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858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pic>
        <p:nvPicPr>
          <p:cNvPr id="9227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1655763" y="908720"/>
            <a:ext cx="7236717" cy="852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en-US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sz="4000" dirty="0" smtClean="0">
              <a:solidFill>
                <a:prstClr val="black"/>
              </a:solidFill>
              <a:latin typeface="Arial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pPr algn="just"/>
            <a:endParaRPr lang="sr-Cyrl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Latn-BA" sz="2400" b="1" dirty="0" smtClean="0">
                <a:solidFill>
                  <a:srgbClr val="495778"/>
                </a:solidFill>
                <a:latin typeface="Arial Narrow" pitchFamily="34" charset="0"/>
              </a:rPr>
              <a:t>             </a:t>
            </a:r>
            <a:endParaRPr lang="sr-Cyrl-BA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Cyrl-BA" sz="2400" dirty="0" smtClean="0">
                <a:solidFill>
                  <a:srgbClr val="495778"/>
                </a:solidFill>
                <a:latin typeface="Arial Narrow" pitchFamily="34" charset="0"/>
              </a:rPr>
              <a:t>         </a:t>
            </a:r>
          </a:p>
          <a:p>
            <a:pPr algn="just"/>
            <a:endParaRPr lang="sr-Latn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endParaRPr lang="en-US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dirty="0" smtClean="0">
              <a:solidFill>
                <a:srgbClr val="495778"/>
              </a:solidFill>
              <a:latin typeface="Arial Narrow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63688" y="1988840"/>
          <a:ext cx="6984776" cy="3096344"/>
        </p:xfrm>
        <a:graphic>
          <a:graphicData uri="http://schemas.openxmlformats.org/drawingml/2006/table">
            <a:tbl>
              <a:tblPr/>
              <a:tblGrid>
                <a:gridCol w="2610228"/>
                <a:gridCol w="4374548"/>
              </a:tblGrid>
              <a:tr h="6192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Индекс кретања инвестиционих улагања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46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Република Српска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46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Федерација БиХ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46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Босна и Херцеговина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86,0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46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Србија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46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Хрватска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99,7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46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Македонија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835697" y="1052736"/>
            <a:ext cx="41831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sz="2000" b="1" dirty="0" smtClean="0">
                <a:solidFill>
                  <a:srgbClr val="064488"/>
                </a:solidFill>
                <a:latin typeface="Cambria" pitchFamily="18" charset="0"/>
              </a:rPr>
              <a:t>ИНВЕСТИЦИОНА УЛАГАЊА,2015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87624" y="0"/>
            <a:ext cx="7956376" cy="40466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Cyrl-CS" sz="2000" b="1" dirty="0" smtClean="0">
                <a:solidFill>
                  <a:srgbClr val="495778"/>
                </a:solidFill>
                <a:latin typeface="Cambria" pitchFamily="18" charset="0"/>
              </a:rPr>
              <a:t>СТАТИСТИКА ИНВЕСТИЦИЈА</a:t>
            </a:r>
            <a:endParaRPr lang="en-US" sz="2000" b="1" dirty="0">
              <a:solidFill>
                <a:srgbClr val="495778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532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pic>
        <p:nvPicPr>
          <p:cNvPr id="9227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1655763" y="908720"/>
            <a:ext cx="7236717" cy="852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en-US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sz="4000" dirty="0" smtClean="0">
              <a:solidFill>
                <a:prstClr val="black"/>
              </a:solidFill>
              <a:latin typeface="Arial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pPr algn="just"/>
            <a:endParaRPr lang="sr-Cyrl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Latn-BA" sz="2400" b="1" dirty="0" smtClean="0">
                <a:solidFill>
                  <a:srgbClr val="495778"/>
                </a:solidFill>
                <a:latin typeface="Arial Narrow" pitchFamily="34" charset="0"/>
              </a:rPr>
              <a:t>             </a:t>
            </a:r>
            <a:endParaRPr lang="sr-Cyrl-BA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Cyrl-BA" sz="2400" dirty="0" smtClean="0">
                <a:solidFill>
                  <a:srgbClr val="495778"/>
                </a:solidFill>
                <a:latin typeface="Arial Narrow" pitchFamily="34" charset="0"/>
              </a:rPr>
              <a:t>         </a:t>
            </a:r>
          </a:p>
          <a:p>
            <a:pPr algn="just"/>
            <a:endParaRPr lang="sr-Latn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endParaRPr lang="en-US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dirty="0" smtClean="0">
              <a:solidFill>
                <a:srgbClr val="495778"/>
              </a:solidFill>
              <a:latin typeface="Arial Narrow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91680" y="1988840"/>
          <a:ext cx="6768751" cy="2952329"/>
        </p:xfrm>
        <a:graphic>
          <a:graphicData uri="http://schemas.openxmlformats.org/drawingml/2006/table">
            <a:tbl>
              <a:tblPr/>
              <a:tblGrid>
                <a:gridCol w="2088232"/>
                <a:gridCol w="4680519"/>
              </a:tblGrid>
              <a:tr h="5904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400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Индекси потрошачких цијена, Ø претходне године =100</a:t>
                      </a:r>
                      <a:endParaRPr lang="sr-Cyrl-BA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644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Република Српска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BA" sz="1400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9</a:t>
                      </a:r>
                      <a:r>
                        <a:rPr lang="sr-Cyrl-CS" sz="1400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8,6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644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Федерација БиХ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BA" sz="14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99,3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644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Босна и Херцеговина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BA" sz="14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99,0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644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Србија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BA" sz="14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101,9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644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Хрватска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BA" sz="14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99,5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644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Македонија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BA" sz="14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99,7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87624" y="0"/>
            <a:ext cx="7956376" cy="40466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Cyrl-CS" sz="2000" b="1" dirty="0" smtClean="0">
                <a:solidFill>
                  <a:srgbClr val="495778"/>
                </a:solidFill>
                <a:latin typeface="Cambria" pitchFamily="18" charset="0"/>
              </a:rPr>
              <a:t>СТАТИСТИКА ЦИЈЕНА</a:t>
            </a:r>
            <a:endParaRPr lang="en-US" sz="2000" b="1" dirty="0">
              <a:solidFill>
                <a:srgbClr val="495778"/>
              </a:solidFill>
              <a:latin typeface="Cambr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19672" y="1268760"/>
            <a:ext cx="61926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sz="2000" b="1" dirty="0" smtClean="0">
                <a:solidFill>
                  <a:srgbClr val="064488"/>
                </a:solidFill>
                <a:latin typeface="Cambria" pitchFamily="18" charset="0"/>
              </a:rPr>
              <a:t>ПРОСЈЕЧНА ГОДИШЊА ИНФЛАЦИЈА,2015</a:t>
            </a:r>
          </a:p>
        </p:txBody>
      </p:sp>
    </p:spTree>
    <p:extLst>
      <p:ext uri="{BB962C8B-B14F-4D97-AF65-F5344CB8AC3E}">
        <p14:creationId xmlns:p14="http://schemas.microsoft.com/office/powerpoint/2010/main" val="2361636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pic>
        <p:nvPicPr>
          <p:cNvPr id="9227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1655763" y="908720"/>
            <a:ext cx="7236717" cy="852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en-US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sz="4000" dirty="0" smtClean="0">
              <a:solidFill>
                <a:prstClr val="black"/>
              </a:solidFill>
              <a:latin typeface="Arial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pPr algn="just"/>
            <a:endParaRPr lang="sr-Cyrl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Latn-BA" sz="2400" b="1" dirty="0" smtClean="0">
                <a:solidFill>
                  <a:srgbClr val="495778"/>
                </a:solidFill>
                <a:latin typeface="Arial Narrow" pitchFamily="34" charset="0"/>
              </a:rPr>
              <a:t>             </a:t>
            </a:r>
            <a:endParaRPr lang="sr-Cyrl-BA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Cyrl-BA" sz="2400" dirty="0" smtClean="0">
                <a:solidFill>
                  <a:srgbClr val="495778"/>
                </a:solidFill>
                <a:latin typeface="Arial Narrow" pitchFamily="34" charset="0"/>
              </a:rPr>
              <a:t>         </a:t>
            </a:r>
          </a:p>
          <a:p>
            <a:pPr algn="just"/>
            <a:endParaRPr lang="sr-Latn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endParaRPr lang="en-US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dirty="0" smtClean="0">
              <a:solidFill>
                <a:srgbClr val="495778"/>
              </a:solidFill>
              <a:latin typeface="Arial Narrow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63688" y="1988840"/>
          <a:ext cx="6696744" cy="3024337"/>
        </p:xfrm>
        <a:graphic>
          <a:graphicData uri="http://schemas.openxmlformats.org/drawingml/2006/table">
            <a:tbl>
              <a:tblPr/>
              <a:tblGrid>
                <a:gridCol w="2502590"/>
                <a:gridCol w="4194154"/>
              </a:tblGrid>
              <a:tr h="60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Изворни индекси индустријске производње (у односу на исти период претходне године)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Република Српска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Федерација БиХ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Босна и Херцеговина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Србија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Хрватска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Македонија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104,9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835696" y="1124744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sz="2000" b="1" dirty="0" smtClean="0">
                <a:solidFill>
                  <a:srgbClr val="064488"/>
                </a:solidFill>
                <a:latin typeface="Cambria" pitchFamily="18" charset="0"/>
              </a:rPr>
              <a:t>ИНДЕКСИ ИНДУСТРИЈСКЕ ПРОИЗВОДЊЕ,2015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87624" y="0"/>
            <a:ext cx="7956376" cy="40466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Cyrl-CS" sz="2000" b="1" dirty="0" smtClean="0">
                <a:solidFill>
                  <a:srgbClr val="495778"/>
                </a:solidFill>
                <a:latin typeface="Cambria" pitchFamily="18" charset="0"/>
              </a:rPr>
              <a:t>СТАТИСТИКА ИНДУСТРИЈЕ</a:t>
            </a:r>
            <a:endParaRPr lang="en-US" sz="2000" b="1" dirty="0">
              <a:solidFill>
                <a:srgbClr val="495778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772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solidFill>
                <a:prstClr val="black"/>
              </a:solidFill>
            </a:endParaRPr>
          </a:p>
        </p:txBody>
      </p:sp>
      <p:pic>
        <p:nvPicPr>
          <p:cNvPr id="9227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1655763" y="908720"/>
            <a:ext cx="7236717" cy="852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srgbClr val="064488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en-US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sz="4000" dirty="0" smtClean="0">
              <a:solidFill>
                <a:prstClr val="black"/>
              </a:solidFill>
              <a:latin typeface="Arial" pitchFamily="34" charset="0"/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sr-Cyrl-BA" sz="2400" b="1" dirty="0" smtClean="0">
              <a:solidFill>
                <a:prstClr val="black"/>
              </a:solidFill>
            </a:endParaRP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pPr algn="just"/>
            <a:endParaRPr lang="sr-Cyrl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Latn-BA" sz="2400" b="1" dirty="0" smtClean="0">
                <a:solidFill>
                  <a:srgbClr val="495778"/>
                </a:solidFill>
                <a:latin typeface="Arial Narrow" pitchFamily="34" charset="0"/>
              </a:rPr>
              <a:t>             </a:t>
            </a:r>
            <a:endParaRPr lang="sr-Cyrl-BA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r>
              <a:rPr lang="sr-Cyrl-BA" sz="2400" dirty="0" smtClean="0">
                <a:solidFill>
                  <a:srgbClr val="495778"/>
                </a:solidFill>
                <a:latin typeface="Arial Narrow" pitchFamily="34" charset="0"/>
              </a:rPr>
              <a:t>         </a:t>
            </a:r>
          </a:p>
          <a:p>
            <a:pPr algn="just"/>
            <a:endParaRPr lang="sr-Latn-BA" sz="24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just"/>
            <a:endParaRPr lang="en-US" sz="2400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600" dirty="0" smtClean="0">
              <a:solidFill>
                <a:srgbClr val="495778"/>
              </a:solidFill>
              <a:latin typeface="Arial Narrow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619672" y="1628800"/>
          <a:ext cx="7128791" cy="3528391"/>
        </p:xfrm>
        <a:graphic>
          <a:graphicData uri="http://schemas.openxmlformats.org/drawingml/2006/table">
            <a:tbl>
              <a:tblPr/>
              <a:tblGrid>
                <a:gridCol w="1872208"/>
                <a:gridCol w="2664296"/>
                <a:gridCol w="2592287"/>
              </a:tblGrid>
              <a:tr h="7046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Стопа запослености АРС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Стопа незапослености АРС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30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Република Српска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30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Федерација БиХ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30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Босна и Херцеговина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31,9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30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Србија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72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Хрватска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30">
                <a:tc>
                  <a:txBody>
                    <a:bodyPr/>
                    <a:lstStyle/>
                    <a:p>
                      <a:pPr algn="l" fontAlgn="b"/>
                      <a:r>
                        <a:rPr lang="sr-Cyrl-BA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Македонија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42,1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691680" y="5301208"/>
            <a:ext cx="70567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1000" dirty="0" smtClean="0">
                <a:solidFill>
                  <a:srgbClr val="000000"/>
                </a:solidFill>
                <a:latin typeface="Cambria" pitchFamily="18" charset="0"/>
              </a:rPr>
              <a:t>Подаци су добијени на основу Анкете о радној снази (АРС) која је методолошки заснована на препорукама и дефиницијама Међународне организације рада и захтјевима Статистичке канцеларије ЕУ, чиме је обезбјеђена међународна упоредивост. Анкета о радној снази се проводи једном годишње у Републици Српској и Федерацији БиХ. </a:t>
            </a:r>
            <a:r>
              <a:rPr lang="ru-RU" sz="1000" b="1" dirty="0" smtClean="0">
                <a:solidFill>
                  <a:srgbClr val="000000"/>
                </a:solidFill>
                <a:latin typeface="Cambria" pitchFamily="18" charset="0"/>
              </a:rPr>
              <a:t>Подаци добијени из АРС-а нису методолошки упоредиви са подацима из других статистичких или административних извора.</a:t>
            </a:r>
            <a:endParaRPr lang="ru-RU" sz="10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91681" y="836712"/>
            <a:ext cx="49539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sz="2000" b="1" dirty="0" smtClean="0">
                <a:solidFill>
                  <a:srgbClr val="064488"/>
                </a:solidFill>
                <a:latin typeface="Cambria" pitchFamily="18" charset="0"/>
              </a:rPr>
              <a:t>ЗАПОСЛЕНИ / НЕЗАПОСЛЕНИ,2015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87624" y="0"/>
            <a:ext cx="7956376" cy="40466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Cyrl-CS" sz="2000" b="1" dirty="0" smtClean="0">
                <a:solidFill>
                  <a:srgbClr val="495778"/>
                </a:solidFill>
                <a:latin typeface="Cambria" pitchFamily="18" charset="0"/>
              </a:rPr>
              <a:t>СТАТИСТИКА РАДА</a:t>
            </a:r>
            <a:endParaRPr lang="en-US" sz="2000" b="1" dirty="0">
              <a:solidFill>
                <a:srgbClr val="495778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918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35696" y="1556791"/>
            <a:ext cx="65984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Увод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Концепт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квалитета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Допринос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квалитета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развоју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Регионална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сарадња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у </a:t>
            </a: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функциј</a:t>
            </a:r>
            <a:r>
              <a:rPr lang="sr-Latn-BA" sz="2800" dirty="0" smtClean="0">
                <a:latin typeface="Cambria" pitchFamily="18" charset="0"/>
                <a:ea typeface="Calibri"/>
                <a:cs typeface="Times New Roman"/>
              </a:rPr>
              <a:t>и </a:t>
            </a: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квалитета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Cambria" pitchFamily="18" charset="0"/>
                <a:cs typeface="Tahoma" pitchFamily="34" charset="0"/>
              </a:rPr>
              <a:t>Увођење квалитета у Републичком заводу за статистику</a:t>
            </a:r>
            <a:endParaRPr lang="en-US" sz="2800" dirty="0" smtClean="0">
              <a:latin typeface="Cambria" pitchFamily="18" charset="0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Cambria" pitchFamily="18" charset="0"/>
                <a:ea typeface="Calibri"/>
                <a:cs typeface="Times New Roman"/>
              </a:rPr>
              <a:t>Закључак</a:t>
            </a:r>
            <a:r>
              <a:rPr lang="en-US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endParaRPr lang="en-US" sz="2800" dirty="0"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0567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27784" y="334125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Cambria" pitchFamily="18" charset="0"/>
                <a:cs typeface="Tahoma" pitchFamily="34" charset="0"/>
              </a:rPr>
              <a:t>Хвала на пажњи!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0567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0188" y="1268760"/>
            <a:ext cx="73151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2800" dirty="0" err="1" smtClean="0">
                <a:latin typeface="Cambria" pitchFamily="18" charset="0"/>
                <a:ea typeface="Calibri"/>
                <a:cs typeface="Times New Roman"/>
              </a:rPr>
              <a:t>Талас управљања квалитетом </a:t>
            </a:r>
            <a:endParaRPr lang="en-US" sz="2800" dirty="0" err="1" smtClean="0">
              <a:latin typeface="Cambria" pitchFamily="18" charset="0"/>
              <a:ea typeface="Calibri"/>
              <a:cs typeface="Times New Roman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2800" dirty="0" err="1" smtClean="0">
                <a:latin typeface="Cambria" pitchFamily="18" charset="0"/>
                <a:ea typeface="Calibri"/>
                <a:cs typeface="Times New Roman"/>
              </a:rPr>
              <a:t>Тачност и поузданост-суштина статистичке дјелатности </a:t>
            </a:r>
            <a:endParaRPr lang="en-US" sz="2800" dirty="0" err="1" smtClean="0">
              <a:latin typeface="Cambria" pitchFamily="18" charset="0"/>
              <a:ea typeface="Calibri"/>
              <a:cs typeface="Times New Roman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2800" dirty="0" err="1" smtClean="0">
                <a:latin typeface="Cambria" pitchFamily="18" charset="0"/>
                <a:ea typeface="Calibri"/>
                <a:cs typeface="Times New Roman"/>
              </a:rPr>
              <a:t>Подаци –јавно добро </a:t>
            </a:r>
            <a:endParaRPr lang="en-US" sz="2800" dirty="0" err="1" smtClean="0">
              <a:latin typeface="Cambria" pitchFamily="18" charset="0"/>
              <a:ea typeface="Calibri"/>
              <a:cs typeface="Times New Roman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2800" dirty="0" err="1" smtClean="0">
                <a:latin typeface="Cambria" pitchFamily="18" charset="0"/>
                <a:ea typeface="Calibri"/>
                <a:cs typeface="Times New Roman"/>
              </a:rPr>
              <a:t>Статистика –информациона слика друштва </a:t>
            </a:r>
            <a:endParaRPr lang="en-US" sz="2800" dirty="0" err="1" smtClean="0">
              <a:latin typeface="Cambria" pitchFamily="18" charset="0"/>
              <a:ea typeface="Calibri"/>
              <a:cs typeface="Times New Roman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2800" dirty="0" err="1" smtClean="0">
                <a:latin typeface="Cambria" pitchFamily="18" charset="0"/>
                <a:ea typeface="Calibri"/>
                <a:cs typeface="Times New Roman"/>
              </a:rPr>
              <a:t>Потреба за широм дефиницијом</a:t>
            </a:r>
            <a:r>
              <a:rPr lang="sr-Latn-BA" sz="28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endParaRPr lang="en-US" sz="2800" dirty="0" smtClean="0"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0567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0188" y="746126"/>
            <a:ext cx="717626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BA" sz="3200" dirty="0" smtClean="0">
              <a:solidFill>
                <a:prstClr val="black"/>
              </a:solidFill>
            </a:endParaRPr>
          </a:p>
          <a:p>
            <a:r>
              <a:rPr lang="sr-Cyrl-BA" sz="2800" dirty="0" smtClean="0">
                <a:solidFill>
                  <a:prstClr val="black"/>
                </a:solidFill>
                <a:latin typeface="Cambria" pitchFamily="18" charset="0"/>
              </a:rPr>
              <a:t>Концепт квалитета </a:t>
            </a:r>
          </a:p>
          <a:p>
            <a:pPr lvl="0"/>
            <a:endParaRPr lang="sr-Cyrl-BA" sz="28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/>
            <a:r>
              <a:rPr lang="sr-Cyrl-BA" sz="2800" dirty="0" smtClean="0">
                <a:solidFill>
                  <a:prstClr val="black"/>
                </a:solidFill>
                <a:latin typeface="Cambria" pitchFamily="18" charset="0"/>
              </a:rPr>
              <a:t>Модели </a:t>
            </a:r>
            <a:r>
              <a:rPr lang="sr-Cyrl-BA" sz="2800" dirty="0">
                <a:solidFill>
                  <a:prstClr val="black"/>
                </a:solidFill>
                <a:latin typeface="Cambria" pitchFamily="18" charset="0"/>
              </a:rPr>
              <a:t>-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I</a:t>
            </a:r>
            <a:r>
              <a:rPr lang="sr-Latn-BA" sz="2800" dirty="0">
                <a:solidFill>
                  <a:prstClr val="black"/>
                </a:solidFill>
                <a:latin typeface="Cambria" pitchFamily="18" charset="0"/>
              </a:rPr>
              <a:t>SO, EFQM, TQM,CoP</a:t>
            </a:r>
            <a:r>
              <a:rPr lang="sr-Cyrl-BA" sz="2800" dirty="0">
                <a:solidFill>
                  <a:prstClr val="black"/>
                </a:solidFill>
                <a:latin typeface="Cambria" pitchFamily="18" charset="0"/>
              </a:rPr>
              <a:t>, </a:t>
            </a:r>
            <a:r>
              <a:rPr lang="sr-Latn-BA" sz="2800" dirty="0">
                <a:solidFill>
                  <a:prstClr val="black"/>
                </a:solidFill>
                <a:latin typeface="Cambria" pitchFamily="18" charset="0"/>
              </a:rPr>
              <a:t>CAF</a:t>
            </a:r>
          </a:p>
          <a:p>
            <a:pPr lvl="0"/>
            <a:r>
              <a:rPr lang="sr-Cyrl-BA" sz="2800" dirty="0">
                <a:solidFill>
                  <a:prstClr val="black"/>
                </a:solidFill>
                <a:latin typeface="Cambria" pitchFamily="18" charset="0"/>
              </a:rPr>
              <a:t>Алати за праћење -</a:t>
            </a:r>
            <a:r>
              <a:rPr lang="sr-Latn-BA" sz="2800" dirty="0">
                <a:solidFill>
                  <a:prstClr val="black"/>
                </a:solidFill>
                <a:latin typeface="Cambria" pitchFamily="18" charset="0"/>
              </a:rPr>
              <a:t>  PAF, QAF</a:t>
            </a:r>
            <a:r>
              <a:rPr lang="sr-Cyrl-BA" sz="2800" dirty="0">
                <a:solidFill>
                  <a:prstClr val="black"/>
                </a:solidFill>
                <a:latin typeface="Cambria" pitchFamily="18" charset="0"/>
              </a:rPr>
              <a:t>, Е</a:t>
            </a:r>
            <a:r>
              <a:rPr lang="sr-Latn-BA" sz="2800" dirty="0">
                <a:solidFill>
                  <a:prstClr val="black"/>
                </a:solidFill>
                <a:latin typeface="Cambria" pitchFamily="18" charset="0"/>
              </a:rPr>
              <a:t>SS</a:t>
            </a:r>
          </a:p>
          <a:p>
            <a:endParaRPr lang="sr-Latn-BA" sz="2800" dirty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sr-Latn-BA" sz="2800" dirty="0" smtClean="0">
                <a:solidFill>
                  <a:prstClr val="black"/>
                </a:solidFill>
                <a:latin typeface="Cambria" pitchFamily="18" charset="0"/>
              </a:rPr>
              <a:t>Фокус статистичког квалитета</a:t>
            </a:r>
            <a:endParaRPr lang="en-US" sz="2800" dirty="0" smtClean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</a:rPr>
              <a:t> </a:t>
            </a:r>
          </a:p>
          <a:p>
            <a:r>
              <a:rPr lang="sr-Latn-BA" sz="2800" dirty="0" smtClean="0">
                <a:solidFill>
                  <a:prstClr val="black"/>
                </a:solidFill>
                <a:latin typeface="Cambria" pitchFamily="18" charset="0"/>
              </a:rPr>
              <a:t>квалитет производа и услуга</a:t>
            </a:r>
            <a:endParaRPr lang="en-US" sz="2800" dirty="0" smtClean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sr-Latn-BA" sz="2800" dirty="0" smtClean="0">
                <a:solidFill>
                  <a:prstClr val="black"/>
                </a:solidFill>
                <a:latin typeface="Cambria" pitchFamily="18" charset="0"/>
              </a:rPr>
              <a:t>статистичка институција као пословни процес</a:t>
            </a:r>
            <a:endParaRPr lang="en-US" sz="2800" dirty="0" smtClean="0">
              <a:solidFill>
                <a:prstClr val="black"/>
              </a:solidFill>
              <a:latin typeface="Cambria" pitchFamily="18" charset="0"/>
            </a:endParaRPr>
          </a:p>
          <a:p>
            <a:endParaRPr lang="sr-Latn-BA" sz="3200" dirty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sr-Latn-BA" sz="3200" dirty="0" smtClean="0">
                <a:solidFill>
                  <a:prstClr val="black"/>
                </a:solidFill>
                <a:latin typeface="Cambria" pitchFamily="18" charset="0"/>
              </a:rPr>
              <a:t> </a:t>
            </a:r>
            <a:endParaRPr lang="sr-Latn-BA" sz="3200" dirty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sr-Latn-BA" sz="3200" dirty="0">
                <a:solidFill>
                  <a:prstClr val="black"/>
                </a:solidFill>
              </a:rPr>
              <a:t> </a:t>
            </a:r>
          </a:p>
          <a:p>
            <a:pPr algn="ctr"/>
            <a:endParaRPr lang="sr-Latn-BA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651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0188" y="746126"/>
            <a:ext cx="717626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BA" sz="3200" dirty="0" smtClean="0"/>
          </a:p>
          <a:p>
            <a:r>
              <a:rPr lang="sr-Cyrl-BA" sz="2800" dirty="0" smtClean="0">
                <a:latin typeface="Cambria" pitchFamily="18" charset="0"/>
              </a:rPr>
              <a:t>Квалитет у статистици:</a:t>
            </a:r>
          </a:p>
          <a:p>
            <a:endParaRPr lang="sr-Cyrl-BA" sz="2800" dirty="0" smtClean="0">
              <a:latin typeface="Cambria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2800" dirty="0" smtClean="0">
                <a:latin typeface="Cambria" pitchFamily="18" charset="0"/>
              </a:rPr>
              <a:t>Квалитет излаза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2800" dirty="0" smtClean="0">
                <a:latin typeface="Cambria" pitchFamily="18" charset="0"/>
              </a:rPr>
              <a:t>Квалитет процеса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2800" dirty="0">
                <a:latin typeface="Cambria" pitchFamily="18" charset="0"/>
              </a:rPr>
              <a:t>К</a:t>
            </a:r>
            <a:r>
              <a:rPr lang="sr-Cyrl-BA" sz="2800" dirty="0" smtClean="0">
                <a:latin typeface="Cambria" pitchFamily="18" charset="0"/>
              </a:rPr>
              <a:t>валитет пословања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2800" dirty="0" smtClean="0">
                <a:latin typeface="Cambria" pitchFamily="18" charset="0"/>
              </a:rPr>
              <a:t>Репутација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2800" dirty="0" smtClean="0">
                <a:latin typeface="Cambria" pitchFamily="18" charset="0"/>
              </a:rPr>
              <a:t>Квалитет како га схватају корисници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BA" sz="2800" dirty="0" smtClean="0">
                <a:latin typeface="Cambria" pitchFamily="18" charset="0"/>
              </a:rPr>
              <a:t>Спољни фактори</a:t>
            </a:r>
          </a:p>
          <a:p>
            <a:endParaRPr lang="sr-Latn-BA" sz="3200" dirty="0">
              <a:latin typeface="Cambria" pitchFamily="18" charset="0"/>
            </a:endParaRPr>
          </a:p>
          <a:p>
            <a:r>
              <a:rPr lang="sr-Latn-BA" sz="3200" dirty="0" smtClean="0">
                <a:latin typeface="Cambria" pitchFamily="18" charset="0"/>
              </a:rPr>
              <a:t> </a:t>
            </a:r>
            <a:endParaRPr lang="sr-Latn-BA" sz="3200" dirty="0">
              <a:latin typeface="Cambria" pitchFamily="18" charset="0"/>
            </a:endParaRPr>
          </a:p>
          <a:p>
            <a:r>
              <a:rPr lang="sr-Latn-BA" sz="3200" dirty="0"/>
              <a:t> </a:t>
            </a:r>
          </a:p>
          <a:p>
            <a:pPr algn="ctr"/>
            <a:endParaRPr lang="sr-Latn-BA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567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91680" y="746126"/>
            <a:ext cx="71237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BA" sz="3200" dirty="0" smtClean="0">
                <a:latin typeface="Cambria" pitchFamily="18" charset="0"/>
              </a:rPr>
              <a:t>Критеријуми квалитета:</a:t>
            </a:r>
          </a:p>
          <a:p>
            <a:endParaRPr lang="en-US" sz="3200" dirty="0" smtClean="0">
              <a:latin typeface="Cambria" pitchFamily="18" charset="0"/>
            </a:endParaRPr>
          </a:p>
          <a:p>
            <a:r>
              <a:rPr lang="sr-Latn-BA" sz="3200" dirty="0" smtClean="0">
                <a:latin typeface="Cambria" pitchFamily="18" charset="0"/>
              </a:rPr>
              <a:t>релевантност, тачност, правовременост и поштовање рокова објављивања, разумљивост и доступност, упоредивост и кохерентност</a:t>
            </a:r>
            <a:endParaRPr lang="en-US" sz="3200" dirty="0" smtClean="0">
              <a:latin typeface="Cambria" pitchFamily="18" charset="0"/>
            </a:endParaRPr>
          </a:p>
          <a:p>
            <a:endParaRPr lang="sr-Latn-BA" sz="3200" dirty="0">
              <a:latin typeface="Cambria" pitchFamily="18" charset="0"/>
            </a:endParaRPr>
          </a:p>
          <a:p>
            <a:r>
              <a:rPr lang="sr-Latn-BA" sz="3200" dirty="0">
                <a:latin typeface="Cambria" pitchFamily="18" charset="0"/>
              </a:rPr>
              <a:t> </a:t>
            </a:r>
            <a:endParaRPr lang="sr-Latn-BA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567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5656" y="1096283"/>
            <a:ext cx="7315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BA" sz="3000" dirty="0" smtClean="0">
                <a:latin typeface="Cambria" pitchFamily="18" charset="0"/>
              </a:rPr>
              <a:t>Како квалитет у статистици може да допринесе регионалном развоју? </a:t>
            </a:r>
            <a:endParaRPr lang="en-US" sz="3000" dirty="0" smtClean="0">
              <a:latin typeface="Cambria" pitchFamily="18" charset="0"/>
            </a:endParaRPr>
          </a:p>
          <a:p>
            <a:r>
              <a:rPr lang="en-US" sz="3000" dirty="0" smtClean="0">
                <a:latin typeface="Cambria" pitchFamily="18" charset="0"/>
              </a:rPr>
              <a:t>  </a:t>
            </a:r>
          </a:p>
          <a:p>
            <a:r>
              <a:rPr lang="sr-Latn-BA" sz="3000" dirty="0" smtClean="0">
                <a:latin typeface="Cambria" pitchFamily="18" charset="0"/>
              </a:rPr>
              <a:t>  </a:t>
            </a:r>
            <a:endParaRPr lang="en-US" sz="3000" dirty="0" smtClean="0">
              <a:latin typeface="Cambria" pitchFamily="18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квантитативно поређење статистичких података и информација  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  <a:p>
            <a:pPr marL="457200" indent="-457200">
              <a:spcAft>
                <a:spcPts val="0"/>
              </a:spcAft>
            </a:pP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 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Cyrl-BA" sz="3000" dirty="0" smtClean="0">
                <a:latin typeface="Cambria" pitchFamily="18" charset="0"/>
                <a:ea typeface="Calibri"/>
                <a:cs typeface="Times New Roman"/>
              </a:rPr>
              <a:t>К</a:t>
            </a: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валитативно</a:t>
            </a:r>
            <a:r>
              <a:rPr lang="sr-Cyrl-BA" sz="30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-</a:t>
            </a:r>
            <a:r>
              <a:rPr lang="sr-Cyrl-BA" sz="30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упоредиви индикатори квалитета  података и процеса    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0567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836712"/>
            <a:ext cx="7315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BA" sz="3000" dirty="0" smtClean="0">
                <a:latin typeface="Cambria" pitchFamily="18" charset="0"/>
              </a:rPr>
              <a:t>Упоредиви индикатори </a:t>
            </a:r>
            <a:endParaRPr lang="en-US" sz="3000" dirty="0" smtClean="0">
              <a:latin typeface="Cambria" pitchFamily="18" charset="0"/>
            </a:endParaRPr>
          </a:p>
          <a:p>
            <a:r>
              <a:rPr lang="sr-Latn-BA" sz="3000" dirty="0" smtClean="0">
                <a:latin typeface="Cambria" pitchFamily="18" charset="0"/>
              </a:rPr>
              <a:t>  </a:t>
            </a:r>
            <a:endParaRPr lang="en-US" sz="3000" dirty="0" smtClean="0">
              <a:latin typeface="Cambria" pitchFamily="18" charset="0"/>
            </a:endParaRP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кључеви врата економске и социјалне кохезије у региону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неопходан фактор у анализи потенцијала и специфичних територијалних карактеристика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подлога за  планирање, бенчмаркинг и реинжењеринг ресурса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допринос инвестирању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допринос уравнотеженом развоју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0567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sz="3200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 smtClean="0">
                <a:solidFill>
                  <a:srgbClr val="495778"/>
                </a:solidFill>
              </a:rPr>
              <a:t> </a:t>
            </a:r>
            <a:endParaRPr lang="sr-Latn-CS" sz="1600" dirty="0">
              <a:solidFill>
                <a:srgbClr val="495778"/>
              </a:solidFill>
            </a:endParaRPr>
          </a:p>
        </p:txBody>
      </p:sp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363915"/>
            <a:ext cx="71042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BA" sz="3000" dirty="0" smtClean="0">
                <a:latin typeface="Cambria" pitchFamily="18" charset="0"/>
              </a:rPr>
              <a:t>Регионална сарадња у функцији квалитета </a:t>
            </a:r>
            <a:endParaRPr lang="en-US" sz="3000" dirty="0" smtClean="0">
              <a:latin typeface="Cambria" pitchFamily="18" charset="0"/>
            </a:endParaRPr>
          </a:p>
          <a:p>
            <a:r>
              <a:rPr lang="sr-Latn-BA" sz="3000" dirty="0" smtClean="0">
                <a:latin typeface="Cambria" pitchFamily="18" charset="0"/>
              </a:rPr>
              <a:t>  </a:t>
            </a:r>
            <a:endParaRPr lang="en-US" sz="3000" dirty="0" smtClean="0">
              <a:latin typeface="Cambria" pitchFamily="18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међународне организације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sr-Latn-BA" sz="3000" dirty="0" smtClean="0">
                <a:latin typeface="Cambria" pitchFamily="18" charset="0"/>
                <a:ea typeface="Calibri"/>
                <a:cs typeface="Times New Roman"/>
              </a:rPr>
              <a:t>земље региона </a:t>
            </a:r>
            <a:endParaRPr lang="en-US" sz="3000" dirty="0" smtClean="0">
              <a:latin typeface="Cambria" pitchFamily="18" charset="0"/>
              <a:ea typeface="Calibri"/>
              <a:cs typeface="Times New Roman"/>
            </a:endParaRPr>
          </a:p>
          <a:p>
            <a:r>
              <a:rPr lang="sr-Latn-BA" sz="3000" dirty="0" smtClean="0">
                <a:latin typeface="Cambria" pitchFamily="18" charset="0"/>
              </a:rPr>
              <a:t>  </a:t>
            </a:r>
            <a:endParaRPr lang="en-US" sz="3000" dirty="0" smtClean="0">
              <a:latin typeface="Cambria" pitchFamily="18" charset="0"/>
            </a:endParaRPr>
          </a:p>
          <a:p>
            <a:r>
              <a:rPr lang="sr-Latn-BA" sz="3000" dirty="0" smtClean="0">
                <a:latin typeface="Cambria" pitchFamily="18" charset="0"/>
              </a:rPr>
              <a:t>(заснивање пројеката сарадње на захтјевима корисника, промовисање пуног учешћа свих актера статистичког система) </a:t>
            </a:r>
            <a:endParaRPr lang="en-US" sz="3000" dirty="0" smtClean="0">
              <a:latin typeface="Cambria" pitchFamily="18" charset="0"/>
            </a:endParaRPr>
          </a:p>
          <a:p>
            <a:r>
              <a:rPr lang="sr-Latn-BA" sz="3000" dirty="0" smtClean="0">
                <a:latin typeface="Cambria" pitchFamily="18" charset="0"/>
              </a:rPr>
              <a:t>  </a:t>
            </a:r>
            <a:endParaRPr lang="en-US" sz="3000" dirty="0" smtClean="0">
              <a:latin typeface="Cambria" pitchFamily="18" charset="0"/>
            </a:endParaRPr>
          </a:p>
          <a:p>
            <a:r>
              <a:rPr lang="sr-Latn-BA" sz="3000" dirty="0" smtClean="0">
                <a:latin typeface="Cambria" pitchFamily="18" charset="0"/>
              </a:rPr>
              <a:t>Статистичка сарадња - инвестиција за будућност   </a:t>
            </a:r>
            <a:endParaRPr lang="en-US" sz="3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567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14663</TotalTime>
  <Words>868</Words>
  <Application>Microsoft Office PowerPoint</Application>
  <PresentationFormat>On-screen Show (4:3)</PresentationFormat>
  <Paragraphs>380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7_Office Theme</vt:lpstr>
      <vt:lpstr>9_Office Theme</vt:lpstr>
      <vt:lpstr>10_Office Theme</vt:lpstr>
      <vt:lpstr>8_Office Theme</vt:lpstr>
      <vt:lpstr>11_Office Theme</vt:lpstr>
      <vt:lpstr>6_Office Theme</vt:lpstr>
      <vt:lpstr>12_Office Theme</vt:lpstr>
      <vt:lpstr>13_Office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RZS 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Vladan Sibinovic</dc:creator>
  <cp:lastModifiedBy>korisnik</cp:lastModifiedBy>
  <cp:revision>2231</cp:revision>
  <cp:lastPrinted>2016-11-15T13:21:02Z</cp:lastPrinted>
  <dcterms:created xsi:type="dcterms:W3CDTF">2004-12-13T09:54:15Z</dcterms:created>
  <dcterms:modified xsi:type="dcterms:W3CDTF">2016-11-15T14:12:24Z</dcterms:modified>
</cp:coreProperties>
</file>