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44"/>
  </p:notesMasterIdLst>
  <p:sldIdLst>
    <p:sldId id="345" r:id="rId2"/>
    <p:sldId id="271" r:id="rId3"/>
    <p:sldId id="280" r:id="rId4"/>
    <p:sldId id="281" r:id="rId5"/>
    <p:sldId id="293" r:id="rId6"/>
    <p:sldId id="286" r:id="rId7"/>
    <p:sldId id="315" r:id="rId8"/>
    <p:sldId id="314" r:id="rId9"/>
    <p:sldId id="283" r:id="rId10"/>
    <p:sldId id="313" r:id="rId11"/>
    <p:sldId id="301" r:id="rId12"/>
    <p:sldId id="284" r:id="rId13"/>
    <p:sldId id="303" r:id="rId14"/>
    <p:sldId id="316" r:id="rId15"/>
    <p:sldId id="285" r:id="rId16"/>
    <p:sldId id="318" r:id="rId17"/>
    <p:sldId id="319" r:id="rId18"/>
    <p:sldId id="320" r:id="rId19"/>
    <p:sldId id="310" r:id="rId20"/>
    <p:sldId id="309" r:id="rId21"/>
    <p:sldId id="324" r:id="rId22"/>
    <p:sldId id="323" r:id="rId23"/>
    <p:sldId id="325" r:id="rId24"/>
    <p:sldId id="321" r:id="rId25"/>
    <p:sldId id="322" r:id="rId26"/>
    <p:sldId id="317" r:id="rId27"/>
    <p:sldId id="276" r:id="rId28"/>
    <p:sldId id="331" r:id="rId29"/>
    <p:sldId id="337" r:id="rId30"/>
    <p:sldId id="338" r:id="rId31"/>
    <p:sldId id="277" r:id="rId32"/>
    <p:sldId id="339" r:id="rId33"/>
    <p:sldId id="332" r:id="rId34"/>
    <p:sldId id="329" r:id="rId35"/>
    <p:sldId id="341" r:id="rId36"/>
    <p:sldId id="342" r:id="rId37"/>
    <p:sldId id="343" r:id="rId38"/>
    <p:sldId id="344" r:id="rId39"/>
    <p:sldId id="334" r:id="rId40"/>
    <p:sldId id="336" r:id="rId41"/>
    <p:sldId id="335" r:id="rId42"/>
    <p:sldId id="300" r:id="rId43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E75B6"/>
    <a:srgbClr val="3C9852"/>
    <a:srgbClr val="8989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14" autoAdjust="0"/>
    <p:restoredTop sz="96457" autoAdjust="0"/>
  </p:normalViewPr>
  <p:slideViewPr>
    <p:cSldViewPr snapToGrid="0">
      <p:cViewPr varScale="1">
        <p:scale>
          <a:sx n="107" d="100"/>
          <a:sy n="107" d="100"/>
        </p:scale>
        <p:origin x="1692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smtClean="0"/>
            </a:lvl1pPr>
          </a:lstStyle>
          <a:p>
            <a:pPr>
              <a:defRPr/>
            </a:pPr>
            <a:fld id="{AD58C1C0-169A-446E-9C8C-F6D090CC5C5E}" type="datetimeFigureOut">
              <a:rPr lang="en-US"/>
              <a:pPr>
                <a:defRPr/>
              </a:pPr>
              <a:t>11/29/2016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smtClean="0"/>
            </a:lvl1pPr>
          </a:lstStyle>
          <a:p>
            <a:pPr>
              <a:defRPr/>
            </a:pPr>
            <a:fld id="{38C4DAD6-A36C-4C08-AE20-AB0A661E85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6360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AF149E9A-C5D4-4522-9CEB-DC8687EC216D}" type="slidenum">
              <a:rPr lang="en-US" altLang="en-US"/>
              <a:pPr/>
              <a:t>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79746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430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5AFE6B74-A7E4-4681-BBAF-7B73855F584E}" type="slidenum">
              <a:rPr lang="en-US" altLang="en-US"/>
              <a:pPr/>
              <a:t>31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24015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12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232AB6D0-327A-488B-83B8-F2495BC4FA11}" type="slidenum">
              <a:rPr lang="en-US" altLang="en-US"/>
              <a:pPr/>
              <a:t>42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24757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E3D74F3B-74A1-480A-A78E-3DAFC121AFD6}" type="slidenum">
              <a:rPr lang="en-US" altLang="en-US"/>
              <a:pPr/>
              <a:t>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14305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E3D74F3B-74A1-480A-A78E-3DAFC121AFD6}" type="slidenum">
              <a:rPr lang="en-US" altLang="en-US"/>
              <a:pPr/>
              <a:t>22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25605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E3D74F3B-74A1-480A-A78E-3DAFC121AFD6}" type="slidenum">
              <a:rPr lang="en-US" altLang="en-US"/>
              <a:pPr/>
              <a:t>23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33644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3083122-DEB1-4100-92F4-5387C55D3A93}" type="slidenum">
              <a:rPr lang="en-US" altLang="en-US"/>
              <a:pPr/>
              <a:t>24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93738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3083122-DEB1-4100-92F4-5387C55D3A93}" type="slidenum">
              <a:rPr lang="en-US" altLang="en-US"/>
              <a:pPr/>
              <a:t>25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56622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3083122-DEB1-4100-92F4-5387C55D3A93}" type="slidenum">
              <a:rPr lang="en-US" altLang="en-US"/>
              <a:pPr/>
              <a:t>26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3025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3083122-DEB1-4100-92F4-5387C55D3A93}" type="slidenum">
              <a:rPr lang="en-US" altLang="en-US"/>
              <a:pPr/>
              <a:t>27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03014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89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3083122-DEB1-4100-92F4-5387C55D3A93}" type="slidenum">
              <a:rPr lang="en-US" altLang="en-US"/>
              <a:pPr/>
              <a:t>28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03336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838200" y="1528763"/>
            <a:ext cx="8137525" cy="92075"/>
            <a:chOff x="1381125" y="1528434"/>
            <a:chExt cx="7421880" cy="92153"/>
          </a:xfrm>
        </p:grpSpPr>
        <p:cxnSp>
          <p:nvCxnSpPr>
            <p:cNvPr id="7" name="Straight Connector 6"/>
            <p:cNvCxnSpPr/>
            <p:nvPr/>
          </p:nvCxnSpPr>
          <p:spPr>
            <a:xfrm rot="16200000">
              <a:off x="4992885" y="-2040428"/>
              <a:ext cx="0" cy="72235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 rot="16200000">
              <a:off x="5052973" y="-1763131"/>
              <a:ext cx="0" cy="676743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rot="16200000">
              <a:off x="5236854" y="-2037718"/>
              <a:ext cx="0" cy="71323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pic>
        <p:nvPicPr>
          <p:cNvPr id="10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6075" y="214313"/>
            <a:ext cx="1281113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3319463" y="623888"/>
            <a:ext cx="2954337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altLang="en-US" smtClean="0">
                <a:solidFill>
                  <a:srgbClr val="AA0000"/>
                </a:solidFill>
              </a:rPr>
              <a:t>Република Србија</a:t>
            </a:r>
          </a:p>
          <a:p>
            <a:pPr algn="ctr" eaLnBrk="1" hangingPunct="1">
              <a:defRPr/>
            </a:pPr>
            <a:r>
              <a:rPr lang="en-US" altLang="en-US" sz="1600" smtClean="0">
                <a:solidFill>
                  <a:srgbClr val="6A6A6A"/>
                </a:solidFill>
              </a:rPr>
              <a:t>Републички завод за статистику</a:t>
            </a:r>
          </a:p>
        </p:txBody>
      </p:sp>
      <p:grpSp>
        <p:nvGrpSpPr>
          <p:cNvPr id="12" name="Group 10"/>
          <p:cNvGrpSpPr>
            <a:grpSpLocks/>
          </p:cNvGrpSpPr>
          <p:nvPr/>
        </p:nvGrpSpPr>
        <p:grpSpPr bwMode="auto">
          <a:xfrm>
            <a:off x="563563" y="1444625"/>
            <a:ext cx="274637" cy="273050"/>
            <a:chOff x="7958668" y="5669232"/>
            <a:chExt cx="457200" cy="457200"/>
          </a:xfrm>
        </p:grpSpPr>
        <p:sp>
          <p:nvSpPr>
            <p:cNvPr id="13" name="Freeform 12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8244088" y="5958970"/>
              <a:ext cx="103068" cy="101009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grpSp>
        <p:nvGrpSpPr>
          <p:cNvPr id="15" name="Group 13"/>
          <p:cNvGrpSpPr>
            <a:grpSpLocks/>
          </p:cNvGrpSpPr>
          <p:nvPr/>
        </p:nvGrpSpPr>
        <p:grpSpPr bwMode="auto">
          <a:xfrm>
            <a:off x="390525" y="136525"/>
            <a:ext cx="90488" cy="6584950"/>
            <a:chOff x="1047793" y="137160"/>
            <a:chExt cx="90062" cy="6583680"/>
          </a:xfrm>
        </p:grpSpPr>
        <p:cxnSp>
          <p:nvCxnSpPr>
            <p:cNvPr id="16" name="Straight Connector 15"/>
            <p:cNvCxnSpPr/>
            <p:nvPr/>
          </p:nvCxnSpPr>
          <p:spPr>
            <a:xfrm>
              <a:off x="1093614" y="319688"/>
              <a:ext cx="0" cy="621862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1137855" y="502215"/>
              <a:ext cx="0" cy="5853571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1047793" y="137160"/>
              <a:ext cx="0" cy="6583680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719072"/>
            <a:ext cx="7744968" cy="2532888"/>
          </a:xfrm>
        </p:spPr>
        <p:txBody>
          <a:bodyPr anchorCtr="0"/>
          <a:lstStyle>
            <a:lvl1pPr algn="ctr">
              <a:defRPr sz="3400">
                <a:solidFill>
                  <a:srgbClr val="4272CA"/>
                </a:solidFill>
                <a:effectLst>
                  <a:outerShdw blurRad="50800" dist="12700" algn="ctr" rotWithShape="0">
                    <a:srgbClr val="000000">
                      <a:alpha val="66000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10512" y="4343400"/>
            <a:ext cx="5980176" cy="1252728"/>
          </a:xfrm>
        </p:spPr>
        <p:txBody>
          <a:bodyPr>
            <a:normAutofit/>
          </a:bodyPr>
          <a:lstStyle>
            <a:lvl1pPr marL="0" indent="0" algn="ctr">
              <a:buNone/>
              <a:defRPr sz="240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3337560" y="5852160"/>
            <a:ext cx="2743200" cy="548640"/>
          </a:xfrm>
        </p:spPr>
        <p:txBody>
          <a:bodyPr>
            <a:normAutofit/>
          </a:bodyPr>
          <a:lstStyle>
            <a:lvl1pPr marL="0" indent="0" algn="ctr">
              <a:buNone/>
              <a:defRPr sz="1800" baseline="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915493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9" name="Straight Connector 8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2" name="Freeform 11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2074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7934325" y="506413"/>
            <a:ext cx="47625" cy="5578475"/>
            <a:chOff x="1047099" y="320040"/>
            <a:chExt cx="46473" cy="6217920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1047099" y="327118"/>
              <a:ext cx="0" cy="5911801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03188" y="185738"/>
            <a:ext cx="7680325" cy="46037"/>
            <a:chOff x="1526280" y="1572081"/>
            <a:chExt cx="6978512" cy="45330"/>
          </a:xfrm>
        </p:grpSpPr>
        <p:cxnSp>
          <p:nvCxnSpPr>
            <p:cNvPr id="8" name="Straight Connector 7"/>
            <p:cNvCxnSpPr/>
            <p:nvPr/>
          </p:nvCxnSpPr>
          <p:spPr>
            <a:xfrm rot="16200000">
              <a:off x="5015536" y="-1917175"/>
              <a:ext cx="0" cy="6978512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rot="16200000">
              <a:off x="5121555" y="-1765827"/>
              <a:ext cx="0" cy="676647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10"/>
          <p:cNvGrpSpPr>
            <a:grpSpLocks/>
          </p:cNvGrpSpPr>
          <p:nvPr/>
        </p:nvGrpSpPr>
        <p:grpSpPr bwMode="auto">
          <a:xfrm>
            <a:off x="7848600" y="117475"/>
            <a:ext cx="274638" cy="274638"/>
            <a:chOff x="7958668" y="5669232"/>
            <a:chExt cx="457200" cy="457200"/>
          </a:xfrm>
        </p:grpSpPr>
        <p:sp>
          <p:nvSpPr>
            <p:cNvPr id="11" name="Freeform 10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8244087" y="5959937"/>
              <a:ext cx="10306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231774"/>
            <a:ext cx="914400" cy="621792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231774"/>
            <a:ext cx="7680960" cy="621792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7290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0" name="Straight Connector 9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" name="Group 10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3" name="Freeform 12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228600" y="1280160"/>
            <a:ext cx="8686800" cy="516636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3788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550863" y="4533900"/>
            <a:ext cx="8137525" cy="92075"/>
            <a:chOff x="1381125" y="1528434"/>
            <a:chExt cx="7421880" cy="92153"/>
          </a:xfrm>
        </p:grpSpPr>
        <p:cxnSp>
          <p:nvCxnSpPr>
            <p:cNvPr id="5" name="Straight Connector 4"/>
            <p:cNvCxnSpPr/>
            <p:nvPr/>
          </p:nvCxnSpPr>
          <p:spPr>
            <a:xfrm rot="16200000">
              <a:off x="4992885" y="-2040427"/>
              <a:ext cx="0" cy="7223519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 rot="16200000">
              <a:off x="5052972" y="-1763131"/>
              <a:ext cx="0" cy="676743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 rot="16200000">
              <a:off x="5236854" y="-2037718"/>
              <a:ext cx="0" cy="71323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276225" y="4449763"/>
            <a:ext cx="274638" cy="274637"/>
            <a:chOff x="7958668" y="5669232"/>
            <a:chExt cx="457200" cy="457200"/>
          </a:xfrm>
        </p:grpSpPr>
        <p:sp>
          <p:nvSpPr>
            <p:cNvPr id="9" name="Freeform 8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8244087" y="5959938"/>
              <a:ext cx="103069" cy="100426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47363" cy="2852737"/>
          </a:xfrm>
        </p:spPr>
        <p:txBody>
          <a:bodyPr anchor="b"/>
          <a:lstStyle>
            <a:lvl1pPr>
              <a:defRPr sz="3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47363" cy="1500187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92633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9" name="Freeform 8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cxnSp>
        <p:nvCxnSpPr>
          <p:cNvPr id="11" name="Straight Connector 10"/>
          <p:cNvCxnSpPr/>
          <p:nvPr/>
        </p:nvCxnSpPr>
        <p:spPr>
          <a:xfrm>
            <a:off x="4572000" y="1152525"/>
            <a:ext cx="0" cy="5303838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4479925" y="1035050"/>
            <a:ext cx="182563" cy="18256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pSp>
        <p:nvGrpSpPr>
          <p:cNvPr id="13" name="Group 12"/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4" name="Straight Connector 13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280160"/>
            <a:ext cx="4270248" cy="5165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152" y="1280159"/>
            <a:ext cx="4270248" cy="5165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8266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2" name="Freeform 11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cxnSp>
        <p:nvCxnSpPr>
          <p:cNvPr id="14" name="Straight Connector 13"/>
          <p:cNvCxnSpPr/>
          <p:nvPr/>
        </p:nvCxnSpPr>
        <p:spPr>
          <a:xfrm>
            <a:off x="4572000" y="1133475"/>
            <a:ext cx="0" cy="5303838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rot="16200000">
            <a:off x="4572000" y="-2074862"/>
            <a:ext cx="0" cy="8502650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6" name="Oval 15"/>
          <p:cNvSpPr/>
          <p:nvPr/>
        </p:nvSpPr>
        <p:spPr>
          <a:xfrm>
            <a:off x="4479925" y="1035050"/>
            <a:ext cx="182563" cy="18256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4479925" y="2084388"/>
            <a:ext cx="182563" cy="18256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pSp>
        <p:nvGrpSpPr>
          <p:cNvPr id="18" name="Group 14"/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9" name="Straight Connector 18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80160"/>
            <a:ext cx="4270248" cy="823912"/>
          </a:xfrm>
        </p:spPr>
        <p:txBody>
          <a:bodyPr anchor="b">
            <a:normAutofit/>
          </a:bodyPr>
          <a:lstStyle>
            <a:lvl1pPr marL="0" indent="0">
              <a:buNone/>
              <a:defRPr sz="220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2240178"/>
            <a:ext cx="4270248" cy="420624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152" y="1280160"/>
            <a:ext cx="4270248" cy="823912"/>
          </a:xfrm>
        </p:spPr>
        <p:txBody>
          <a:bodyPr anchor="b">
            <a:normAutofit/>
          </a:bodyPr>
          <a:lstStyle>
            <a:lvl1pPr marL="0" indent="0">
              <a:buNone/>
              <a:defRPr sz="220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240280"/>
            <a:ext cx="4270248" cy="420624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98072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4" name="Straight Connector 3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8" name="Straight Connector 7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10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1" name="Freeform 10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75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04775" y="274638"/>
            <a:ext cx="47625" cy="6510337"/>
            <a:chOff x="1093572" y="320040"/>
            <a:chExt cx="46664" cy="6217920"/>
          </a:xfrm>
        </p:grpSpPr>
        <p:cxnSp>
          <p:nvCxnSpPr>
            <p:cNvPr id="3" name="Straight Connector 2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4" name="Straight Connector 3"/>
            <p:cNvCxnSpPr/>
            <p:nvPr/>
          </p:nvCxnSpPr>
          <p:spPr>
            <a:xfrm>
              <a:off x="1140236" y="326105"/>
              <a:ext cx="0" cy="5955619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" name="Group 7"/>
          <p:cNvGrpSpPr>
            <a:grpSpLocks/>
          </p:cNvGrpSpPr>
          <p:nvPr/>
        </p:nvGrpSpPr>
        <p:grpSpPr bwMode="auto">
          <a:xfrm>
            <a:off x="534988" y="146050"/>
            <a:ext cx="8231187" cy="46038"/>
            <a:chOff x="1669415" y="1572094"/>
            <a:chExt cx="6979831" cy="45317"/>
          </a:xfrm>
        </p:grpSpPr>
        <p:cxnSp>
          <p:nvCxnSpPr>
            <p:cNvPr id="6" name="Straight Connector 5"/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10"/>
          <p:cNvGrpSpPr>
            <a:grpSpLocks/>
          </p:cNvGrpSpPr>
          <p:nvPr/>
        </p:nvGrpSpPr>
        <p:grpSpPr bwMode="auto">
          <a:xfrm>
            <a:off x="192088" y="53975"/>
            <a:ext cx="274637" cy="274638"/>
            <a:chOff x="7958668" y="5669232"/>
            <a:chExt cx="457200" cy="457200"/>
          </a:xfrm>
        </p:grpSpPr>
        <p:sp>
          <p:nvSpPr>
            <p:cNvPr id="9" name="Freeform 8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8244088" y="5959937"/>
              <a:ext cx="103068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50472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34988" y="1079500"/>
            <a:ext cx="3567112" cy="44450"/>
            <a:chOff x="1669417" y="1572087"/>
            <a:chExt cx="3025346" cy="45326"/>
          </a:xfrm>
        </p:grpSpPr>
        <p:cxnSp>
          <p:nvCxnSpPr>
            <p:cNvPr id="7" name="Straight Connector 6"/>
            <p:cNvCxnSpPr/>
            <p:nvPr/>
          </p:nvCxnSpPr>
          <p:spPr>
            <a:xfrm rot="16200000">
              <a:off x="3182763" y="60086"/>
              <a:ext cx="0" cy="302400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 rot="16200000">
              <a:off x="3077071" y="209759"/>
              <a:ext cx="0" cy="2815309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cxnSp>
        <p:nvCxnSpPr>
          <p:cNvPr id="9" name="Straight Connector 8"/>
          <p:cNvCxnSpPr/>
          <p:nvPr/>
        </p:nvCxnSpPr>
        <p:spPr>
          <a:xfrm>
            <a:off x="4046538" y="1279525"/>
            <a:ext cx="0" cy="5167313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pSp>
        <p:nvGrpSpPr>
          <p:cNvPr id="10" name="Group 8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" name="Group 11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4" name="Freeform 13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46304"/>
            <a:ext cx="3767328" cy="914400"/>
          </a:xfrm>
        </p:spPr>
        <p:txBody>
          <a:bodyPr anchorCtr="0"/>
          <a:lstStyle>
            <a:lvl1pPr>
              <a:defRPr sz="2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96941" y="146304"/>
            <a:ext cx="4800600" cy="630021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28600" y="1280160"/>
            <a:ext cx="3767328" cy="516636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834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34988" y="1079500"/>
            <a:ext cx="3567112" cy="44450"/>
            <a:chOff x="1669417" y="1572087"/>
            <a:chExt cx="3025346" cy="45326"/>
          </a:xfrm>
        </p:grpSpPr>
        <p:cxnSp>
          <p:nvCxnSpPr>
            <p:cNvPr id="6" name="Straight Connector 5"/>
            <p:cNvCxnSpPr/>
            <p:nvPr/>
          </p:nvCxnSpPr>
          <p:spPr>
            <a:xfrm rot="16200000">
              <a:off x="3182763" y="60086"/>
              <a:ext cx="0" cy="302400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 rot="16200000">
              <a:off x="3077071" y="209759"/>
              <a:ext cx="0" cy="2815309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cxnSp>
        <p:nvCxnSpPr>
          <p:cNvPr id="8" name="Straight Connector 7"/>
          <p:cNvCxnSpPr/>
          <p:nvPr/>
        </p:nvCxnSpPr>
        <p:spPr>
          <a:xfrm>
            <a:off x="4046538" y="1279525"/>
            <a:ext cx="0" cy="5167313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10" name="Straight Connector 9"/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3" name="Freeform 12"/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46304"/>
            <a:ext cx="3767328" cy="914400"/>
          </a:xfrm>
        </p:spPr>
        <p:txBody>
          <a:bodyPr anchorCtr="0"/>
          <a:lstStyle>
            <a:lvl1pPr>
              <a:defRPr sz="2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96941" y="146304"/>
            <a:ext cx="4800600" cy="6300216"/>
          </a:xfrm>
        </p:spPr>
        <p:txBody>
          <a:bodyPr rtlCol="0">
            <a:normAutofit/>
          </a:bodyPr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1"/>
          </p:nvPr>
        </p:nvSpPr>
        <p:spPr>
          <a:xfrm>
            <a:off x="228600" y="1280160"/>
            <a:ext cx="3767328" cy="516636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6063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46050"/>
            <a:ext cx="8686800" cy="9144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28600" y="1279525"/>
            <a:ext cx="8686800" cy="516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943600" y="6580188"/>
            <a:ext cx="3090863" cy="274637"/>
          </a:xfrm>
          <a:prstGeom prst="rect">
            <a:avLst/>
          </a:prstGeom>
          <a:noFill/>
        </p:spPr>
        <p:txBody>
          <a:bodyPr>
            <a:normAutofit fontScale="85000" lnSpcReduction="20000"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rgbClr val="898989"/>
                </a:solidFill>
                <a:effectLst>
                  <a:outerShdw blurRad="50800" algn="ctr" rotWithShape="0">
                    <a:srgbClr val="000000">
                      <a:alpha val="66000"/>
                    </a:srgbClr>
                  </a:outerShdw>
                </a:effectLst>
                <a:latin typeface="+mn-lt"/>
              </a:rPr>
              <a:t>www.stat.gov.rs / stat@stat.gov.rs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</p:sldLayoutIdLst>
  <p:timing>
    <p:tnLst>
      <p:par>
        <p:cTn id="1" dur="indefinite" restart="never" nodeType="tmRoot"/>
      </p:par>
    </p:tnLst>
  </p:timing>
  <p:txStyles>
    <p:titleStyle>
      <a:lvl1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 kern="1200">
          <a:solidFill>
            <a:srgbClr val="4272CA"/>
          </a:solidFill>
          <a:effectLst>
            <a:outerShdw blurRad="50800" algn="ctr" rotWithShape="0">
              <a:srgbClr val="000000">
                <a:alpha val="66000"/>
              </a:srgbClr>
            </a:outerShdw>
          </a:effectLst>
          <a:latin typeface="+mn-lt"/>
          <a:ea typeface="+mj-ea"/>
          <a:cs typeface="+mj-cs"/>
        </a:defRPr>
      </a:lvl1pPr>
      <a:lvl2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2pPr>
      <a:lvl3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3pPr>
      <a:lvl4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4pPr>
      <a:lvl5pPr algn="l" defTabSz="51435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5pPr>
      <a:lvl6pPr marL="4572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6pPr>
      <a:lvl7pPr marL="9144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7pPr>
      <a:lvl8pPr marL="13716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8pPr>
      <a:lvl9pPr marL="1828800" algn="l" defTabSz="514350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9pPr>
    </p:titleStyle>
    <p:bodyStyle>
      <a:lvl1pPr marL="128588" indent="-128588" algn="l" defTabSz="514350" rtl="0" eaLnBrk="0" fontAlgn="base" hangingPunct="0">
        <a:lnSpc>
          <a:spcPct val="90000"/>
        </a:lnSpc>
        <a:spcBef>
          <a:spcPts val="563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2000" kern="1200">
          <a:solidFill>
            <a:srgbClr val="6A6A6A"/>
          </a:solidFill>
          <a:latin typeface="+mn-lt"/>
          <a:ea typeface="+mn-ea"/>
          <a:cs typeface="+mn-cs"/>
        </a:defRPr>
      </a:lvl1pPr>
      <a:lvl2pPr marL="385763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kern="1200">
          <a:solidFill>
            <a:srgbClr val="6A6A6A"/>
          </a:solidFill>
          <a:latin typeface="+mn-lt"/>
          <a:ea typeface="+mn-ea"/>
          <a:cs typeface="+mn-cs"/>
        </a:defRPr>
      </a:lvl2pPr>
      <a:lvl3pPr marL="642938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600" i="1" kern="1200">
          <a:solidFill>
            <a:srgbClr val="6A6A6A"/>
          </a:solidFill>
          <a:latin typeface="+mn-lt"/>
          <a:ea typeface="+mn-ea"/>
          <a:cs typeface="+mn-cs"/>
        </a:defRPr>
      </a:lvl3pPr>
      <a:lvl4pPr marL="900113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400" kern="1200">
          <a:solidFill>
            <a:srgbClr val="6A6A6A"/>
          </a:solidFill>
          <a:latin typeface="+mn-lt"/>
          <a:ea typeface="+mn-ea"/>
          <a:cs typeface="+mn-cs"/>
        </a:defRPr>
      </a:lvl4pPr>
      <a:lvl5pPr marL="1157288" indent="-128588" algn="l" defTabSz="514350" rtl="0" eaLnBrk="0" fontAlgn="base" hangingPunct="0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200" i="1" kern="1200">
          <a:solidFill>
            <a:srgbClr val="6A6A6A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microsoft.com/office/2007/relationships/hdphoto" Target="../media/hdphoto1.wdp"/><Relationship Id="rId4" Type="http://schemas.openxmlformats.org/officeDocument/2006/relationships/image" Target="../media/image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g"/><Relationship Id="rId4" Type="http://schemas.openxmlformats.org/officeDocument/2006/relationships/image" Target="../media/image21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3.jpg"/><Relationship Id="rId7" Type="http://schemas.openxmlformats.org/officeDocument/2006/relationships/image" Target="../media/image7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gif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719263"/>
            <a:ext cx="7745413" cy="2532062"/>
          </a:xfrm>
        </p:spPr>
        <p:txBody>
          <a:bodyPr/>
          <a:lstStyle/>
          <a:p>
            <a:pPr>
              <a:defRPr/>
            </a:pPr>
            <a:r>
              <a:rPr lang="sr-Cyrl-RS" sz="4000" dirty="0"/>
              <a:t>Коришћење времена</a:t>
            </a:r>
            <a:br>
              <a:rPr lang="sr-Cyrl-RS" sz="4000" dirty="0"/>
            </a:br>
            <a:r>
              <a:rPr lang="sr-Cyrl-RS" sz="4000" dirty="0"/>
              <a:t>у Републици </a:t>
            </a:r>
            <a:r>
              <a:rPr lang="sr-Cyrl-RS" sz="4000" dirty="0" smtClean="0"/>
              <a:t>Србији</a:t>
            </a:r>
            <a:r>
              <a:rPr lang="sr-Latn-RS" sz="4000" dirty="0" smtClean="0"/>
              <a:t>,</a:t>
            </a:r>
            <a:r>
              <a:rPr lang="sr-Cyrl-RS" sz="4000" dirty="0"/>
              <a:t/>
            </a:r>
            <a:br>
              <a:rPr lang="sr-Cyrl-RS" sz="4000" dirty="0"/>
            </a:br>
            <a:r>
              <a:rPr lang="sr-Cyrl-RS" sz="4000" dirty="0"/>
              <a:t>2010. и 2015. </a:t>
            </a:r>
            <a:r>
              <a:rPr lang="sr-Cyrl-RS" sz="4000" dirty="0" smtClean="0"/>
              <a:t>године</a:t>
            </a:r>
            <a:endParaRPr lang="en-US" sz="4000" dirty="0"/>
          </a:p>
        </p:txBody>
      </p:sp>
      <p:sp>
        <p:nvSpPr>
          <p:cNvPr id="14339" name="Subtitle 2"/>
          <p:cNvSpPr>
            <a:spLocks noGrp="1"/>
          </p:cNvSpPr>
          <p:nvPr>
            <p:ph type="subTitle" idx="1"/>
          </p:nvPr>
        </p:nvSpPr>
        <p:spPr>
          <a:xfrm>
            <a:off x="1809750" y="4343400"/>
            <a:ext cx="5981700" cy="1252538"/>
          </a:xfrm>
        </p:spPr>
        <p:txBody>
          <a:bodyPr/>
          <a:lstStyle/>
          <a:p>
            <a:pPr eaLnBrk="1" hangingPunct="1"/>
            <a:endParaRPr lang="en-US" altLang="en-US" dirty="0" smtClean="0"/>
          </a:p>
          <a:p>
            <a:pPr eaLnBrk="1" hangingPunct="1"/>
            <a:r>
              <a:rPr lang="en-US" altLang="en-US" b="1" dirty="0" smtClean="0"/>
              <a:t>2</a:t>
            </a:r>
            <a:r>
              <a:rPr lang="sr-Cyrl-RS" altLang="en-US" b="1" dirty="0" smtClean="0"/>
              <a:t>9</a:t>
            </a:r>
            <a:r>
              <a:rPr lang="en-US" altLang="en-US" b="1" dirty="0" smtClean="0"/>
              <a:t>. </a:t>
            </a:r>
            <a:r>
              <a:rPr lang="sr-Latn-RS" altLang="en-US" b="1" dirty="0" smtClean="0"/>
              <a:t>1</a:t>
            </a:r>
            <a:r>
              <a:rPr lang="en-US" altLang="en-US" b="1" dirty="0" smtClean="0"/>
              <a:t>1. 201</a:t>
            </a:r>
            <a:r>
              <a:rPr lang="sr-Latn-RS" altLang="en-US" b="1" dirty="0" smtClean="0"/>
              <a:t>6</a:t>
            </a:r>
            <a:r>
              <a:rPr lang="en-US" altLang="en-US" b="1" dirty="0" smtClean="0"/>
              <a:t>.</a:t>
            </a:r>
            <a:r>
              <a:rPr lang="sr-Cyrl-RS" altLang="en-US" b="1" dirty="0" smtClean="0"/>
              <a:t> године</a:t>
            </a:r>
            <a:endParaRPr lang="en-US" altLang="en-US" b="1" dirty="0" smtClean="0"/>
          </a:p>
        </p:txBody>
      </p:sp>
      <p:sp>
        <p:nvSpPr>
          <p:cNvPr id="1331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336925" y="5851525"/>
            <a:ext cx="2743200" cy="549275"/>
          </a:xfrm>
        </p:spPr>
        <p:txBody>
          <a:bodyPr>
            <a:normAutofit lnSpcReduction="10000"/>
          </a:bodyPr>
          <a:lstStyle/>
          <a:p>
            <a:pPr eaLnBrk="1" hangingPunct="1">
              <a:buFont typeface="Arial" charset="0"/>
              <a:buNone/>
              <a:defRPr/>
            </a:pPr>
            <a:r>
              <a:rPr lang="sr-Cyrl-RS" sz="3600" b="1" dirty="0" smtClean="0"/>
              <a:t>Београд</a:t>
            </a:r>
            <a:endParaRPr lang="en-US" sz="3600" b="1" dirty="0" smtClean="0"/>
          </a:p>
        </p:txBody>
      </p:sp>
    </p:spTree>
    <p:extLst>
      <p:ext uri="{BB962C8B-B14F-4D97-AF65-F5344CB8AC3E}">
        <p14:creationId xmlns:p14="http://schemas.microsoft.com/office/powerpoint/2010/main" val="188490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2010. и </a:t>
            </a:r>
            <a:r>
              <a:rPr lang="en-US" dirty="0" smtClean="0"/>
              <a:t>2015</a:t>
            </a:r>
            <a:r>
              <a:rPr lang="sr-Cyrl-RS" dirty="0" smtClean="0"/>
              <a:t>, према полу</a:t>
            </a:r>
            <a:endParaRPr lang="en-US" dirty="0"/>
          </a:p>
        </p:txBody>
      </p:sp>
      <p:pic>
        <p:nvPicPr>
          <p:cNvPr id="28676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1301750"/>
            <a:ext cx="8284288" cy="5145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8528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Интересантно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и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и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</a:t>
            </a:r>
            <a:r>
              <a:rPr lang="en-US" dirty="0" err="1"/>
              <a:t>проведено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плаћеном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одржало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истом</a:t>
            </a:r>
            <a:r>
              <a:rPr lang="en-US" dirty="0"/>
              <a:t> </a:t>
            </a:r>
            <a:r>
              <a:rPr lang="en-US" dirty="0" err="1"/>
              <a:t>нивоу</a:t>
            </a:r>
            <a:r>
              <a:rPr lang="en-US" dirty="0"/>
              <a:t> </a:t>
            </a:r>
            <a:r>
              <a:rPr lang="en-US" dirty="0" err="1"/>
              <a:t>као</a:t>
            </a:r>
            <a:r>
              <a:rPr lang="en-US" dirty="0"/>
              <a:t> </a:t>
            </a:r>
            <a:r>
              <a:rPr lang="en-US" dirty="0" err="1"/>
              <a:t>пре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. </a:t>
            </a:r>
            <a:endParaRPr lang="en-U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sr-Cyrl-RS" dirty="0"/>
              <a:t>У</a:t>
            </a:r>
            <a:r>
              <a:rPr lang="en-US" dirty="0" smtClean="0"/>
              <a:t> </a:t>
            </a:r>
            <a:r>
              <a:rPr lang="en-US" dirty="0" err="1"/>
              <a:t>просеку</a:t>
            </a:r>
            <a:r>
              <a:rPr lang="en-US" dirty="0"/>
              <a:t>, </a:t>
            </a:r>
            <a:r>
              <a:rPr lang="en-US" dirty="0" err="1"/>
              <a:t>неплаћени</a:t>
            </a:r>
            <a:r>
              <a:rPr lang="en-US" dirty="0"/>
              <a:t> </a:t>
            </a:r>
            <a:r>
              <a:rPr lang="en-US" dirty="0" err="1"/>
              <a:t>рад</a:t>
            </a:r>
            <a:r>
              <a:rPr lang="en-US" dirty="0"/>
              <a:t> </a:t>
            </a:r>
            <a:r>
              <a:rPr lang="en-US" dirty="0" err="1"/>
              <a:t>благо</a:t>
            </a:r>
            <a:r>
              <a:rPr lang="en-US" dirty="0"/>
              <a:t> je </a:t>
            </a:r>
            <a:r>
              <a:rPr lang="en-US" dirty="0" err="1"/>
              <a:t>смањен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оба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altLang="en-US" sz="1000" dirty="0"/>
          </a:p>
          <a:p>
            <a:r>
              <a:rPr lang="en-US" dirty="0" err="1"/>
              <a:t>Највеће</a:t>
            </a:r>
            <a:r>
              <a:rPr lang="en-US" dirty="0"/>
              <a:t> </a:t>
            </a:r>
            <a:r>
              <a:rPr lang="en-US" dirty="0" err="1"/>
              <a:t>промене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односе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личне</a:t>
            </a:r>
            <a:r>
              <a:rPr lang="en-US" dirty="0"/>
              <a:t> </a:t>
            </a:r>
            <a:r>
              <a:rPr lang="en-US" dirty="0" err="1"/>
              <a:t>потребе</a:t>
            </a:r>
            <a:r>
              <a:rPr lang="en-US" dirty="0"/>
              <a:t> и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слободно</a:t>
            </a:r>
            <a:r>
              <a:rPr lang="en-US" dirty="0"/>
              <a:t> </a:t>
            </a:r>
            <a:r>
              <a:rPr lang="en-US" dirty="0" err="1" smtClean="0"/>
              <a:t>време</a:t>
            </a:r>
            <a:r>
              <a:rPr lang="en-US" dirty="0"/>
              <a:t>. И </a:t>
            </a:r>
            <a:r>
              <a:rPr lang="en-US" dirty="0" err="1"/>
              <a:t>жене</a:t>
            </a:r>
            <a:r>
              <a:rPr lang="en-US" dirty="0"/>
              <a:t> и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у </a:t>
            </a:r>
            <a:r>
              <a:rPr lang="en-US" dirty="0" smtClean="0"/>
              <a:t>201</a:t>
            </a:r>
            <a:r>
              <a:rPr lang="sr-Cyrl-RS" dirty="0" smtClean="0"/>
              <a:t>5</a:t>
            </a:r>
            <a:r>
              <a:rPr lang="en-US" dirty="0" smtClean="0"/>
              <a:t>. </a:t>
            </a:r>
            <a:r>
              <a:rPr lang="en-US" dirty="0" err="1"/>
              <a:t>години</a:t>
            </a:r>
            <a:r>
              <a:rPr lang="en-US" dirty="0"/>
              <a:t>, у </a:t>
            </a:r>
            <a:r>
              <a:rPr lang="en-US" dirty="0" err="1"/>
              <a:t>просеку</a:t>
            </a:r>
            <a:r>
              <a:rPr lang="en-US" dirty="0"/>
              <a:t>, </a:t>
            </a:r>
            <a:r>
              <a:rPr lang="en-US" dirty="0" err="1"/>
              <a:t>преко</a:t>
            </a:r>
            <a:r>
              <a:rPr lang="en-US" dirty="0"/>
              <a:t> 30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/>
              <a:t>краће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 smtClean="0"/>
              <a:t>проводили</a:t>
            </a:r>
            <a:r>
              <a:rPr lang="en-US" dirty="0" smtClean="0"/>
              <a:t> </a:t>
            </a:r>
            <a:r>
              <a:rPr lang="en-US" dirty="0"/>
              <a:t>у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личних</a:t>
            </a:r>
            <a:r>
              <a:rPr lang="en-US" dirty="0"/>
              <a:t> </a:t>
            </a:r>
            <a:r>
              <a:rPr lang="en-US" dirty="0" err="1" smtClean="0"/>
              <a:t>потреба</a:t>
            </a:r>
            <a:r>
              <a:rPr lang="sr-Cyrl-RS" dirty="0" smtClean="0"/>
              <a:t> (</a:t>
            </a:r>
            <a:r>
              <a:rPr lang="en-US" dirty="0" err="1" smtClean="0"/>
              <a:t>спавање</a:t>
            </a:r>
            <a:r>
              <a:rPr lang="en-US" dirty="0"/>
              <a:t>, </a:t>
            </a:r>
            <a:r>
              <a:rPr lang="en-US" dirty="0" err="1"/>
              <a:t>конзумирање</a:t>
            </a:r>
            <a:r>
              <a:rPr lang="en-US" dirty="0"/>
              <a:t> </a:t>
            </a:r>
            <a:r>
              <a:rPr lang="en-US" dirty="0" err="1"/>
              <a:t>хране</a:t>
            </a:r>
            <a:r>
              <a:rPr lang="en-US" dirty="0"/>
              <a:t>, </a:t>
            </a:r>
            <a:r>
              <a:rPr lang="en-US" dirty="0" err="1"/>
              <a:t>лична</a:t>
            </a:r>
            <a:r>
              <a:rPr lang="en-US" dirty="0"/>
              <a:t> </a:t>
            </a:r>
            <a:r>
              <a:rPr lang="en-US" dirty="0" err="1"/>
              <a:t>хигијена</a:t>
            </a:r>
            <a:r>
              <a:rPr lang="en-US" dirty="0"/>
              <a:t> </a:t>
            </a:r>
            <a:r>
              <a:rPr lang="en-US" dirty="0" err="1" smtClean="0"/>
              <a:t>итд</a:t>
            </a:r>
            <a:r>
              <a:rPr lang="sr-Cyrl-RS" dirty="0" smtClean="0"/>
              <a:t>)</a:t>
            </a:r>
            <a:r>
              <a:rPr lang="en-US" dirty="0" smtClean="0"/>
              <a:t>,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 </a:t>
            </a:r>
            <a:r>
              <a:rPr lang="en-US" dirty="0" err="1"/>
              <a:t>раније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Разлика</a:t>
            </a:r>
            <a:r>
              <a:rPr lang="en-US" dirty="0" smtClean="0"/>
              <a:t> </a:t>
            </a:r>
            <a:r>
              <a:rPr lang="en-US" dirty="0"/>
              <a:t>у </a:t>
            </a:r>
            <a:r>
              <a:rPr lang="en-US" dirty="0" err="1"/>
              <a:t>времену</a:t>
            </a:r>
            <a:r>
              <a:rPr lang="en-US" dirty="0"/>
              <a:t> „</a:t>
            </a:r>
            <a:r>
              <a:rPr lang="en-US" dirty="0" err="1"/>
              <a:t>надокнађена</a:t>
            </a:r>
            <a:r>
              <a:rPr lang="en-US" dirty="0"/>
              <a:t>” </a:t>
            </a:r>
            <a:r>
              <a:rPr lang="en-US" dirty="0" err="1"/>
              <a:t>је</a:t>
            </a:r>
            <a:r>
              <a:rPr lang="en-US" dirty="0"/>
              <a:t> у </a:t>
            </a:r>
            <a:r>
              <a:rPr lang="en-US" dirty="0" err="1"/>
              <a:t>корист</a:t>
            </a:r>
            <a:r>
              <a:rPr lang="en-US" dirty="0"/>
              <a:t> </a:t>
            </a:r>
            <a:r>
              <a:rPr lang="en-US" dirty="0" err="1" smtClean="0"/>
              <a:t>активности</a:t>
            </a:r>
            <a:r>
              <a:rPr lang="en-US" dirty="0" smtClean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односе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слободно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. </a:t>
            </a:r>
            <a:endParaRPr lang="en-US" altLang="en-US" dirty="0" smtClean="0"/>
          </a:p>
        </p:txBody>
      </p:sp>
      <p:pic>
        <p:nvPicPr>
          <p:cNvPr id="28676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2010. и </a:t>
            </a:r>
            <a:r>
              <a:rPr lang="en-US" dirty="0" smtClean="0"/>
              <a:t>2015</a:t>
            </a:r>
            <a:r>
              <a:rPr lang="sr-Cyrl-RS" dirty="0" smtClean="0"/>
              <a:t>, према полу 2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Шта и колико радимо радним данима </a:t>
            </a:r>
            <a:r>
              <a:rPr lang="sr-Latn-RS" b="1" dirty="0" smtClean="0">
                <a:effectLst/>
              </a:rPr>
              <a:t/>
            </a:r>
            <a:br>
              <a:rPr lang="sr-Latn-RS" b="1" dirty="0" smtClean="0">
                <a:effectLst/>
              </a:rPr>
            </a:br>
            <a:r>
              <a:rPr lang="sr-Cyrl-RS" b="1" dirty="0" smtClean="0">
                <a:effectLst/>
              </a:rPr>
              <a:t>и </a:t>
            </a:r>
            <a:r>
              <a:rPr lang="sr-Cyrl-RS" b="1" dirty="0">
                <a:effectLst/>
              </a:rPr>
              <a:t>викендом</a:t>
            </a:r>
            <a:r>
              <a:rPr lang="sr-Cyrl-RS" b="1" dirty="0" smtClean="0">
                <a:effectLst/>
              </a:rPr>
              <a:t>?</a:t>
            </a:r>
            <a:endParaRPr lang="en-US" dirty="0"/>
          </a:p>
        </p:txBody>
      </p:sp>
      <p:pic>
        <p:nvPicPr>
          <p:cNvPr id="30723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5" name="Picture 10" descr="Нерадни дани у јануару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120" y="1586062"/>
            <a:ext cx="4233449" cy="28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Радни и нерадни дани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2358" y="1364447"/>
            <a:ext cx="8553042" cy="4183654"/>
          </a:xfrm>
          <a:prstGeom prst="rect">
            <a:avLst/>
          </a:prstGeom>
        </p:spPr>
      </p:pic>
      <p:pic>
        <p:nvPicPr>
          <p:cNvPr id="3277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r-Cyrl-RS" dirty="0"/>
              <a:t>Радни и нерадни дани </a:t>
            </a:r>
            <a:r>
              <a:rPr lang="sr-Cyrl-RS" dirty="0" smtClean="0"/>
              <a:t>2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sr-Cyrl-RS" dirty="0" smtClean="0"/>
              <a:t>На г</a:t>
            </a:r>
            <a:r>
              <a:rPr lang="en-US" dirty="0" err="1" smtClean="0"/>
              <a:t>рафикон</a:t>
            </a:r>
            <a:r>
              <a:rPr lang="sr-Cyrl-RS" dirty="0" smtClean="0"/>
              <a:t>у се види </a:t>
            </a:r>
            <a:r>
              <a:rPr lang="en-US" dirty="0" err="1" smtClean="0"/>
              <a:t>да</a:t>
            </a:r>
            <a:r>
              <a:rPr lang="en-US" dirty="0" smtClean="0"/>
              <a:t>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, </a:t>
            </a:r>
            <a:r>
              <a:rPr lang="en-US" dirty="0" err="1"/>
              <a:t>како</a:t>
            </a:r>
            <a:r>
              <a:rPr lang="en-US" dirty="0"/>
              <a:t> </a:t>
            </a:r>
            <a:r>
              <a:rPr lang="en-US" dirty="0" err="1"/>
              <a:t>радним</a:t>
            </a:r>
            <a:r>
              <a:rPr lang="en-US" dirty="0"/>
              <a:t> </a:t>
            </a:r>
            <a:r>
              <a:rPr lang="en-US" dirty="0" err="1"/>
              <a:t>данима</a:t>
            </a:r>
            <a:r>
              <a:rPr lang="en-US" dirty="0"/>
              <a:t> </a:t>
            </a:r>
            <a:r>
              <a:rPr lang="en-US" dirty="0" err="1"/>
              <a:t>тако</a:t>
            </a:r>
            <a:r>
              <a:rPr lang="en-US" dirty="0"/>
              <a:t> и </a:t>
            </a:r>
            <a:r>
              <a:rPr lang="en-US" dirty="0" err="1"/>
              <a:t>викендом</a:t>
            </a:r>
            <a:r>
              <a:rPr lang="en-US" dirty="0"/>
              <a:t>,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дупло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. </a:t>
            </a:r>
            <a:r>
              <a:rPr lang="en-US" dirty="0" err="1"/>
              <a:t>Али</a:t>
            </a:r>
            <a:r>
              <a:rPr lang="en-US" dirty="0"/>
              <a:t>, с </a:t>
            </a:r>
            <a:r>
              <a:rPr lang="en-US" dirty="0" err="1"/>
              <a:t>обзиром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преко</a:t>
            </a:r>
            <a:r>
              <a:rPr lang="en-US" dirty="0"/>
              <a:t> </a:t>
            </a:r>
            <a:r>
              <a:rPr lang="en-US" dirty="0" err="1"/>
              <a:t>недеље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обављају</a:t>
            </a:r>
            <a:r>
              <a:rPr lang="en-US" dirty="0"/>
              <a:t> </a:t>
            </a:r>
            <a:r>
              <a:rPr lang="en-US" dirty="0" err="1"/>
              <a:t>плаћене</a:t>
            </a:r>
            <a:r>
              <a:rPr lang="en-US" dirty="0"/>
              <a:t> </a:t>
            </a:r>
            <a:r>
              <a:rPr lang="en-US" dirty="0" err="1"/>
              <a:t>послове</a:t>
            </a:r>
            <a:r>
              <a:rPr lang="en-US" dirty="0"/>
              <a:t>,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викендом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обављају</a:t>
            </a:r>
            <a:r>
              <a:rPr lang="en-US" dirty="0"/>
              <a:t> </a:t>
            </a:r>
            <a:r>
              <a:rPr lang="en-US" dirty="0" err="1"/>
              <a:t>неплаћене</a:t>
            </a:r>
            <a:r>
              <a:rPr lang="en-US" dirty="0"/>
              <a:t> </a:t>
            </a:r>
            <a:r>
              <a:rPr lang="en-US" dirty="0" err="1" smtClean="0"/>
              <a:t>послове</a:t>
            </a:r>
            <a:r>
              <a:rPr lang="en-US" dirty="0" smtClean="0"/>
              <a:t> </a:t>
            </a:r>
            <a:r>
              <a:rPr lang="sr-Cyrl-RS" dirty="0" smtClean="0"/>
              <a:t>(</a:t>
            </a:r>
            <a:r>
              <a:rPr lang="en-US" dirty="0" smtClean="0"/>
              <a:t>23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 smtClean="0"/>
              <a:t>дуже</a:t>
            </a:r>
            <a:r>
              <a:rPr lang="sr-Cyrl-RS" dirty="0" smtClean="0"/>
              <a:t>)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На</a:t>
            </a:r>
            <a:r>
              <a:rPr lang="en-US" dirty="0" smtClean="0"/>
              <a:t> </a:t>
            </a:r>
            <a:r>
              <a:rPr lang="en-US" dirty="0" err="1"/>
              <a:t>другој</a:t>
            </a:r>
            <a:r>
              <a:rPr lang="en-US" dirty="0"/>
              <a:t> </a:t>
            </a:r>
            <a:r>
              <a:rPr lang="en-US" dirty="0" err="1"/>
              <a:t>страни</a:t>
            </a:r>
            <a:r>
              <a:rPr lang="en-US" dirty="0"/>
              <a:t>, </a:t>
            </a:r>
            <a:r>
              <a:rPr lang="en-US" dirty="0" err="1"/>
              <a:t>као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и </a:t>
            </a:r>
            <a:r>
              <a:rPr lang="en-US" dirty="0" err="1"/>
              <a:t>очекивало</a:t>
            </a:r>
            <a:r>
              <a:rPr lang="en-US" dirty="0"/>
              <a:t>,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, и </a:t>
            </a:r>
            <a:r>
              <a:rPr lang="en-US" dirty="0" err="1"/>
              <a:t>то</a:t>
            </a:r>
            <a:r>
              <a:rPr lang="en-US" dirty="0"/>
              <a:t> и </a:t>
            </a:r>
            <a:r>
              <a:rPr lang="en-US" dirty="0" err="1" smtClean="0"/>
              <a:t>радним</a:t>
            </a:r>
            <a:r>
              <a:rPr lang="en-US" dirty="0" smtClean="0"/>
              <a:t> </a:t>
            </a:r>
            <a:r>
              <a:rPr lang="en-US" dirty="0" err="1"/>
              <a:t>данима</a:t>
            </a:r>
            <a:r>
              <a:rPr lang="en-US" dirty="0"/>
              <a:t> и </a:t>
            </a:r>
            <a:r>
              <a:rPr lang="en-US" dirty="0" err="1"/>
              <a:t>викендом</a:t>
            </a:r>
            <a:r>
              <a:rPr lang="en-US" dirty="0"/>
              <a:t>. </a:t>
            </a:r>
            <a:r>
              <a:rPr lang="en-US" dirty="0" err="1" smtClean="0"/>
              <a:t>Тако</a:t>
            </a:r>
            <a:r>
              <a:rPr lang="en-US" dirty="0" smtClean="0"/>
              <a:t>, </a:t>
            </a:r>
            <a:r>
              <a:rPr lang="en-US" dirty="0" err="1"/>
              <a:t>жене</a:t>
            </a:r>
            <a:r>
              <a:rPr lang="en-US" dirty="0"/>
              <a:t> 15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обављају</a:t>
            </a:r>
            <a:r>
              <a:rPr lang="en-US" dirty="0"/>
              <a:t> </a:t>
            </a:r>
            <a:r>
              <a:rPr lang="en-US" dirty="0" err="1"/>
              <a:t>неплаћене</a:t>
            </a:r>
            <a:r>
              <a:rPr lang="en-US" dirty="0"/>
              <a:t> </a:t>
            </a:r>
            <a:r>
              <a:rPr lang="en-US" dirty="0" err="1"/>
              <a:t>послове</a:t>
            </a:r>
            <a:r>
              <a:rPr lang="en-US" dirty="0"/>
              <a:t> </a:t>
            </a:r>
            <a:r>
              <a:rPr lang="en-US" dirty="0" err="1"/>
              <a:t>викендом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радним</a:t>
            </a:r>
            <a:r>
              <a:rPr lang="en-US" dirty="0"/>
              <a:t> </a:t>
            </a:r>
            <a:r>
              <a:rPr lang="en-US" dirty="0" err="1"/>
              <a:t>данима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/>
              <a:t>У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личних</a:t>
            </a:r>
            <a:r>
              <a:rPr lang="en-US" dirty="0"/>
              <a:t> </a:t>
            </a:r>
            <a:r>
              <a:rPr lang="en-US" dirty="0" err="1"/>
              <a:t>потреба</a:t>
            </a:r>
            <a:r>
              <a:rPr lang="en-US" dirty="0"/>
              <a:t>, </a:t>
            </a:r>
            <a:r>
              <a:rPr lang="en-US" dirty="0" err="1"/>
              <a:t>оба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проводе</a:t>
            </a:r>
            <a:r>
              <a:rPr lang="en-US" dirty="0"/>
              <a:t> у </a:t>
            </a:r>
            <a:r>
              <a:rPr lang="en-US" dirty="0" err="1"/>
              <a:t>овим</a:t>
            </a:r>
            <a:r>
              <a:rPr lang="en-US" dirty="0"/>
              <a:t> „</a:t>
            </a:r>
            <a:r>
              <a:rPr lang="en-US" dirty="0" err="1"/>
              <a:t>пословима</a:t>
            </a:r>
            <a:r>
              <a:rPr lang="en-US" dirty="0"/>
              <a:t>” у </a:t>
            </a:r>
            <a:r>
              <a:rPr lang="en-US" dirty="0" err="1"/>
              <a:t>дане</a:t>
            </a:r>
            <a:r>
              <a:rPr lang="en-US" dirty="0"/>
              <a:t> </a:t>
            </a:r>
            <a:r>
              <a:rPr lang="en-US" dirty="0" err="1"/>
              <a:t>викенда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радним</a:t>
            </a:r>
            <a:r>
              <a:rPr lang="en-US" dirty="0"/>
              <a:t> </a:t>
            </a:r>
            <a:r>
              <a:rPr lang="en-US" dirty="0" err="1"/>
              <a:t>данима</a:t>
            </a:r>
            <a:r>
              <a:rPr lang="en-US" dirty="0"/>
              <a:t>, </a:t>
            </a:r>
            <a:r>
              <a:rPr lang="sr-Cyrl-RS" dirty="0" smtClean="0"/>
              <a:t>у</a:t>
            </a:r>
            <a:r>
              <a:rPr lang="en-US" dirty="0" smtClean="0"/>
              <a:t>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тиче</a:t>
            </a:r>
            <a:r>
              <a:rPr lang="en-US" dirty="0"/>
              <a:t> </a:t>
            </a:r>
            <a:r>
              <a:rPr lang="en-US" dirty="0" err="1"/>
              <a:t>слободних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,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викендом</a:t>
            </a:r>
            <a:r>
              <a:rPr lang="en-US" dirty="0"/>
              <a:t> </a:t>
            </a:r>
            <a:r>
              <a:rPr lang="en-US" dirty="0" err="1"/>
              <a:t>један</a:t>
            </a:r>
            <a:r>
              <a:rPr lang="en-US" dirty="0"/>
              <a:t> </a:t>
            </a:r>
            <a:r>
              <a:rPr lang="en-US" dirty="0" err="1"/>
              <a:t>сат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посвете</a:t>
            </a:r>
            <a:r>
              <a:rPr lang="en-US" dirty="0"/>
              <a:t> </a:t>
            </a:r>
            <a:r>
              <a:rPr lang="en-US" dirty="0" err="1" smtClean="0"/>
              <a:t>слободним</a:t>
            </a:r>
            <a:r>
              <a:rPr lang="en-US" dirty="0" smtClean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недеље</a:t>
            </a:r>
            <a:r>
              <a:rPr lang="en-US" dirty="0"/>
              <a:t>, </a:t>
            </a:r>
            <a:r>
              <a:rPr lang="en-US" dirty="0" err="1"/>
              <a:t>док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одвоје</a:t>
            </a:r>
            <a:r>
              <a:rPr lang="en-US" dirty="0"/>
              <a:t> и </a:t>
            </a:r>
            <a:r>
              <a:rPr lang="en-US" dirty="0" err="1"/>
              <a:t>сат</a:t>
            </a:r>
            <a:r>
              <a:rPr lang="en-US" dirty="0"/>
              <a:t> и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 smtClean="0"/>
              <a:t>времена</a:t>
            </a:r>
            <a:r>
              <a:rPr lang="en-US" dirty="0"/>
              <a:t>.</a:t>
            </a:r>
          </a:p>
          <a:p>
            <a:pPr marL="0" indent="0">
              <a:buNone/>
            </a:pPr>
            <a:r>
              <a:rPr lang="en-US" dirty="0"/>
              <a:t> </a:t>
            </a:r>
          </a:p>
          <a:p>
            <a:endParaRPr lang="en-US" dirty="0"/>
          </a:p>
        </p:txBody>
      </p:sp>
      <p:pic>
        <p:nvPicPr>
          <p:cNvPr id="4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3419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171450">
              <a:lnSpc>
                <a:spcPct val="115000"/>
              </a:lnSpc>
              <a:spcBef>
                <a:spcPts val="1000"/>
              </a:spcBef>
            </a:pPr>
            <a:r>
              <a:rPr lang="sr-Cyrl-R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Укупан рад</a:t>
            </a:r>
            <a:endParaRPr lang="en-US" altLang="en-US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33795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373" y="1999769"/>
            <a:ext cx="4800028" cy="267171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altLang="en-US" b="1" dirty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Укупан </a:t>
            </a:r>
            <a:r>
              <a:rPr lang="sr-Cyrl-R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рад</a:t>
            </a:r>
            <a:r>
              <a:rPr lang="en-U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sr-Cyrl-R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– радни и нерадни дани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400" y="1301750"/>
            <a:ext cx="8605169" cy="4766718"/>
          </a:xfrm>
          <a:prstGeom prst="rect">
            <a:avLst/>
          </a:prstGeom>
        </p:spPr>
      </p:pic>
      <p:pic>
        <p:nvPicPr>
          <p:cNvPr id="40964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7140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altLang="en-US" b="1" dirty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Укупан </a:t>
            </a:r>
            <a:r>
              <a:rPr lang="sr-Cyrl-R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рад</a:t>
            </a:r>
            <a:r>
              <a:rPr lang="en-U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sr-Cyrl-RS" altLang="en-US" b="1" dirty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– радни и нерадни дани </a:t>
            </a:r>
            <a:r>
              <a:rPr lang="en-U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2</a:t>
            </a:r>
            <a:endParaRPr lang="en-US" dirty="0"/>
          </a:p>
        </p:txBody>
      </p:sp>
      <p:sp>
        <p:nvSpPr>
          <p:cNvPr id="4096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радним</a:t>
            </a:r>
            <a:r>
              <a:rPr lang="en-US" dirty="0"/>
              <a:t> </a:t>
            </a:r>
            <a:r>
              <a:rPr lang="en-US" dirty="0" err="1"/>
              <a:t>данима</a:t>
            </a:r>
            <a:r>
              <a:rPr lang="en-US" dirty="0"/>
              <a:t> </a:t>
            </a:r>
            <a:r>
              <a:rPr lang="en-US" dirty="0" err="1"/>
              <a:t>највише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у </a:t>
            </a:r>
            <a:r>
              <a:rPr lang="en-US" dirty="0" err="1"/>
              <a:t>некој</a:t>
            </a:r>
            <a:r>
              <a:rPr lang="en-US" dirty="0"/>
              <a:t> </a:t>
            </a:r>
            <a:r>
              <a:rPr lang="en-US" dirty="0" err="1"/>
              <a:t>врсти</a:t>
            </a:r>
            <a:r>
              <a:rPr lang="en-US" dirty="0"/>
              <a:t> </a:t>
            </a:r>
            <a:r>
              <a:rPr lang="en-US" dirty="0" err="1"/>
              <a:t>посла</a:t>
            </a:r>
            <a:r>
              <a:rPr lang="en-US" dirty="0"/>
              <a:t>, </a:t>
            </a:r>
            <a:r>
              <a:rPr lang="en-US" dirty="0" err="1"/>
              <a:t>било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ради</a:t>
            </a:r>
            <a:r>
              <a:rPr lang="en-US" dirty="0"/>
              <a:t> о </a:t>
            </a:r>
            <a:r>
              <a:rPr lang="en-US" dirty="0" err="1"/>
              <a:t>плаћеном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неплаћеном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. </a:t>
            </a:r>
            <a:r>
              <a:rPr lang="en-US" dirty="0" err="1"/>
              <a:t>Тако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, у </a:t>
            </a:r>
            <a:r>
              <a:rPr lang="en-US" dirty="0" err="1"/>
              <a:t>просеку</a:t>
            </a:r>
            <a:r>
              <a:rPr lang="en-US" dirty="0"/>
              <a:t>,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осам</a:t>
            </a:r>
            <a:r>
              <a:rPr lang="en-US" dirty="0"/>
              <a:t> </a:t>
            </a:r>
            <a:r>
              <a:rPr lang="en-US" dirty="0" err="1"/>
              <a:t>сати</a:t>
            </a:r>
            <a:r>
              <a:rPr lang="en-US" dirty="0"/>
              <a:t> </a:t>
            </a:r>
            <a:r>
              <a:rPr lang="en-US" dirty="0" err="1"/>
              <a:t>радећи</a:t>
            </a:r>
            <a:r>
              <a:rPr lang="en-US" dirty="0"/>
              <a:t>, и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(</a:t>
            </a:r>
            <a:r>
              <a:rPr lang="en-US" dirty="0" err="1"/>
              <a:t>скоро</a:t>
            </a:r>
            <a:r>
              <a:rPr lang="en-US" dirty="0"/>
              <a:t> 60%), </a:t>
            </a:r>
            <a:r>
              <a:rPr lang="en-US" dirty="0" err="1"/>
              <a:t>него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. </a:t>
            </a:r>
            <a:endParaRPr lang="en-U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 smtClean="0"/>
              <a:t>Мушкарци</a:t>
            </a:r>
            <a:r>
              <a:rPr lang="en-US" dirty="0" smtClean="0"/>
              <a:t> </a:t>
            </a:r>
            <a:r>
              <a:rPr lang="en-US" dirty="0" err="1"/>
              <a:t>радним</a:t>
            </a:r>
            <a:r>
              <a:rPr lang="en-US" dirty="0"/>
              <a:t> </a:t>
            </a:r>
            <a:r>
              <a:rPr lang="en-US" dirty="0" err="1"/>
              <a:t>данима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седам</a:t>
            </a:r>
            <a:r>
              <a:rPr lang="en-US" dirty="0"/>
              <a:t> </a:t>
            </a:r>
            <a:r>
              <a:rPr lang="en-US" dirty="0" err="1"/>
              <a:t>сати</a:t>
            </a:r>
            <a:r>
              <a:rPr lang="en-US" dirty="0"/>
              <a:t> у </a:t>
            </a:r>
            <a:r>
              <a:rPr lang="en-US" dirty="0" err="1"/>
              <a:t>раду</a:t>
            </a:r>
            <a:r>
              <a:rPr lang="en-US" dirty="0"/>
              <a:t>, с </a:t>
            </a:r>
            <a:r>
              <a:rPr lang="en-US" dirty="0" err="1"/>
              <a:t>тим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три</a:t>
            </a:r>
            <a:r>
              <a:rPr lang="en-US" dirty="0"/>
              <a:t> </a:t>
            </a:r>
            <a:r>
              <a:rPr lang="en-US" dirty="0" err="1"/>
              <a:t>четвртине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 smtClean="0"/>
              <a:t>.</a:t>
            </a:r>
          </a:p>
          <a:p>
            <a:endParaRPr lang="en-US" dirty="0"/>
          </a:p>
        </p:txBody>
      </p:sp>
      <p:pic>
        <p:nvPicPr>
          <p:cNvPr id="40964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00906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altLang="en-US" b="1" dirty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Укупан </a:t>
            </a:r>
            <a:r>
              <a:rPr lang="sr-Cyrl-R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рад</a:t>
            </a:r>
            <a:r>
              <a:rPr lang="en-U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sr-Cyrl-RS" altLang="en-US" b="1" dirty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– радни и нерадни дани </a:t>
            </a:r>
            <a:r>
              <a:rPr lang="en-US" altLang="en-US" b="1" dirty="0" smtClean="0">
                <a:solidFill>
                  <a:srgbClr val="4A66AC"/>
                </a:solidFill>
                <a:effectLst/>
                <a:latin typeface="Cambria" panose="02040503050406030204" pitchFamily="18" charset="0"/>
                <a:cs typeface="Times New Roman" panose="02020603050405020304" pitchFamily="18" charset="0"/>
              </a:rPr>
              <a:t>3</a:t>
            </a:r>
            <a:endParaRPr lang="en-US" dirty="0"/>
          </a:p>
        </p:txBody>
      </p:sp>
      <p:sp>
        <p:nvSpPr>
          <p:cNvPr id="4096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/>
              <a:t>И </a:t>
            </a:r>
            <a:r>
              <a:rPr lang="en-US" dirty="0" err="1"/>
              <a:t>викендом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, и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једног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 — </a:t>
            </a:r>
            <a:r>
              <a:rPr lang="en-US" dirty="0" err="1"/>
              <a:t>шест</a:t>
            </a:r>
            <a:r>
              <a:rPr lang="en-US" dirty="0"/>
              <a:t> </a:t>
            </a:r>
            <a:r>
              <a:rPr lang="en-US" dirty="0" err="1"/>
              <a:t>сати</a:t>
            </a:r>
            <a:r>
              <a:rPr lang="en-US" dirty="0"/>
              <a:t>, </a:t>
            </a:r>
            <a:r>
              <a:rPr lang="en-US" dirty="0" err="1"/>
              <a:t>наспрам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сати</a:t>
            </a:r>
            <a:r>
              <a:rPr lang="en-US" dirty="0"/>
              <a:t>. </a:t>
            </a:r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Али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четири</a:t>
            </a:r>
            <a:r>
              <a:rPr lang="en-US" dirty="0"/>
              <a:t> </a:t>
            </a:r>
            <a:r>
              <a:rPr lang="en-US" dirty="0" err="1"/>
              <a:t>петине</a:t>
            </a:r>
            <a:r>
              <a:rPr lang="en-US" dirty="0"/>
              <a:t> </a:t>
            </a:r>
            <a:r>
              <a:rPr lang="en-US" dirty="0" err="1"/>
              <a:t>женског</a:t>
            </a:r>
            <a:r>
              <a:rPr lang="en-US" dirty="0"/>
              <a:t> </a:t>
            </a:r>
            <a:r>
              <a:rPr lang="en-US" dirty="0" err="1"/>
              <a:t>посла</a:t>
            </a:r>
            <a:r>
              <a:rPr lang="en-US" dirty="0"/>
              <a:t> </a:t>
            </a:r>
            <a:r>
              <a:rPr lang="en-US" dirty="0" err="1"/>
              <a:t>чине</a:t>
            </a:r>
            <a:r>
              <a:rPr lang="en-US" dirty="0"/>
              <a:t> </a:t>
            </a:r>
            <a:r>
              <a:rPr lang="en-US" dirty="0" err="1"/>
              <a:t>тзв</a:t>
            </a:r>
            <a:r>
              <a:rPr lang="en-US" dirty="0"/>
              <a:t>. </a:t>
            </a:r>
            <a:r>
              <a:rPr lang="en-US" dirty="0" err="1"/>
              <a:t>кућни</a:t>
            </a:r>
            <a:r>
              <a:rPr lang="en-US" dirty="0"/>
              <a:t>, </a:t>
            </a:r>
            <a:r>
              <a:rPr lang="en-US" dirty="0" err="1"/>
              <a:t>неплаћени</a:t>
            </a:r>
            <a:r>
              <a:rPr lang="en-US" dirty="0"/>
              <a:t> </a:t>
            </a:r>
            <a:r>
              <a:rPr lang="en-US" dirty="0" err="1"/>
              <a:t>послови</a:t>
            </a:r>
            <a:r>
              <a:rPr lang="en-US" dirty="0"/>
              <a:t> (83%), </a:t>
            </a:r>
            <a:r>
              <a:rPr lang="en-US" dirty="0" err="1"/>
              <a:t>док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</a:t>
            </a:r>
            <a:r>
              <a:rPr lang="en-US" dirty="0" err="1"/>
              <a:t>чине</a:t>
            </a:r>
            <a:r>
              <a:rPr lang="en-US" dirty="0"/>
              <a:t>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половине</a:t>
            </a:r>
            <a:r>
              <a:rPr lang="en-US" dirty="0"/>
              <a:t> (48%).</a:t>
            </a:r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 smtClean="0"/>
              <a:t>Када</a:t>
            </a:r>
            <a:r>
              <a:rPr lang="en-US" dirty="0" smtClean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посматрају</a:t>
            </a:r>
            <a:r>
              <a:rPr lang="en-US" dirty="0"/>
              <a:t> </a:t>
            </a:r>
            <a:r>
              <a:rPr lang="en-US" dirty="0" err="1"/>
              <a:t>сви</a:t>
            </a:r>
            <a:r>
              <a:rPr lang="en-US" dirty="0"/>
              <a:t> </a:t>
            </a:r>
            <a:r>
              <a:rPr lang="en-US" dirty="0" err="1"/>
              <a:t>дани</a:t>
            </a:r>
            <a:r>
              <a:rPr lang="en-US" dirty="0"/>
              <a:t>, </a:t>
            </a:r>
            <a:r>
              <a:rPr lang="en-US" dirty="0" err="1"/>
              <a:t>жене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сат</a:t>
            </a:r>
            <a:r>
              <a:rPr lang="en-US" dirty="0"/>
              <a:t> </a:t>
            </a:r>
            <a:r>
              <a:rPr lang="en-US" dirty="0" err="1"/>
              <a:t>дуже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, с </a:t>
            </a:r>
            <a:r>
              <a:rPr lang="en-US" dirty="0" err="1"/>
              <a:t>тим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две</a:t>
            </a:r>
            <a:r>
              <a:rPr lang="en-US" dirty="0"/>
              <a:t> </a:t>
            </a:r>
            <a:r>
              <a:rPr lang="en-US" dirty="0" err="1"/>
              <a:t>трећине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даме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 (65%), а </a:t>
            </a:r>
            <a:r>
              <a:rPr lang="en-US" dirty="0" err="1"/>
              <a:t>мушкарци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(69%).</a:t>
            </a:r>
          </a:p>
          <a:p>
            <a:endParaRPr lang="en-US" altLang="en-US" dirty="0" smtClean="0"/>
          </a:p>
        </p:txBody>
      </p:sp>
      <p:pic>
        <p:nvPicPr>
          <p:cNvPr id="40964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9890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Укупан рад – тип насеља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0725" y="1301750"/>
            <a:ext cx="8554675" cy="4591887"/>
          </a:xfrm>
          <a:prstGeom prst="rect">
            <a:avLst/>
          </a:prstGeom>
        </p:spPr>
      </p:pic>
      <p:pic>
        <p:nvPicPr>
          <p:cNvPr id="40964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Latn-RS" dirty="0" smtClean="0"/>
              <a:t>2010. </a:t>
            </a:r>
            <a:r>
              <a:rPr lang="sr-Cyrl-RS" dirty="0" smtClean="0"/>
              <a:t>и 2015. година...</a:t>
            </a:r>
            <a:endParaRPr lang="en-US" dirty="0"/>
          </a:p>
        </p:txBody>
      </p:sp>
      <p:sp>
        <p:nvSpPr>
          <p:cNvPr id="1536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dirty="0" smtClean="0"/>
              <a:t>Публикација „Коришћење времена у Републици Србији 2010. и 2015. године” настала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је на основу података добијених из два анкетна истраживања о коришћењу времена,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која је Републички завод за статистику спровео на територији Републике Србије. </a:t>
            </a:r>
            <a:endParaRPr lang="sr-Latn-RS" altLang="en-US" dirty="0" smtClean="0"/>
          </a:p>
          <a:p>
            <a:pPr marL="0" indent="0">
              <a:buNone/>
            </a:pPr>
            <a:endParaRPr lang="sr-Latn-RS" altLang="en-US" sz="1000" dirty="0" smtClean="0"/>
          </a:p>
          <a:p>
            <a:r>
              <a:rPr lang="ru-RU" altLang="en-US" dirty="0" smtClean="0"/>
              <a:t>Прво,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Истраживање о коришћењу времена, спроведено је 2010. године, и то у периоду од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15. фебруара 2010. до краја фебруара 2011. године. </a:t>
            </a:r>
            <a:endParaRPr lang="sr-Latn-RS" altLang="en-US" dirty="0" smtClean="0"/>
          </a:p>
          <a:p>
            <a:pPr marL="0" indent="0">
              <a:buNone/>
            </a:pPr>
            <a:endParaRPr lang="sr-Latn-RS" altLang="en-US" sz="1000" dirty="0" smtClean="0"/>
          </a:p>
          <a:p>
            <a:r>
              <a:rPr lang="ru-RU" altLang="en-US" dirty="0" smtClean="0"/>
              <a:t>Друго истраживање, Сезонско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истраживање о коришћењу времена, спроведено je током четири месеца 2015. године,</a:t>
            </a:r>
            <a:r>
              <a:rPr lang="sr-Latn-RS" altLang="en-US" dirty="0" smtClean="0"/>
              <a:t> </a:t>
            </a:r>
            <a:r>
              <a:rPr lang="ru-RU" altLang="en-US" dirty="0" smtClean="0"/>
              <a:t>и то у фебруару, мају, августу и новембру месецу.</a:t>
            </a:r>
            <a:endParaRPr lang="en-US" altLang="en-US" dirty="0" smtClean="0"/>
          </a:p>
        </p:txBody>
      </p:sp>
      <p:pic>
        <p:nvPicPr>
          <p:cNvPr id="15364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Укупан рад – тип насеља </a:t>
            </a:r>
            <a:r>
              <a:rPr lang="sr-Cyrl-RS" dirty="0" smtClean="0"/>
              <a:t>2</a:t>
            </a:r>
            <a:endParaRPr lang="en-US" dirty="0"/>
          </a:p>
        </p:txBody>
      </p:sp>
      <p:sp>
        <p:nvSpPr>
          <p:cNvPr id="45059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 smtClean="0"/>
              <a:t>Подаци</a:t>
            </a:r>
            <a:r>
              <a:rPr lang="en-US" dirty="0" smtClean="0"/>
              <a:t> </a:t>
            </a:r>
            <a:r>
              <a:rPr lang="en-US" dirty="0" err="1"/>
              <a:t>указују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смањило</a:t>
            </a:r>
            <a:r>
              <a:rPr lang="en-US" dirty="0"/>
              <a:t> </a:t>
            </a:r>
            <a:r>
              <a:rPr lang="en-US" dirty="0" err="1"/>
              <a:t>највише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осталих</a:t>
            </a:r>
            <a:r>
              <a:rPr lang="en-US" dirty="0"/>
              <a:t> </a:t>
            </a:r>
            <a:r>
              <a:rPr lang="en-US" dirty="0" err="1"/>
              <a:t>насеља</a:t>
            </a:r>
            <a:r>
              <a:rPr lang="en-US" dirty="0"/>
              <a:t> (</a:t>
            </a:r>
            <a:r>
              <a:rPr lang="en-US" dirty="0" err="1"/>
              <a:t>преко</a:t>
            </a:r>
            <a:r>
              <a:rPr lang="en-US" dirty="0"/>
              <a:t> 22 </a:t>
            </a:r>
            <a:r>
              <a:rPr lang="en-US" dirty="0" err="1"/>
              <a:t>минутa</a:t>
            </a:r>
            <a:r>
              <a:rPr lang="en-US" dirty="0"/>
              <a:t>).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половине</a:t>
            </a:r>
            <a:r>
              <a:rPr lang="en-US" dirty="0"/>
              <a:t> </a:t>
            </a:r>
            <a:r>
              <a:rPr lang="en-US" dirty="0" err="1"/>
              <a:t>овог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чини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На</a:t>
            </a:r>
            <a:r>
              <a:rPr lang="en-US" dirty="0" smtClean="0"/>
              <a:t> </a:t>
            </a:r>
            <a:r>
              <a:rPr lang="en-US" dirty="0" err="1"/>
              <a:t>другој</a:t>
            </a:r>
            <a:r>
              <a:rPr lang="en-US" dirty="0"/>
              <a:t> </a:t>
            </a:r>
            <a:r>
              <a:rPr lang="en-US" dirty="0" err="1"/>
              <a:t>страни</a:t>
            </a:r>
            <a:r>
              <a:rPr lang="en-US" dirty="0"/>
              <a:t>,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градских</a:t>
            </a:r>
            <a:r>
              <a:rPr lang="en-US" dirty="0"/>
              <a:t> </a:t>
            </a:r>
            <a:r>
              <a:rPr lang="en-US" dirty="0" err="1"/>
              <a:t>насеља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смањило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20 </a:t>
            </a:r>
            <a:r>
              <a:rPr lang="en-US" dirty="0" err="1"/>
              <a:t>минута</a:t>
            </a:r>
            <a:r>
              <a:rPr lang="en-US" dirty="0"/>
              <a:t>, с </a:t>
            </a:r>
            <a:r>
              <a:rPr lang="en-US" dirty="0" err="1"/>
              <a:t>тиме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већину</a:t>
            </a:r>
            <a:r>
              <a:rPr lang="en-US" dirty="0"/>
              <a:t> </a:t>
            </a:r>
            <a:r>
              <a:rPr lang="en-US" dirty="0" err="1"/>
              <a:t>тог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чине</a:t>
            </a:r>
            <a:r>
              <a:rPr lang="en-US" dirty="0"/>
              <a:t> </a:t>
            </a:r>
            <a:r>
              <a:rPr lang="en-US" dirty="0" err="1"/>
              <a:t>неплаћене</a:t>
            </a:r>
            <a:r>
              <a:rPr lang="en-US" dirty="0"/>
              <a:t> </a:t>
            </a:r>
            <a:r>
              <a:rPr lang="en-US" dirty="0" err="1" smtClean="0"/>
              <a:t>активности</a:t>
            </a:r>
            <a:r>
              <a:rPr lang="sr-Cyrl-RS" dirty="0" smtClean="0"/>
              <a:t>.</a:t>
            </a:r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/>
              <a:t>Најниже</a:t>
            </a:r>
            <a:r>
              <a:rPr lang="en-US" dirty="0"/>
              <a:t> </a:t>
            </a:r>
            <a:r>
              <a:rPr lang="en-US" dirty="0" err="1"/>
              <a:t>разлике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 </a:t>
            </a:r>
            <a:r>
              <a:rPr lang="en-US" dirty="0" err="1"/>
              <a:t>забележене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осталих</a:t>
            </a:r>
            <a:r>
              <a:rPr lang="en-US" dirty="0"/>
              <a:t> </a:t>
            </a:r>
            <a:r>
              <a:rPr lang="en-US" dirty="0" err="1"/>
              <a:t>насеља</a:t>
            </a:r>
            <a:r>
              <a:rPr lang="en-US" dirty="0"/>
              <a:t>, </a:t>
            </a:r>
            <a:r>
              <a:rPr lang="en-US" dirty="0" err="1"/>
              <a:t>као</a:t>
            </a:r>
            <a:r>
              <a:rPr lang="en-US" dirty="0"/>
              <a:t> и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градских</a:t>
            </a:r>
            <a:r>
              <a:rPr lang="en-US" dirty="0"/>
              <a:t> </a:t>
            </a:r>
            <a:r>
              <a:rPr lang="en-US" dirty="0" err="1"/>
              <a:t>насеља</a:t>
            </a:r>
            <a:r>
              <a:rPr lang="en-US" dirty="0"/>
              <a:t>.</a:t>
            </a:r>
          </a:p>
          <a:p>
            <a:endParaRPr lang="sr-Cyrl-RS" dirty="0" smtClean="0"/>
          </a:p>
          <a:p>
            <a:endParaRPr lang="sr-Cyrl-RS" altLang="en-US" dirty="0" smtClean="0"/>
          </a:p>
          <a:p>
            <a:endParaRPr lang="en-US" altLang="en-US" dirty="0" smtClean="0"/>
          </a:p>
        </p:txBody>
      </p:sp>
      <p:pic>
        <p:nvPicPr>
          <p:cNvPr id="45060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Укупан рад – </a:t>
            </a:r>
            <a:r>
              <a:rPr lang="sr-Cyrl-RS" dirty="0" smtClean="0"/>
              <a:t>степен образовања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8300" y="1301750"/>
            <a:ext cx="8686800" cy="5093824"/>
          </a:xfrm>
          <a:prstGeom prst="rect">
            <a:avLst/>
          </a:prstGeom>
        </p:spPr>
      </p:pic>
      <p:pic>
        <p:nvPicPr>
          <p:cNvPr id="68612" name="Picture 3" descr="sat SIKV 2015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81673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Укупан рад – </a:t>
            </a:r>
            <a:r>
              <a:rPr lang="sr-Cyrl-RS" dirty="0" smtClean="0"/>
              <a:t>степен образовања </a:t>
            </a:r>
            <a:r>
              <a:rPr lang="sr-Cyrl-RS" dirty="0"/>
              <a:t>2</a:t>
            </a:r>
            <a:endParaRPr lang="en-US" dirty="0"/>
          </a:p>
        </p:txBody>
      </p:sp>
      <p:sp>
        <p:nvSpPr>
          <p:cNvPr id="6861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Када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sr-Cyrl-RS" dirty="0" smtClean="0"/>
              <a:t>посматрају</a:t>
            </a:r>
            <a:r>
              <a:rPr lang="en-US" dirty="0" smtClean="0"/>
              <a:t> </a:t>
            </a:r>
            <a:r>
              <a:rPr lang="en-US" dirty="0" err="1"/>
              <a:t>подаци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, </a:t>
            </a:r>
            <a:r>
              <a:rPr lang="en-US" dirty="0" err="1"/>
              <a:t>све</a:t>
            </a:r>
            <a:r>
              <a:rPr lang="en-US" dirty="0"/>
              <a:t> </a:t>
            </a:r>
            <a:r>
              <a:rPr lang="en-US" dirty="0" err="1"/>
              <a:t>категорије</a:t>
            </a:r>
            <a:r>
              <a:rPr lang="en-US" dirty="0"/>
              <a:t> </a:t>
            </a:r>
            <a:r>
              <a:rPr lang="en-US" dirty="0" err="1"/>
              <a:t>образовања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забележиле</a:t>
            </a:r>
            <a:r>
              <a:rPr lang="en-US" dirty="0"/>
              <a:t> </a:t>
            </a:r>
            <a:r>
              <a:rPr lang="en-US" dirty="0" err="1"/>
              <a:t>нешто</a:t>
            </a:r>
            <a:r>
              <a:rPr lang="en-US" dirty="0"/>
              <a:t> </a:t>
            </a:r>
            <a:r>
              <a:rPr lang="en-US" dirty="0" err="1"/>
              <a:t>ниже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</a:t>
            </a:r>
            <a:r>
              <a:rPr lang="en-US" dirty="0" err="1"/>
              <a:t>проведено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Највећи</a:t>
            </a:r>
            <a:r>
              <a:rPr lang="en-US" dirty="0" smtClean="0"/>
              <a:t> </a:t>
            </a:r>
            <a:r>
              <a:rPr lang="en-US" dirty="0" err="1"/>
              <a:t>пад</a:t>
            </a:r>
            <a:r>
              <a:rPr lang="en-US" dirty="0"/>
              <a:t> </a:t>
            </a:r>
            <a:r>
              <a:rPr lang="en-US" dirty="0" err="1"/>
              <a:t>имају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најмањим</a:t>
            </a:r>
            <a:r>
              <a:rPr lang="en-US" dirty="0"/>
              <a:t> </a:t>
            </a:r>
            <a:r>
              <a:rPr lang="en-US" dirty="0" err="1"/>
              <a:t>степеном</a:t>
            </a:r>
            <a:r>
              <a:rPr lang="en-US" dirty="0"/>
              <a:t> </a:t>
            </a:r>
            <a:r>
              <a:rPr lang="en-US" dirty="0" err="1"/>
              <a:t>образовања</a:t>
            </a:r>
            <a:r>
              <a:rPr lang="en-US" dirty="0"/>
              <a:t> (44 </a:t>
            </a:r>
            <a:r>
              <a:rPr lang="en-US" dirty="0" err="1"/>
              <a:t>минутa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проводе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2010. </a:t>
            </a:r>
            <a:r>
              <a:rPr lang="en-US" dirty="0" err="1"/>
              <a:t>године</a:t>
            </a:r>
            <a:r>
              <a:rPr lang="en-US" dirty="0"/>
              <a:t>), </a:t>
            </a:r>
            <a:r>
              <a:rPr lang="en-US" dirty="0" err="1"/>
              <a:t>уз</a:t>
            </a:r>
            <a:r>
              <a:rPr lang="en-US" dirty="0"/>
              <a:t> </a:t>
            </a:r>
            <a:r>
              <a:rPr lang="en-US" dirty="0" err="1"/>
              <a:t>нешто</a:t>
            </a:r>
            <a:r>
              <a:rPr lang="en-US" dirty="0"/>
              <a:t> </a:t>
            </a:r>
            <a:r>
              <a:rPr lang="en-US" dirty="0" err="1"/>
              <a:t>већи</a:t>
            </a:r>
            <a:r>
              <a:rPr lang="en-US" dirty="0"/>
              <a:t> </a:t>
            </a:r>
            <a:r>
              <a:rPr lang="en-US" dirty="0" err="1"/>
              <a:t>пад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у </a:t>
            </a:r>
            <a:r>
              <a:rPr lang="en-US" dirty="0" err="1"/>
              <a:t>односу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неплаћене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Жене</a:t>
            </a:r>
            <a:r>
              <a:rPr lang="en-US" dirty="0" smtClean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средњом</a:t>
            </a:r>
            <a:r>
              <a:rPr lang="en-US" dirty="0"/>
              <a:t> </a:t>
            </a:r>
            <a:r>
              <a:rPr lang="en-US" dirty="0" err="1"/>
              <a:t>школском</a:t>
            </a:r>
            <a:r>
              <a:rPr lang="en-US" dirty="0"/>
              <a:t> </a:t>
            </a:r>
            <a:r>
              <a:rPr lang="en-US" dirty="0" err="1"/>
              <a:t>спремом</a:t>
            </a:r>
            <a:r>
              <a:rPr lang="en-US" dirty="0"/>
              <a:t> </a:t>
            </a:r>
            <a:r>
              <a:rPr lang="en-US" dirty="0" err="1"/>
              <a:t>задржале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исто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, а </a:t>
            </a:r>
            <a:r>
              <a:rPr lang="en-US" dirty="0" err="1"/>
              <a:t>забележено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смањење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проведеног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(</a:t>
            </a:r>
            <a:r>
              <a:rPr lang="en-US" dirty="0" err="1"/>
              <a:t>девет</a:t>
            </a:r>
            <a:r>
              <a:rPr lang="en-US" dirty="0"/>
              <a:t> </a:t>
            </a:r>
            <a:r>
              <a:rPr lang="en-US" dirty="0" err="1"/>
              <a:t>минута</a:t>
            </a:r>
            <a:r>
              <a:rPr lang="en-US" dirty="0"/>
              <a:t>).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Жене</a:t>
            </a:r>
            <a:r>
              <a:rPr lang="en-US" dirty="0" smtClean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највишим</a:t>
            </a:r>
            <a:r>
              <a:rPr lang="en-US" dirty="0"/>
              <a:t> </a:t>
            </a:r>
            <a:r>
              <a:rPr lang="en-US" dirty="0" err="1"/>
              <a:t>образовањем</a:t>
            </a:r>
            <a:r>
              <a:rPr lang="en-US" dirty="0"/>
              <a:t>,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, </a:t>
            </a:r>
            <a:r>
              <a:rPr lang="en-US" dirty="0" err="1"/>
              <a:t>забележиле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смањење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у </a:t>
            </a:r>
            <a:r>
              <a:rPr lang="en-US" dirty="0" err="1" smtClean="0"/>
              <a:t>плаћеним</a:t>
            </a:r>
            <a:r>
              <a:rPr lang="en-US" dirty="0" smtClean="0"/>
              <a:t> </a:t>
            </a:r>
            <a:r>
              <a:rPr lang="en-US" dirty="0" err="1"/>
              <a:t>пословима</a:t>
            </a:r>
            <a:r>
              <a:rPr lang="en-US" dirty="0"/>
              <a:t> (10 </a:t>
            </a:r>
            <a:r>
              <a:rPr lang="en-US" dirty="0" err="1"/>
              <a:t>минута</a:t>
            </a:r>
            <a:r>
              <a:rPr lang="en-US" dirty="0"/>
              <a:t>), </a:t>
            </a:r>
            <a:r>
              <a:rPr lang="en-US" dirty="0" err="1"/>
              <a:t>али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и </a:t>
            </a:r>
            <a:r>
              <a:rPr lang="en-US" dirty="0" err="1"/>
              <a:t>једина</a:t>
            </a:r>
            <a:r>
              <a:rPr lang="en-US" dirty="0"/>
              <a:t> </a:t>
            </a:r>
            <a:r>
              <a:rPr lang="en-US" dirty="0" err="1"/>
              <a:t>категорија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која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забележила</a:t>
            </a:r>
            <a:r>
              <a:rPr lang="en-US" dirty="0"/>
              <a:t> </a:t>
            </a:r>
            <a:r>
              <a:rPr lang="en-US" dirty="0" err="1"/>
              <a:t>благо</a:t>
            </a:r>
            <a:r>
              <a:rPr lang="en-US" dirty="0"/>
              <a:t> </a:t>
            </a:r>
            <a:r>
              <a:rPr lang="en-US" dirty="0" err="1"/>
              <a:t>повећање</a:t>
            </a:r>
            <a:r>
              <a:rPr lang="en-US" dirty="0"/>
              <a:t> </a:t>
            </a:r>
            <a:r>
              <a:rPr lang="en-US" dirty="0" err="1"/>
              <a:t>неплаћеног</a:t>
            </a:r>
            <a:r>
              <a:rPr lang="en-US" dirty="0"/>
              <a:t> </a:t>
            </a:r>
            <a:r>
              <a:rPr lang="en-US" dirty="0" err="1"/>
              <a:t>посла</a:t>
            </a:r>
            <a:r>
              <a:rPr lang="en-US" dirty="0"/>
              <a:t>.</a:t>
            </a:r>
          </a:p>
          <a:p>
            <a:pPr marL="0" indent="0">
              <a:buNone/>
            </a:pPr>
            <a:r>
              <a:rPr lang="en-US" dirty="0"/>
              <a:t/>
            </a:r>
            <a:br>
              <a:rPr lang="en-US" dirty="0"/>
            </a:br>
            <a:endParaRPr lang="en-US" altLang="en-US" dirty="0" smtClean="0"/>
          </a:p>
        </p:txBody>
      </p:sp>
      <p:pic>
        <p:nvPicPr>
          <p:cNvPr id="6861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82854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Укупан рад – степен образовања </a:t>
            </a:r>
            <a:r>
              <a:rPr lang="sr-Cyrl-RS" dirty="0" smtClean="0"/>
              <a:t>3</a:t>
            </a:r>
            <a:endParaRPr lang="en-US" dirty="0"/>
          </a:p>
        </p:txBody>
      </p:sp>
      <p:sp>
        <p:nvSpPr>
          <p:cNvPr id="6861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тиче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основним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нижим</a:t>
            </a:r>
            <a:r>
              <a:rPr lang="en-US" dirty="0"/>
              <a:t> </a:t>
            </a:r>
            <a:r>
              <a:rPr lang="en-US" dirty="0" err="1"/>
              <a:t>образовањем</a:t>
            </a:r>
            <a:r>
              <a:rPr lang="en-US" dirty="0"/>
              <a:t>,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пет</a:t>
            </a:r>
            <a:r>
              <a:rPr lang="en-US" dirty="0"/>
              <a:t> </a:t>
            </a:r>
            <a:r>
              <a:rPr lang="en-US" dirty="0" err="1"/>
              <a:t>година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дошло</a:t>
            </a:r>
            <a:r>
              <a:rPr lang="en-US" dirty="0"/>
              <a:t> </a:t>
            </a:r>
            <a:r>
              <a:rPr lang="en-US" dirty="0" err="1"/>
              <a:t>до</a:t>
            </a:r>
            <a:r>
              <a:rPr lang="en-US" dirty="0"/>
              <a:t> </a:t>
            </a:r>
            <a:r>
              <a:rPr lang="en-US" dirty="0" err="1"/>
              <a:t>смањења</a:t>
            </a:r>
            <a:r>
              <a:rPr lang="en-US" dirty="0"/>
              <a:t> </a:t>
            </a:r>
            <a:r>
              <a:rPr lang="en-US" dirty="0" err="1"/>
              <a:t>укупног</a:t>
            </a:r>
            <a:r>
              <a:rPr lang="en-US" dirty="0"/>
              <a:t> </a:t>
            </a:r>
            <a:r>
              <a:rPr lang="en-US" dirty="0" err="1"/>
              <a:t>посла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цео</a:t>
            </a:r>
            <a:r>
              <a:rPr lang="en-US" dirty="0"/>
              <a:t> </a:t>
            </a:r>
            <a:r>
              <a:rPr lang="en-US" dirty="0" err="1"/>
              <a:t>сат</a:t>
            </a:r>
            <a:r>
              <a:rPr lang="en-US" dirty="0"/>
              <a:t>, с </a:t>
            </a:r>
            <a:r>
              <a:rPr lang="en-US" dirty="0" err="1"/>
              <a:t>тиме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велика</a:t>
            </a:r>
            <a:r>
              <a:rPr lang="en-US" dirty="0"/>
              <a:t> </a:t>
            </a:r>
            <a:r>
              <a:rPr lang="en-US" dirty="0" err="1"/>
              <a:t>већина</a:t>
            </a:r>
            <a:r>
              <a:rPr lang="en-US" dirty="0"/>
              <a:t> </a:t>
            </a:r>
            <a:r>
              <a:rPr lang="en-US" dirty="0" err="1"/>
              <a:t>односи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плаћене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(55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2010. </a:t>
            </a:r>
            <a:r>
              <a:rPr lang="en-US" dirty="0" err="1"/>
              <a:t>године</a:t>
            </a:r>
            <a:r>
              <a:rPr lang="en-US" dirty="0" smtClean="0"/>
              <a:t>).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smtClean="0"/>
              <a:t> </a:t>
            </a:r>
            <a:r>
              <a:rPr lang="en-US" dirty="0" err="1"/>
              <a:t>Најмање</a:t>
            </a:r>
            <a:r>
              <a:rPr lang="en-US" dirty="0"/>
              <a:t> </a:t>
            </a:r>
            <a:r>
              <a:rPr lang="en-US" dirty="0" err="1"/>
              <a:t>разлике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евидентиране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средњом</a:t>
            </a:r>
            <a:r>
              <a:rPr lang="en-US" dirty="0"/>
              <a:t> </a:t>
            </a:r>
            <a:r>
              <a:rPr lang="en-US" dirty="0" err="1"/>
              <a:t>стручном</a:t>
            </a:r>
            <a:r>
              <a:rPr lang="en-US" dirty="0"/>
              <a:t> </a:t>
            </a:r>
            <a:r>
              <a:rPr lang="en-US" dirty="0" err="1"/>
              <a:t>спремом</a:t>
            </a:r>
            <a:r>
              <a:rPr lang="en-US" dirty="0"/>
              <a:t> (23 </a:t>
            </a:r>
            <a:r>
              <a:rPr lang="en-US" dirty="0" err="1"/>
              <a:t>минутa</a:t>
            </a:r>
            <a:r>
              <a:rPr lang="en-US" dirty="0"/>
              <a:t>), с </a:t>
            </a:r>
            <a:r>
              <a:rPr lang="en-US" dirty="0" err="1"/>
              <a:t>тиме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20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/>
              <a:t>односи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плаћени</a:t>
            </a:r>
            <a:r>
              <a:rPr lang="en-US" dirty="0"/>
              <a:t> </a:t>
            </a:r>
            <a:r>
              <a:rPr lang="en-US" dirty="0" err="1"/>
              <a:t>рад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Једина</a:t>
            </a:r>
            <a:r>
              <a:rPr lang="en-US" dirty="0"/>
              <a:t> </a:t>
            </a:r>
            <a:r>
              <a:rPr lang="en-US" dirty="0" err="1"/>
              <a:t>категорија</a:t>
            </a:r>
            <a:r>
              <a:rPr lang="en-US" dirty="0"/>
              <a:t> </a:t>
            </a:r>
            <a:r>
              <a:rPr lang="en-US" dirty="0" err="1"/>
              <a:t>која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забележила</a:t>
            </a:r>
            <a:r>
              <a:rPr lang="en-US" dirty="0"/>
              <a:t> </a:t>
            </a:r>
            <a:r>
              <a:rPr lang="en-US" dirty="0" err="1"/>
              <a:t>повећање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у </a:t>
            </a:r>
            <a:r>
              <a:rPr lang="en-US" dirty="0" err="1"/>
              <a:t>укупном</a:t>
            </a:r>
            <a:r>
              <a:rPr lang="en-US" dirty="0"/>
              <a:t> </a:t>
            </a:r>
            <a:r>
              <a:rPr lang="en-US" dirty="0" err="1"/>
              <a:t>послу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вишим</a:t>
            </a:r>
            <a:r>
              <a:rPr lang="en-US" dirty="0"/>
              <a:t> и </a:t>
            </a:r>
            <a:r>
              <a:rPr lang="en-US" dirty="0" err="1"/>
              <a:t>високим</a:t>
            </a:r>
            <a:r>
              <a:rPr lang="en-US" dirty="0"/>
              <a:t> </a:t>
            </a:r>
            <a:r>
              <a:rPr lang="en-US" dirty="0" err="1"/>
              <a:t>образовањем</a:t>
            </a:r>
            <a:r>
              <a:rPr lang="en-US" dirty="0"/>
              <a:t>, </a:t>
            </a:r>
            <a:r>
              <a:rPr lang="en-US" dirty="0" err="1"/>
              <a:t>јер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они</a:t>
            </a:r>
            <a:r>
              <a:rPr lang="en-US" dirty="0"/>
              <a:t> у 2015. </a:t>
            </a:r>
            <a:r>
              <a:rPr lang="en-US" dirty="0" err="1"/>
              <a:t>години</a:t>
            </a:r>
            <a:r>
              <a:rPr lang="en-US" dirty="0"/>
              <a:t> </a:t>
            </a:r>
            <a:r>
              <a:rPr lang="en-US" dirty="0" err="1"/>
              <a:t>имали</a:t>
            </a:r>
            <a:r>
              <a:rPr lang="en-US" dirty="0"/>
              <a:t> 93 </a:t>
            </a:r>
            <a:r>
              <a:rPr lang="en-US" dirty="0" err="1"/>
              <a:t>минутa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у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2010. </a:t>
            </a:r>
            <a:r>
              <a:rPr lang="en-US" dirty="0" err="1"/>
              <a:t>године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Припадници</a:t>
            </a:r>
            <a:r>
              <a:rPr lang="en-US" dirty="0" smtClean="0"/>
              <a:t> </a:t>
            </a:r>
            <a:r>
              <a:rPr lang="en-US" dirty="0" err="1"/>
              <a:t>ове</a:t>
            </a:r>
            <a:r>
              <a:rPr lang="en-US" dirty="0"/>
              <a:t> </a:t>
            </a:r>
            <a:r>
              <a:rPr lang="en-US" dirty="0" err="1"/>
              <a:t>категорије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зато</a:t>
            </a:r>
            <a:r>
              <a:rPr lang="en-US" dirty="0"/>
              <a:t> </a:t>
            </a:r>
            <a:r>
              <a:rPr lang="en-US" dirty="0" err="1"/>
              <a:t>нешто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радили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.</a:t>
            </a:r>
          </a:p>
          <a:p>
            <a:endParaRPr lang="en-US" altLang="en-US" dirty="0" smtClean="0"/>
          </a:p>
        </p:txBody>
      </p:sp>
      <p:pic>
        <p:nvPicPr>
          <p:cNvPr id="6861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91196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</a:t>
            </a:r>
            <a:r>
              <a:rPr lang="sr-Cyrl-RS" b="1" dirty="0" smtClean="0">
                <a:effectLst/>
              </a:rPr>
              <a:t>послови</a:t>
            </a:r>
            <a:endParaRPr lang="en-US" dirty="0"/>
          </a:p>
        </p:txBody>
      </p:sp>
      <p:pic>
        <p:nvPicPr>
          <p:cNvPr id="3789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grayscl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04" y="1491316"/>
            <a:ext cx="4977165" cy="3248983"/>
          </a:xfrm>
          <a:prstGeom prst="rect">
            <a:avLst/>
          </a:prstGeom>
          <a:scene3d>
            <a:camera prst="orthographicFront"/>
            <a:lightRig rig="twoPt" dir="t"/>
          </a:scene3d>
        </p:spPr>
      </p:pic>
    </p:spTree>
    <p:extLst>
      <p:ext uri="{BB962C8B-B14F-4D97-AF65-F5344CB8AC3E}">
        <p14:creationId xmlns:p14="http://schemas.microsoft.com/office/powerpoint/2010/main" val="235434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- неплаћени </a:t>
            </a:r>
            <a:r>
              <a:rPr lang="sr-Cyrl-RS" b="1" dirty="0" smtClean="0">
                <a:effectLst/>
              </a:rPr>
              <a:t>рад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" r="-2901"/>
          <a:stretch/>
        </p:blipFill>
        <p:spPr>
          <a:xfrm>
            <a:off x="406400" y="1301750"/>
            <a:ext cx="7061200" cy="5299213"/>
          </a:xfrm>
          <a:prstGeom prst="rect">
            <a:avLst/>
          </a:prstGeom>
        </p:spPr>
      </p:pic>
      <p:pic>
        <p:nvPicPr>
          <p:cNvPr id="37892" name="Picture 3" descr="sat SIKV 2015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3788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- неплаћени </a:t>
            </a:r>
            <a:r>
              <a:rPr lang="sr-Cyrl-RS" b="1" dirty="0" smtClean="0">
                <a:effectLst/>
              </a:rPr>
              <a:t>рад 2</a:t>
            </a:r>
            <a:endParaRPr lang="en-US" dirty="0"/>
          </a:p>
        </p:txBody>
      </p:sp>
      <p:sp>
        <p:nvSpPr>
          <p:cNvPr id="3789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Без</a:t>
            </a:r>
            <a:r>
              <a:rPr lang="en-US" dirty="0"/>
              <a:t> </a:t>
            </a:r>
            <a:r>
              <a:rPr lang="en-US" dirty="0" err="1"/>
              <a:t>обзира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то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ли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запослене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не</a:t>
            </a:r>
            <a:r>
              <a:rPr lang="en-US" dirty="0"/>
              <a:t>, </a:t>
            </a:r>
            <a:r>
              <a:rPr lang="en-US" dirty="0" err="1"/>
              <a:t>већину</a:t>
            </a:r>
            <a:r>
              <a:rPr lang="en-US" dirty="0"/>
              <a:t> </a:t>
            </a:r>
            <a:r>
              <a:rPr lang="en-US" dirty="0" err="1"/>
              <a:t>послова</a:t>
            </a:r>
            <a:r>
              <a:rPr lang="en-US" dirty="0"/>
              <a:t> у </a:t>
            </a:r>
            <a:r>
              <a:rPr lang="en-US" dirty="0" err="1"/>
              <a:t>кући</a:t>
            </a:r>
            <a:r>
              <a:rPr lang="en-US" dirty="0"/>
              <a:t> </a:t>
            </a:r>
            <a:r>
              <a:rPr lang="en-US" dirty="0" err="1"/>
              <a:t>обављају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. </a:t>
            </a:r>
            <a:r>
              <a:rPr lang="en-US" dirty="0" err="1"/>
              <a:t>Тако</a:t>
            </a:r>
            <a:r>
              <a:rPr lang="en-US" dirty="0"/>
              <a:t>,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оне</a:t>
            </a:r>
            <a:r>
              <a:rPr lang="en-US" dirty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и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дана</a:t>
            </a:r>
            <a:r>
              <a:rPr lang="en-US" dirty="0"/>
              <a:t>, </a:t>
            </a:r>
            <a:r>
              <a:rPr lang="en-US" dirty="0" err="1"/>
              <a:t>неплаћени</a:t>
            </a:r>
            <a:r>
              <a:rPr lang="en-US" dirty="0"/>
              <a:t> </a:t>
            </a:r>
            <a:r>
              <a:rPr lang="en-US" dirty="0" err="1"/>
              <a:t>послови</a:t>
            </a:r>
            <a:r>
              <a:rPr lang="en-US" dirty="0"/>
              <a:t> у </a:t>
            </a:r>
            <a:r>
              <a:rPr lang="en-US" dirty="0" err="1"/>
              <a:t>кући</a:t>
            </a:r>
            <a:r>
              <a:rPr lang="en-US" dirty="0"/>
              <a:t> </a:t>
            </a:r>
            <a:r>
              <a:rPr lang="en-US" dirty="0" err="1"/>
              <a:t>постају</a:t>
            </a:r>
            <a:r>
              <a:rPr lang="en-US" dirty="0"/>
              <a:t> </a:t>
            </a:r>
            <a:r>
              <a:rPr lang="en-US" dirty="0" err="1"/>
              <a:t>њихова</a:t>
            </a:r>
            <a:r>
              <a:rPr lang="en-US" dirty="0"/>
              <a:t> </a:t>
            </a:r>
            <a:r>
              <a:rPr lang="en-US" dirty="0" err="1"/>
              <a:t>друга</a:t>
            </a:r>
            <a:r>
              <a:rPr lang="en-US" dirty="0"/>
              <a:t> </a:t>
            </a:r>
            <a:r>
              <a:rPr lang="en-US" dirty="0" err="1"/>
              <a:t>смена</a:t>
            </a:r>
            <a:r>
              <a:rPr lang="en-US" dirty="0"/>
              <a:t>. </a:t>
            </a:r>
            <a:endParaRPr lang="en-U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 smtClean="0"/>
              <a:t>Графикон</a:t>
            </a:r>
            <a:r>
              <a:rPr lang="en-US" dirty="0" smtClean="0"/>
              <a:t> </a:t>
            </a:r>
            <a:r>
              <a:rPr lang="en-US" dirty="0"/>
              <a:t>7 </a:t>
            </a:r>
            <a:r>
              <a:rPr lang="en-US" dirty="0" err="1"/>
              <a:t>приказује</a:t>
            </a:r>
            <a:r>
              <a:rPr lang="en-US" dirty="0"/>
              <a:t> </a:t>
            </a:r>
            <a:r>
              <a:rPr lang="en-US" dirty="0" err="1"/>
              <a:t>просечно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проводи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 smtClean="0"/>
              <a:t>активностима</a:t>
            </a:r>
            <a:r>
              <a:rPr lang="sr-Cyrl-RS" dirty="0" smtClean="0"/>
              <a:t> и то на </a:t>
            </a:r>
            <a:r>
              <a:rPr lang="en-US" dirty="0" err="1" smtClean="0"/>
              <a:t>другом</a:t>
            </a:r>
            <a:r>
              <a:rPr lang="en-US" dirty="0" smtClean="0"/>
              <a:t> </a:t>
            </a:r>
            <a:r>
              <a:rPr lang="en-US" dirty="0" err="1"/>
              <a:t>нивоу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Кодекса</a:t>
            </a:r>
            <a:r>
              <a:rPr lang="en-US" dirty="0"/>
              <a:t> </a:t>
            </a:r>
            <a:r>
              <a:rPr lang="en-US" dirty="0" err="1"/>
              <a:t>шифара</a:t>
            </a:r>
            <a:r>
              <a:rPr lang="en-US" dirty="0" smtClean="0"/>
              <a:t>.</a:t>
            </a:r>
          </a:p>
          <a:p>
            <a:pPr marL="0" indent="0">
              <a:buNone/>
            </a:pPr>
            <a:endParaRPr lang="en-US" sz="1000" dirty="0"/>
          </a:p>
          <a:p>
            <a:r>
              <a:rPr lang="en-US" dirty="0"/>
              <a:t>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, </a:t>
            </a:r>
            <a:r>
              <a:rPr lang="en-US" dirty="0" err="1"/>
              <a:t>припаднице</a:t>
            </a:r>
            <a:r>
              <a:rPr lang="en-US" dirty="0"/>
              <a:t> </a:t>
            </a:r>
            <a:r>
              <a:rPr lang="en-US" dirty="0" err="1"/>
              <a:t>женског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четири</a:t>
            </a:r>
            <a:r>
              <a:rPr lang="en-US" dirty="0"/>
              <a:t> и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 </a:t>
            </a:r>
            <a:r>
              <a:rPr lang="en-US" dirty="0" err="1"/>
              <a:t>дневно</a:t>
            </a:r>
            <a:r>
              <a:rPr lang="en-US" dirty="0"/>
              <a:t>, а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два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Жене</a:t>
            </a:r>
            <a:r>
              <a:rPr lang="en-US" dirty="0" smtClean="0"/>
              <a:t> </a:t>
            </a:r>
            <a:r>
              <a:rPr lang="en-US" dirty="0" err="1"/>
              <a:t>највише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проводе</a:t>
            </a:r>
            <a:r>
              <a:rPr lang="en-US" dirty="0"/>
              <a:t> у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као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кување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печење</a:t>
            </a:r>
            <a:r>
              <a:rPr lang="en-US" dirty="0"/>
              <a:t>,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припремање</a:t>
            </a:r>
            <a:r>
              <a:rPr lang="en-US" dirty="0"/>
              <a:t> </a:t>
            </a:r>
            <a:r>
              <a:rPr lang="en-US" dirty="0" err="1"/>
              <a:t>оброка</a:t>
            </a:r>
            <a:r>
              <a:rPr lang="en-US" dirty="0"/>
              <a:t> —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сат</a:t>
            </a:r>
            <a:r>
              <a:rPr lang="en-US" dirty="0"/>
              <a:t> и </a:t>
            </a:r>
            <a:r>
              <a:rPr lang="en-US" dirty="0" err="1"/>
              <a:t>по</a:t>
            </a:r>
            <a:r>
              <a:rPr lang="en-US" dirty="0"/>
              <a:t>, </a:t>
            </a:r>
            <a:r>
              <a:rPr lang="en-US" dirty="0" err="1"/>
              <a:t>док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, у </a:t>
            </a:r>
            <a:r>
              <a:rPr lang="en-US" dirty="0" err="1"/>
              <a:t>просеку</a:t>
            </a:r>
            <a:r>
              <a:rPr lang="en-US" dirty="0"/>
              <a:t>, </a:t>
            </a:r>
            <a:r>
              <a:rPr lang="en-US" dirty="0" err="1"/>
              <a:t>овим</a:t>
            </a:r>
            <a:r>
              <a:rPr lang="en-US" dirty="0"/>
              <a:t> </a:t>
            </a:r>
            <a:r>
              <a:rPr lang="en-US" dirty="0" err="1"/>
              <a:t>баве</a:t>
            </a:r>
            <a:r>
              <a:rPr lang="en-US" dirty="0"/>
              <a:t> </a:t>
            </a:r>
            <a:r>
              <a:rPr lang="en-US" dirty="0" err="1"/>
              <a:t>само</a:t>
            </a:r>
            <a:r>
              <a:rPr lang="en-US" dirty="0"/>
              <a:t> 10 </a:t>
            </a:r>
            <a:r>
              <a:rPr lang="en-US" dirty="0" err="1"/>
              <a:t>минута</a:t>
            </a:r>
            <a:r>
              <a:rPr lang="en-US" dirty="0"/>
              <a:t>. </a:t>
            </a:r>
            <a:br>
              <a:rPr lang="en-US" dirty="0"/>
            </a:br>
            <a:endParaRPr lang="en-US" altLang="en-US" dirty="0" smtClean="0"/>
          </a:p>
        </p:txBody>
      </p:sp>
      <p:pic>
        <p:nvPicPr>
          <p:cNvPr id="3789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2769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- неплаћени </a:t>
            </a:r>
            <a:r>
              <a:rPr lang="sr-Cyrl-RS" b="1" dirty="0" smtClean="0">
                <a:effectLst/>
              </a:rPr>
              <a:t>рад 3</a:t>
            </a:r>
            <a:endParaRPr lang="en-US" dirty="0"/>
          </a:p>
        </p:txBody>
      </p:sp>
      <p:sp>
        <p:nvSpPr>
          <p:cNvPr id="3789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Следеће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у </a:t>
            </a:r>
            <a:r>
              <a:rPr lang="en-US" dirty="0" err="1"/>
              <a:t>вези</a:t>
            </a:r>
            <a:r>
              <a:rPr lang="en-US" dirty="0"/>
              <a:t> </a:t>
            </a:r>
            <a:r>
              <a:rPr lang="en-US" dirty="0" err="1"/>
              <a:t>са</a:t>
            </a:r>
            <a:r>
              <a:rPr lang="en-US" dirty="0"/>
              <a:t> </a:t>
            </a:r>
            <a:r>
              <a:rPr lang="en-US" dirty="0" err="1"/>
              <a:t>одржавањем</a:t>
            </a:r>
            <a:r>
              <a:rPr lang="en-US" dirty="0"/>
              <a:t> </a:t>
            </a:r>
            <a:r>
              <a:rPr lang="en-US" dirty="0" err="1"/>
              <a:t>домаћинства</a:t>
            </a:r>
            <a:r>
              <a:rPr lang="en-US" dirty="0"/>
              <a:t>, </a:t>
            </a:r>
            <a:r>
              <a:rPr lang="en-US" dirty="0" err="1"/>
              <a:t>чишћење</a:t>
            </a:r>
            <a:r>
              <a:rPr lang="en-US" dirty="0"/>
              <a:t> и </a:t>
            </a:r>
            <a:r>
              <a:rPr lang="en-US" dirty="0" err="1" smtClean="0"/>
              <a:t>спремање</a:t>
            </a:r>
            <a:r>
              <a:rPr lang="en-US" dirty="0" smtClean="0"/>
              <a:t> </a:t>
            </a:r>
            <a:r>
              <a:rPr lang="en-US" dirty="0" err="1"/>
              <a:t>стана</a:t>
            </a:r>
            <a:r>
              <a:rPr lang="en-US" dirty="0"/>
              <a:t> </a:t>
            </a:r>
            <a:r>
              <a:rPr lang="en-US" dirty="0" err="1"/>
              <a:t>или</a:t>
            </a:r>
            <a:r>
              <a:rPr lang="en-US" dirty="0"/>
              <a:t> </a:t>
            </a:r>
            <a:r>
              <a:rPr lang="en-US" dirty="0" err="1"/>
              <a:t>дворишта</a:t>
            </a:r>
            <a:r>
              <a:rPr lang="en-US" dirty="0"/>
              <a:t>, и у </a:t>
            </a:r>
            <a:r>
              <a:rPr lang="en-US" dirty="0" err="1"/>
              <a:t>тим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једног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, а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само</a:t>
            </a:r>
            <a:r>
              <a:rPr lang="en-US" dirty="0"/>
              <a:t> </a:t>
            </a:r>
            <a:r>
              <a:rPr lang="en-US" dirty="0" err="1"/>
              <a:t>четврт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.</a:t>
            </a:r>
          </a:p>
          <a:p>
            <a:pPr marL="0" indent="0">
              <a:buNone/>
            </a:pPr>
            <a:endParaRPr lang="sr-Cyrl-RS" sz="1000" dirty="0" smtClean="0"/>
          </a:p>
          <a:p>
            <a:r>
              <a:rPr lang="en-US" dirty="0" err="1" smtClean="0"/>
              <a:t>Што</a:t>
            </a:r>
            <a:r>
              <a:rPr lang="en-US" dirty="0" smtClean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тиче</a:t>
            </a:r>
            <a:r>
              <a:rPr lang="en-US" dirty="0"/>
              <a:t> </a:t>
            </a:r>
            <a:r>
              <a:rPr lang="en-US" dirty="0" err="1"/>
              <a:t>бриге</a:t>
            </a:r>
            <a:r>
              <a:rPr lang="en-US" dirty="0"/>
              <a:t> о </a:t>
            </a:r>
            <a:r>
              <a:rPr lang="en-US" dirty="0" err="1"/>
              <a:t>сопственој</a:t>
            </a:r>
            <a:r>
              <a:rPr lang="en-US" dirty="0"/>
              <a:t> </a:t>
            </a:r>
            <a:r>
              <a:rPr lang="en-US" dirty="0" err="1"/>
              <a:t>малолетној</a:t>
            </a:r>
            <a:r>
              <a:rPr lang="en-US" dirty="0"/>
              <a:t> </a:t>
            </a:r>
            <a:r>
              <a:rPr lang="en-US" dirty="0" err="1"/>
              <a:t>деци</a:t>
            </a:r>
            <a:r>
              <a:rPr lang="en-US" dirty="0"/>
              <a:t>, </a:t>
            </a:r>
            <a:r>
              <a:rPr lang="en-US" dirty="0" err="1"/>
              <a:t>жене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дупло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— 38, </a:t>
            </a:r>
            <a:r>
              <a:rPr lang="en-US" dirty="0" err="1"/>
              <a:t>наспрам</a:t>
            </a:r>
            <a:r>
              <a:rPr lang="en-US" dirty="0"/>
              <a:t> 17 </a:t>
            </a:r>
            <a:r>
              <a:rPr lang="en-US" dirty="0" err="1"/>
              <a:t>минута</a:t>
            </a:r>
            <a:r>
              <a:rPr lang="en-US" dirty="0"/>
              <a:t>.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прање</a:t>
            </a:r>
            <a:r>
              <a:rPr lang="en-US" dirty="0"/>
              <a:t> и </a:t>
            </a:r>
            <a:r>
              <a:rPr lang="en-US" dirty="0" err="1"/>
              <a:t>пеглање</a:t>
            </a:r>
            <a:r>
              <a:rPr lang="en-US" dirty="0"/>
              <a:t> </a:t>
            </a:r>
            <a:r>
              <a:rPr lang="en-US" dirty="0" err="1"/>
              <a:t>веша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 smtClean="0"/>
              <a:t>потроше</a:t>
            </a:r>
            <a:r>
              <a:rPr lang="en-US" dirty="0" smtClean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, </a:t>
            </a:r>
            <a:r>
              <a:rPr lang="en-US" dirty="0" err="1"/>
              <a:t>док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и </a:t>
            </a:r>
            <a:r>
              <a:rPr lang="en-US" dirty="0" err="1"/>
              <a:t>не</a:t>
            </a:r>
            <a:r>
              <a:rPr lang="en-US" dirty="0"/>
              <a:t> </a:t>
            </a:r>
            <a:r>
              <a:rPr lang="en-US" dirty="0" err="1"/>
              <a:t>баве</a:t>
            </a:r>
            <a:r>
              <a:rPr lang="en-US" dirty="0"/>
              <a:t> </a:t>
            </a:r>
            <a:r>
              <a:rPr lang="en-US" dirty="0" err="1"/>
              <a:t>овим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(у </a:t>
            </a:r>
            <a:r>
              <a:rPr lang="en-US" dirty="0" err="1"/>
              <a:t>просеку</a:t>
            </a:r>
            <a:r>
              <a:rPr lang="en-US" dirty="0"/>
              <a:t> — 1 </a:t>
            </a:r>
            <a:r>
              <a:rPr lang="en-US" dirty="0" err="1"/>
              <a:t>минут</a:t>
            </a:r>
            <a:r>
              <a:rPr lang="en-US" dirty="0"/>
              <a:t>!).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err="1" smtClean="0"/>
              <a:t>Када</a:t>
            </a:r>
            <a:r>
              <a:rPr lang="en-US" dirty="0" smtClean="0"/>
              <a:t> </a:t>
            </a:r>
            <a:r>
              <a:rPr lang="en-US" dirty="0" err="1"/>
              <a:t>је</a:t>
            </a:r>
            <a:r>
              <a:rPr lang="en-US" dirty="0"/>
              <a:t> у </a:t>
            </a:r>
            <a:r>
              <a:rPr lang="en-US" dirty="0" err="1"/>
              <a:t>питању</a:t>
            </a:r>
            <a:r>
              <a:rPr lang="en-US" dirty="0"/>
              <a:t> </a:t>
            </a:r>
            <a:r>
              <a:rPr lang="en-US" dirty="0" err="1"/>
              <a:t>брига</a:t>
            </a:r>
            <a:r>
              <a:rPr lang="en-US" dirty="0"/>
              <a:t> о </a:t>
            </a:r>
            <a:r>
              <a:rPr lang="en-US" dirty="0" err="1"/>
              <a:t>другим</a:t>
            </a:r>
            <a:r>
              <a:rPr lang="en-US" dirty="0"/>
              <a:t> </a:t>
            </a:r>
            <a:r>
              <a:rPr lang="en-US" dirty="0" err="1"/>
              <a:t>лицима</a:t>
            </a:r>
            <a:r>
              <a:rPr lang="en-US" dirty="0"/>
              <a:t>, и </a:t>
            </a:r>
            <a:r>
              <a:rPr lang="en-US" dirty="0" err="1"/>
              <a:t>ту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„</a:t>
            </a:r>
            <a:r>
              <a:rPr lang="en-US" dirty="0" err="1"/>
              <a:t>вредније</a:t>
            </a:r>
            <a:r>
              <a:rPr lang="en-US" dirty="0"/>
              <a:t>” — 20 </a:t>
            </a:r>
            <a:r>
              <a:rPr lang="en-US" dirty="0" err="1"/>
              <a:t>минута</a:t>
            </a:r>
            <a:r>
              <a:rPr lang="en-US" dirty="0"/>
              <a:t>, </a:t>
            </a:r>
            <a:r>
              <a:rPr lang="en-US" dirty="0" err="1"/>
              <a:t>наспрам</a:t>
            </a:r>
            <a:r>
              <a:rPr lang="en-US" dirty="0"/>
              <a:t> </a:t>
            </a:r>
            <a:r>
              <a:rPr lang="en-US" dirty="0" err="1"/>
              <a:t>седам</a:t>
            </a:r>
            <a:r>
              <a:rPr lang="en-US" dirty="0" smtClean="0"/>
              <a:t>.</a:t>
            </a:r>
            <a:endParaRPr lang="sr-Cyrl-RS" dirty="0" smtClean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endParaRPr lang="en-US" altLang="en-US" dirty="0" smtClean="0"/>
          </a:p>
        </p:txBody>
      </p:sp>
      <p:pic>
        <p:nvPicPr>
          <p:cNvPr id="3789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- неплаћени </a:t>
            </a:r>
            <a:r>
              <a:rPr lang="sr-Cyrl-RS" b="1" dirty="0" smtClean="0">
                <a:effectLst/>
              </a:rPr>
              <a:t>рад 4</a:t>
            </a:r>
            <a:endParaRPr lang="en-US" dirty="0"/>
          </a:p>
        </p:txBody>
      </p:sp>
      <p:sp>
        <p:nvSpPr>
          <p:cNvPr id="3789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 smtClean="0"/>
              <a:t>Једино</a:t>
            </a:r>
            <a:r>
              <a:rPr lang="en-US" dirty="0" smtClean="0"/>
              <a:t> </a:t>
            </a:r>
            <a:r>
              <a:rPr lang="en-US" dirty="0"/>
              <a:t>у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односе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куповину</a:t>
            </a:r>
            <a:r>
              <a:rPr lang="en-US" dirty="0"/>
              <a:t> и </a:t>
            </a:r>
            <a:r>
              <a:rPr lang="en-US" dirty="0" err="1"/>
              <a:t>услуге</a:t>
            </a:r>
            <a:r>
              <a:rPr lang="en-US" dirty="0"/>
              <a:t> </a:t>
            </a:r>
            <a:r>
              <a:rPr lang="en-US" dirty="0" err="1"/>
              <a:t>припадници</a:t>
            </a:r>
            <a:r>
              <a:rPr lang="en-US" dirty="0"/>
              <a:t> </a:t>
            </a:r>
            <a:r>
              <a:rPr lang="en-US" dirty="0" err="1"/>
              <a:t>оба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 smtClean="0"/>
              <a:t>проводе</a:t>
            </a:r>
            <a:r>
              <a:rPr lang="en-US" dirty="0" smtClean="0"/>
              <a:t> </a:t>
            </a:r>
            <a:r>
              <a:rPr lang="en-US" dirty="0" err="1"/>
              <a:t>приближно</a:t>
            </a:r>
            <a:r>
              <a:rPr lang="en-US" dirty="0"/>
              <a:t> </a:t>
            </a:r>
            <a:r>
              <a:rPr lang="en-US" dirty="0" err="1"/>
              <a:t>исто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: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20 </a:t>
            </a:r>
            <a:r>
              <a:rPr lang="en-US" dirty="0" err="1"/>
              <a:t>минута</a:t>
            </a:r>
            <a:r>
              <a:rPr lang="en-US" dirty="0"/>
              <a:t> (</a:t>
            </a:r>
            <a:r>
              <a:rPr lang="en-US" dirty="0" err="1"/>
              <a:t>жене</a:t>
            </a:r>
            <a:r>
              <a:rPr lang="en-US" dirty="0"/>
              <a:t> 23 </a:t>
            </a:r>
            <a:r>
              <a:rPr lang="en-US" dirty="0" err="1"/>
              <a:t>минута</a:t>
            </a:r>
            <a:r>
              <a:rPr lang="en-US" dirty="0"/>
              <a:t>, </a:t>
            </a:r>
            <a:r>
              <a:rPr lang="en-US" dirty="0" err="1"/>
              <a:t>мушкарци</a:t>
            </a:r>
            <a:r>
              <a:rPr lang="en-US" dirty="0"/>
              <a:t> 21</a:t>
            </a:r>
            <a:r>
              <a:rPr lang="en-US" dirty="0" smtClean="0"/>
              <a:t>).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једино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раде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које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односе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 smtClean="0"/>
              <a:t>поправке</a:t>
            </a:r>
            <a:r>
              <a:rPr lang="en-US" dirty="0"/>
              <a:t>, </a:t>
            </a:r>
            <a:r>
              <a:rPr lang="en-US" dirty="0" err="1"/>
              <a:t>реновирање</a:t>
            </a:r>
            <a:r>
              <a:rPr lang="en-US" dirty="0"/>
              <a:t> </a:t>
            </a:r>
            <a:r>
              <a:rPr lang="en-US" dirty="0" err="1"/>
              <a:t>стана</a:t>
            </a:r>
            <a:r>
              <a:rPr lang="en-US" dirty="0"/>
              <a:t> </a:t>
            </a:r>
            <a:r>
              <a:rPr lang="en-US" dirty="0" err="1"/>
              <a:t>односно</a:t>
            </a:r>
            <a:r>
              <a:rPr lang="en-US" dirty="0"/>
              <a:t> </a:t>
            </a:r>
            <a:r>
              <a:rPr lang="en-US" dirty="0" err="1"/>
              <a:t>куће</a:t>
            </a:r>
            <a:r>
              <a:rPr lang="en-US" dirty="0"/>
              <a:t>, </a:t>
            </a:r>
            <a:r>
              <a:rPr lang="en-US" dirty="0" err="1"/>
              <a:t>баштованство</a:t>
            </a:r>
            <a:r>
              <a:rPr lang="en-US" dirty="0"/>
              <a:t>, </a:t>
            </a:r>
            <a:r>
              <a:rPr lang="en-US" dirty="0" err="1"/>
              <a:t>бригу</a:t>
            </a:r>
            <a:r>
              <a:rPr lang="en-US" dirty="0"/>
              <a:t> о </a:t>
            </a:r>
            <a:r>
              <a:rPr lang="en-US" dirty="0" err="1"/>
              <a:t>кућним</a:t>
            </a:r>
            <a:r>
              <a:rPr lang="en-US" dirty="0"/>
              <a:t> </a:t>
            </a:r>
            <a:r>
              <a:rPr lang="en-US" dirty="0" err="1"/>
              <a:t>љубимцима</a:t>
            </a:r>
            <a:r>
              <a:rPr lang="en-US" dirty="0"/>
              <a:t> и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тим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</a:t>
            </a:r>
            <a:r>
              <a:rPr lang="en-US" dirty="0" err="1"/>
              <a:t>један</a:t>
            </a:r>
            <a:r>
              <a:rPr lang="en-US" dirty="0"/>
              <a:t> </a:t>
            </a:r>
            <a:r>
              <a:rPr lang="en-US" dirty="0" err="1"/>
              <a:t>школски</a:t>
            </a:r>
            <a:r>
              <a:rPr lang="en-US" dirty="0"/>
              <a:t> </a:t>
            </a:r>
            <a:r>
              <a:rPr lang="en-US" dirty="0" err="1"/>
              <a:t>час</a:t>
            </a:r>
            <a:r>
              <a:rPr lang="en-US" dirty="0"/>
              <a:t>, а </a:t>
            </a:r>
            <a:r>
              <a:rPr lang="en-US" dirty="0" err="1"/>
              <a:t>жене</a:t>
            </a:r>
            <a:r>
              <a:rPr lang="en-US" dirty="0"/>
              <a:t> 14 </a:t>
            </a:r>
            <a:r>
              <a:rPr lang="en-US" dirty="0" err="1"/>
              <a:t>минута</a:t>
            </a:r>
            <a:r>
              <a:rPr lang="en-US" dirty="0"/>
              <a:t>.</a:t>
            </a:r>
          </a:p>
          <a:p>
            <a:endParaRPr lang="en-US" dirty="0"/>
          </a:p>
          <a:p>
            <a:endParaRPr lang="en-US" altLang="en-US" dirty="0" smtClean="0"/>
          </a:p>
        </p:txBody>
      </p:sp>
      <p:pic>
        <p:nvPicPr>
          <p:cNvPr id="37892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769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</a:t>
            </a:r>
            <a:r>
              <a:rPr lang="sr-Cyrl-RS" b="1" dirty="0" smtClean="0">
                <a:effectLst/>
              </a:rPr>
              <a:t>током дана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301750"/>
            <a:ext cx="7505700" cy="5179305"/>
          </a:xfrm>
          <a:prstGeom prst="rect">
            <a:avLst/>
          </a:prstGeom>
        </p:spPr>
      </p:pic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9239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Коришћење времена</a:t>
            </a:r>
            <a:endParaRPr lang="en-US" dirty="0"/>
          </a:p>
        </p:txBody>
      </p:sp>
      <p:sp>
        <p:nvSpPr>
          <p:cNvPr id="1638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dirty="0" smtClean="0"/>
              <a:t>Истраживање о коришћењу времена обезбеђује податке о томе како становници Републике Србије користе време током дана или ноћи, радним данима или викендом.</a:t>
            </a:r>
            <a:endParaRPr lang="en-US" altLang="en-US" dirty="0" smtClean="0"/>
          </a:p>
          <a:p>
            <a:pPr marL="0" indent="0">
              <a:buNone/>
            </a:pPr>
            <a:endParaRPr lang="en-US" altLang="en-US" sz="1000" dirty="0"/>
          </a:p>
          <a:p>
            <a:r>
              <a:rPr lang="ru-RU" altLang="en-US" dirty="0"/>
              <a:t>Значај ових анкета је у томе што се подацима указује на разлике у коришћењу времена различитих популационих група и категорија. </a:t>
            </a:r>
            <a:endParaRPr lang="en-US" altLang="en-US" dirty="0" smtClean="0"/>
          </a:p>
          <a:p>
            <a:pPr marL="0" indent="0">
              <a:buNone/>
            </a:pPr>
            <a:endParaRPr lang="en-US" altLang="en-US" sz="1000" dirty="0"/>
          </a:p>
          <a:p>
            <a:r>
              <a:rPr lang="ru-RU" altLang="en-US" dirty="0" smtClean="0"/>
              <a:t>Најважније </a:t>
            </a:r>
            <a:r>
              <a:rPr lang="ru-RU" altLang="en-US" dirty="0"/>
              <a:t>су разлике у дневним активностима и оптерећености жена и мушкараца у Републици Србији, посебно у вези с плаћеним послом и неплаћеним активностима у домаћинству.</a:t>
            </a:r>
            <a:endParaRPr lang="en-US" altLang="en-US" dirty="0"/>
          </a:p>
          <a:p>
            <a:pPr marL="0" indent="0">
              <a:buNone/>
            </a:pPr>
            <a:endParaRPr lang="ru-RU" altLang="en-US" sz="1000" dirty="0"/>
          </a:p>
          <a:p>
            <a:r>
              <a:rPr lang="ru-RU" altLang="en-US" dirty="0" smtClean="0"/>
              <a:t>Прикупљени </a:t>
            </a:r>
            <a:r>
              <a:rPr lang="ru-RU" altLang="en-US" dirty="0"/>
              <a:t>подаци представљају вредан извор података у вези са радом и поделом посла према полу и могу их користити доносиоци одлука, креатори јавних политика, научни радници, студенти, новинари, шира јавност…</a:t>
            </a:r>
            <a:endParaRPr lang="en-US" altLang="en-US" dirty="0"/>
          </a:p>
          <a:p>
            <a:endParaRPr lang="en-US" altLang="en-US" dirty="0" smtClean="0"/>
          </a:p>
          <a:p>
            <a:endParaRPr lang="en-US" altLang="en-US" dirty="0"/>
          </a:p>
          <a:p>
            <a:endParaRPr lang="ru-RU" altLang="en-US" dirty="0" smtClean="0"/>
          </a:p>
          <a:p>
            <a:endParaRPr lang="ru-RU" altLang="en-US" dirty="0" smtClean="0"/>
          </a:p>
          <a:p>
            <a:endParaRPr lang="ru-RU" altLang="en-US" dirty="0" smtClean="0"/>
          </a:p>
        </p:txBody>
      </p:sp>
      <p:pic>
        <p:nvPicPr>
          <p:cNvPr id="1638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Кућни послови </a:t>
            </a:r>
            <a:r>
              <a:rPr lang="sr-Cyrl-RS" b="1" dirty="0" smtClean="0">
                <a:effectLst/>
              </a:rPr>
              <a:t>током дана</a:t>
            </a:r>
            <a:endParaRPr lang="en-US" dirty="0"/>
          </a:p>
        </p:txBody>
      </p:sp>
      <p:sp>
        <p:nvSpPr>
          <p:cNvPr id="3686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графикону</a:t>
            </a:r>
            <a:r>
              <a:rPr lang="en-US" dirty="0"/>
              <a:t> 8 </a:t>
            </a:r>
            <a:r>
              <a:rPr lang="en-US" dirty="0" err="1"/>
              <a:t>приказано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учешће</a:t>
            </a:r>
            <a:r>
              <a:rPr lang="en-US" dirty="0"/>
              <a:t> </a:t>
            </a:r>
            <a:r>
              <a:rPr lang="en-US" dirty="0" err="1"/>
              <a:t>неплаћеног</a:t>
            </a:r>
            <a:r>
              <a:rPr lang="en-US" dirty="0"/>
              <a:t> </a:t>
            </a:r>
            <a:r>
              <a:rPr lang="en-US" dirty="0" err="1"/>
              <a:t>посла</a:t>
            </a:r>
            <a:r>
              <a:rPr lang="en-US" dirty="0"/>
              <a:t> </a:t>
            </a:r>
            <a:r>
              <a:rPr lang="en-US" dirty="0" err="1"/>
              <a:t>по</a:t>
            </a:r>
            <a:r>
              <a:rPr lang="en-US" dirty="0"/>
              <a:t> </a:t>
            </a:r>
            <a:r>
              <a:rPr lang="en-US" dirty="0" err="1"/>
              <a:t>полу</a:t>
            </a:r>
            <a:r>
              <a:rPr lang="en-US" dirty="0"/>
              <a:t> и </a:t>
            </a:r>
            <a:r>
              <a:rPr lang="en-US" dirty="0" err="1"/>
              <a:t>временски</a:t>
            </a:r>
            <a:r>
              <a:rPr lang="en-US" dirty="0"/>
              <a:t> </a:t>
            </a:r>
            <a:r>
              <a:rPr lang="en-US" dirty="0" err="1"/>
              <a:t>распоред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дана</a:t>
            </a:r>
            <a:r>
              <a:rPr lang="en-US" dirty="0"/>
              <a:t>. </a:t>
            </a:r>
            <a:r>
              <a:rPr lang="en-US" dirty="0" err="1"/>
              <a:t>Све</a:t>
            </a:r>
            <a:r>
              <a:rPr lang="en-US" dirty="0"/>
              <a:t> </a:t>
            </a:r>
            <a:r>
              <a:rPr lang="en-US" dirty="0" err="1"/>
              <a:t>време</a:t>
            </a:r>
            <a:r>
              <a:rPr lang="en-US" dirty="0"/>
              <a:t> и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дана</a:t>
            </a:r>
            <a:r>
              <a:rPr lang="en-US" dirty="0"/>
              <a:t>, и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ноћи</a:t>
            </a:r>
            <a:r>
              <a:rPr lang="en-US" dirty="0"/>
              <a:t>, </a:t>
            </a:r>
            <a:r>
              <a:rPr lang="en-US" dirty="0" err="1"/>
              <a:t>учешће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знатно</a:t>
            </a:r>
            <a:r>
              <a:rPr lang="en-US" dirty="0"/>
              <a:t> </a:t>
            </a:r>
            <a:r>
              <a:rPr lang="en-US" dirty="0" err="1"/>
              <a:t>је</a:t>
            </a:r>
            <a:r>
              <a:rPr lang="en-US" dirty="0"/>
              <a:t> </a:t>
            </a:r>
            <a:r>
              <a:rPr lang="en-US" dirty="0" err="1"/>
              <a:t>веће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/>
              <a:t>.</a:t>
            </a:r>
          </a:p>
          <a:p>
            <a:pPr marL="0" indent="0">
              <a:buNone/>
            </a:pPr>
            <a:endParaRPr lang="sr-Cyrl-RS" sz="1000" dirty="0" smtClean="0"/>
          </a:p>
          <a:p>
            <a:r>
              <a:rPr lang="sr-Cyrl-RS" dirty="0" smtClean="0"/>
              <a:t>И</a:t>
            </a:r>
            <a:r>
              <a:rPr lang="en-US" dirty="0" err="1" smtClean="0"/>
              <a:t>змеђу</a:t>
            </a:r>
            <a:r>
              <a:rPr lang="sr-Cyrl-RS" dirty="0" smtClean="0"/>
              <a:t> </a:t>
            </a:r>
            <a:r>
              <a:rPr lang="en-US" dirty="0" smtClean="0"/>
              <a:t>10.00 </a:t>
            </a:r>
            <a:r>
              <a:rPr lang="en-US" dirty="0"/>
              <a:t>и 12.30 h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свака</a:t>
            </a:r>
            <a:r>
              <a:rPr lang="en-US" dirty="0"/>
              <a:t> </a:t>
            </a:r>
            <a:r>
              <a:rPr lang="en-US" dirty="0" err="1"/>
              <a:t>друга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обавља</a:t>
            </a:r>
            <a:r>
              <a:rPr lang="en-US" dirty="0"/>
              <a:t> </a:t>
            </a:r>
            <a:r>
              <a:rPr lang="en-US" dirty="0" err="1"/>
              <a:t>неку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/>
              <a:t>неплаћених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и </a:t>
            </a:r>
            <a:r>
              <a:rPr lang="en-US" dirty="0" err="1" smtClean="0"/>
              <a:t>то</a:t>
            </a:r>
            <a:r>
              <a:rPr lang="sr-Cyrl-RS" dirty="0" smtClean="0"/>
              <a:t> </a:t>
            </a:r>
            <a:r>
              <a:rPr lang="en-US" dirty="0" err="1" smtClean="0"/>
              <a:t>представља</a:t>
            </a:r>
            <a:r>
              <a:rPr lang="en-US" dirty="0" smtClean="0"/>
              <a:t> </a:t>
            </a:r>
            <a:r>
              <a:rPr lang="en-US" dirty="0" err="1"/>
              <a:t>највеће</a:t>
            </a:r>
            <a:r>
              <a:rPr lang="en-US" dirty="0"/>
              <a:t> </a:t>
            </a:r>
            <a:r>
              <a:rPr lang="en-US" dirty="0" err="1"/>
              <a:t>учешће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, </a:t>
            </a:r>
            <a:r>
              <a:rPr lang="en-US" dirty="0" err="1"/>
              <a:t>јер</a:t>
            </a:r>
            <a:r>
              <a:rPr lang="en-US" dirty="0"/>
              <a:t> </a:t>
            </a:r>
            <a:r>
              <a:rPr lang="en-US" dirty="0" err="1"/>
              <a:t>током</a:t>
            </a:r>
            <a:r>
              <a:rPr lang="en-US" dirty="0"/>
              <a:t> </a:t>
            </a:r>
            <a:r>
              <a:rPr lang="en-US" dirty="0" err="1"/>
              <a:t>дана</a:t>
            </a:r>
            <a:r>
              <a:rPr lang="en-US" dirty="0"/>
              <a:t> и </a:t>
            </a:r>
            <a:r>
              <a:rPr lang="en-US" dirty="0" err="1"/>
              <a:t>ноћи</a:t>
            </a:r>
            <a:r>
              <a:rPr lang="en-US" dirty="0"/>
              <a:t> </a:t>
            </a:r>
            <a:r>
              <a:rPr lang="en-US" dirty="0" err="1"/>
              <a:t>учешће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 </a:t>
            </a:r>
            <a:r>
              <a:rPr lang="en-US" dirty="0" err="1"/>
              <a:t>варира</a:t>
            </a:r>
            <a:r>
              <a:rPr lang="en-US" dirty="0"/>
              <a:t>. </a:t>
            </a:r>
            <a:r>
              <a:rPr lang="en-US" dirty="0" smtClean="0"/>
              <a:t>У </a:t>
            </a:r>
            <a:r>
              <a:rPr lang="en-US" dirty="0" err="1" smtClean="0"/>
              <a:t>исто</a:t>
            </a:r>
            <a:r>
              <a:rPr lang="sr-Cyrl-RS" dirty="0" smtClean="0"/>
              <a:t> </a:t>
            </a:r>
            <a:r>
              <a:rPr lang="en-US" dirty="0" err="1" smtClean="0"/>
              <a:t>ово</a:t>
            </a:r>
            <a:r>
              <a:rPr lang="en-US" dirty="0" smtClean="0"/>
              <a:t> </a:t>
            </a:r>
            <a:r>
              <a:rPr lang="en-US" dirty="0" err="1"/>
              <a:t>време</a:t>
            </a:r>
            <a:r>
              <a:rPr lang="en-US" dirty="0"/>
              <a:t>, и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остварили</a:t>
            </a:r>
            <a:r>
              <a:rPr lang="en-US" dirty="0"/>
              <a:t> </a:t>
            </a:r>
            <a:r>
              <a:rPr lang="en-US" dirty="0" err="1"/>
              <a:t>своју</a:t>
            </a:r>
            <a:r>
              <a:rPr lang="en-US" dirty="0"/>
              <a:t> </a:t>
            </a:r>
            <a:r>
              <a:rPr lang="en-US" dirty="0" err="1"/>
              <a:t>највећу</a:t>
            </a:r>
            <a:r>
              <a:rPr lang="en-US" dirty="0"/>
              <a:t> </a:t>
            </a:r>
            <a:r>
              <a:rPr lang="en-US" dirty="0" err="1"/>
              <a:t>заступљеност</a:t>
            </a:r>
            <a:r>
              <a:rPr lang="en-US" dirty="0"/>
              <a:t> —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</a:t>
            </a:r>
            <a:r>
              <a:rPr lang="en-US" dirty="0" err="1" smtClean="0"/>
              <a:t>петине</a:t>
            </a:r>
            <a:r>
              <a:rPr lang="sr-Cyrl-RS" dirty="0" smtClean="0"/>
              <a:t> </a:t>
            </a:r>
            <a:r>
              <a:rPr lang="en-US" dirty="0" err="1" smtClean="0"/>
              <a:t>анкетираних</a:t>
            </a:r>
            <a:r>
              <a:rPr lang="en-US" dirty="0" smtClean="0"/>
              <a:t> </a:t>
            </a:r>
            <a:r>
              <a:rPr lang="en-US" dirty="0" err="1" smtClean="0"/>
              <a:t>мушкараца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en-US" dirty="0" smtClean="0"/>
              <a:t>И </a:t>
            </a:r>
            <a:r>
              <a:rPr lang="en-US" dirty="0" err="1"/>
              <a:t>жене</a:t>
            </a:r>
            <a:r>
              <a:rPr lang="en-US" dirty="0"/>
              <a:t> и </a:t>
            </a:r>
            <a:r>
              <a:rPr lang="en-US" dirty="0" err="1"/>
              <a:t>мушкарци</a:t>
            </a:r>
            <a:r>
              <a:rPr lang="en-US" dirty="0"/>
              <a:t> „</a:t>
            </a:r>
            <a:r>
              <a:rPr lang="en-US" dirty="0" err="1"/>
              <a:t>правили</a:t>
            </a:r>
            <a:r>
              <a:rPr lang="en-US" dirty="0" smtClean="0"/>
              <a:t>”</a:t>
            </a:r>
            <a:r>
              <a:rPr lang="sr-Cyrl-RS" dirty="0" smtClean="0"/>
              <a:t> су</a:t>
            </a:r>
            <a:r>
              <a:rPr lang="en-US" dirty="0" smtClean="0"/>
              <a:t> </a:t>
            </a:r>
            <a:r>
              <a:rPr lang="en-US" dirty="0" err="1"/>
              <a:t>паузу</a:t>
            </a:r>
            <a:r>
              <a:rPr lang="en-US" dirty="0"/>
              <a:t> у </a:t>
            </a:r>
            <a:r>
              <a:rPr lang="en-US" dirty="0" err="1"/>
              <a:t>неплаћеним</a:t>
            </a:r>
            <a:r>
              <a:rPr lang="en-US" dirty="0"/>
              <a:t>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од</a:t>
            </a:r>
            <a:r>
              <a:rPr lang="en-US" dirty="0"/>
              <a:t> 03.00 </a:t>
            </a:r>
            <a:r>
              <a:rPr lang="en-US" dirty="0" err="1"/>
              <a:t>до</a:t>
            </a:r>
            <a:r>
              <a:rPr lang="en-US" dirty="0"/>
              <a:t> 04.00 h, с </a:t>
            </a:r>
            <a:r>
              <a:rPr lang="en-US" dirty="0" err="1"/>
              <a:t>тиме</a:t>
            </a:r>
            <a:r>
              <a:rPr lang="en-US" dirty="0"/>
              <a:t> </a:t>
            </a:r>
            <a:r>
              <a:rPr lang="en-US" dirty="0" err="1"/>
              <a:t>што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овим</a:t>
            </a:r>
            <a:r>
              <a:rPr lang="en-US" dirty="0"/>
              <a:t> </a:t>
            </a:r>
            <a:r>
              <a:rPr lang="en-US" dirty="0" err="1"/>
              <a:t>пословима</a:t>
            </a:r>
            <a:r>
              <a:rPr lang="en-US" dirty="0"/>
              <a:t> </a:t>
            </a:r>
            <a:r>
              <a:rPr lang="en-US" dirty="0" err="1"/>
              <a:t>прекидали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баве</a:t>
            </a:r>
            <a:r>
              <a:rPr lang="en-US" dirty="0"/>
              <a:t> </a:t>
            </a:r>
            <a:r>
              <a:rPr lang="en-US" dirty="0" err="1"/>
              <a:t>нешто</a:t>
            </a:r>
            <a:r>
              <a:rPr lang="en-US" dirty="0"/>
              <a:t> </a:t>
            </a:r>
            <a:r>
              <a:rPr lang="en-US" dirty="0" err="1"/>
              <a:t>раније</a:t>
            </a:r>
            <a:r>
              <a:rPr lang="en-US" dirty="0"/>
              <a:t> — </a:t>
            </a:r>
            <a:r>
              <a:rPr lang="en-US" dirty="0" err="1"/>
              <a:t>још</a:t>
            </a:r>
            <a:r>
              <a:rPr lang="en-US" dirty="0"/>
              <a:t> </a:t>
            </a:r>
            <a:r>
              <a:rPr lang="en-US" dirty="0" err="1"/>
              <a:t>око</a:t>
            </a:r>
            <a:r>
              <a:rPr lang="en-US" dirty="0"/>
              <a:t> 02.00 h.</a:t>
            </a:r>
          </a:p>
          <a:p>
            <a:endParaRPr lang="en-US" dirty="0"/>
          </a:p>
          <a:p>
            <a:endParaRPr lang="en-US" altLang="en-US" dirty="0" smtClean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4510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Личне </a:t>
            </a:r>
            <a:r>
              <a:rPr lang="sr-Cyrl-RS" b="1" dirty="0" smtClean="0">
                <a:effectLst/>
              </a:rPr>
              <a:t>потребе</a:t>
            </a:r>
            <a:endParaRPr lang="en-US" dirty="0"/>
          </a:p>
        </p:txBody>
      </p:sp>
      <p:pic>
        <p:nvPicPr>
          <p:cNvPr id="41988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459" y="1279525"/>
            <a:ext cx="4007007" cy="335586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6465" y="3695609"/>
            <a:ext cx="4600717" cy="275122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00"/>
    </mc:Choice>
    <mc:Fallback xmlns="">
      <p:transition spd="slow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Личне </a:t>
            </a:r>
            <a:r>
              <a:rPr lang="sr-Cyrl-RS" b="1" dirty="0" smtClean="0">
                <a:effectLst/>
              </a:rPr>
              <a:t>потребе</a:t>
            </a:r>
            <a:endParaRPr lang="en-US" dirty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056" y="1301750"/>
            <a:ext cx="8094416" cy="48937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82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b="1" dirty="0">
                <a:effectLst/>
              </a:rPr>
              <a:t>Личне </a:t>
            </a:r>
            <a:r>
              <a:rPr lang="sr-Cyrl-RS" b="1" dirty="0" smtClean="0">
                <a:effectLst/>
              </a:rPr>
              <a:t>потребе 2</a:t>
            </a:r>
            <a:endParaRPr lang="en-US" dirty="0"/>
          </a:p>
        </p:txBody>
      </p:sp>
      <p:sp>
        <p:nvSpPr>
          <p:cNvPr id="3686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en-US" dirty="0" err="1"/>
              <a:t>Из</a:t>
            </a:r>
            <a:r>
              <a:rPr lang="en-US" dirty="0"/>
              <a:t> </a:t>
            </a:r>
            <a:r>
              <a:rPr lang="en-US" dirty="0" err="1"/>
              <a:t>података</a:t>
            </a:r>
            <a:r>
              <a:rPr lang="en-US" dirty="0"/>
              <a:t> у </a:t>
            </a:r>
            <a:r>
              <a:rPr lang="en-US" dirty="0" err="1"/>
              <a:t>табели</a:t>
            </a:r>
            <a:r>
              <a:rPr lang="en-US" dirty="0"/>
              <a:t> 3 </a:t>
            </a:r>
            <a:r>
              <a:rPr lang="en-US" dirty="0" err="1"/>
              <a:t>види</a:t>
            </a:r>
            <a:r>
              <a:rPr lang="en-US" dirty="0"/>
              <a:t> </a:t>
            </a:r>
            <a:r>
              <a:rPr lang="en-US" dirty="0" err="1"/>
              <a:t>се</a:t>
            </a:r>
            <a:r>
              <a:rPr lang="en-US" dirty="0"/>
              <a:t> </a:t>
            </a:r>
            <a:r>
              <a:rPr lang="en-US" dirty="0" err="1"/>
              <a:t>да</a:t>
            </a:r>
            <a:r>
              <a:rPr lang="en-US" dirty="0"/>
              <a:t> </a:t>
            </a:r>
            <a:r>
              <a:rPr lang="en-US" dirty="0" err="1"/>
              <a:t>жене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у </a:t>
            </a:r>
            <a:r>
              <a:rPr lang="en-US" dirty="0" err="1"/>
              <a:t>активностима</a:t>
            </a:r>
            <a:r>
              <a:rPr lang="en-US" dirty="0"/>
              <a:t> </a:t>
            </a:r>
            <a:r>
              <a:rPr lang="en-US" dirty="0" err="1"/>
              <a:t>личних</a:t>
            </a:r>
            <a:r>
              <a:rPr lang="en-US" dirty="0"/>
              <a:t> </a:t>
            </a:r>
            <a:r>
              <a:rPr lang="en-US" dirty="0" err="1"/>
              <a:t>потреба</a:t>
            </a:r>
            <a:r>
              <a:rPr lang="en-US" dirty="0"/>
              <a:t> </a:t>
            </a:r>
            <a:r>
              <a:rPr lang="en-US" dirty="0" err="1" smtClean="0"/>
              <a:t>проведу</a:t>
            </a:r>
            <a:r>
              <a:rPr lang="en-US" dirty="0" smtClean="0"/>
              <a:t> </a:t>
            </a:r>
            <a:r>
              <a:rPr lang="en-US" dirty="0"/>
              <a:t>10 </a:t>
            </a:r>
            <a:r>
              <a:rPr lang="en-US" dirty="0" err="1"/>
              <a:t>сати</a:t>
            </a:r>
            <a:r>
              <a:rPr lang="en-US" dirty="0"/>
              <a:t> и 41 </a:t>
            </a:r>
            <a:r>
              <a:rPr lang="en-US" dirty="0" err="1"/>
              <a:t>минут</a:t>
            </a:r>
            <a:r>
              <a:rPr lang="en-US" dirty="0"/>
              <a:t>, </a:t>
            </a:r>
            <a:r>
              <a:rPr lang="en-US" dirty="0" err="1"/>
              <a:t>док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проведу</a:t>
            </a:r>
            <a:r>
              <a:rPr lang="en-US" dirty="0"/>
              <a:t> 13 </a:t>
            </a:r>
            <a:r>
              <a:rPr lang="en-US" dirty="0" err="1"/>
              <a:t>минутa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(10 </a:t>
            </a:r>
            <a:r>
              <a:rPr lang="en-US" dirty="0" err="1"/>
              <a:t>сати</a:t>
            </a:r>
            <a:r>
              <a:rPr lang="en-US" dirty="0"/>
              <a:t> и 28 </a:t>
            </a:r>
            <a:r>
              <a:rPr lang="en-US" dirty="0" err="1"/>
              <a:t>минута</a:t>
            </a:r>
            <a:r>
              <a:rPr lang="en-US" dirty="0"/>
              <a:t>). </a:t>
            </a:r>
            <a:r>
              <a:rPr lang="sr-Cyrl-RS" dirty="0" smtClean="0"/>
              <a:t>П</a:t>
            </a:r>
            <a:r>
              <a:rPr lang="en-US" dirty="0" err="1" smtClean="0"/>
              <a:t>роведено</a:t>
            </a:r>
            <a:r>
              <a:rPr lang="en-US" dirty="0" smtClean="0"/>
              <a:t> </a:t>
            </a:r>
            <a:r>
              <a:rPr lang="en-US" dirty="0" err="1"/>
              <a:t>време</a:t>
            </a:r>
            <a:r>
              <a:rPr lang="en-US" dirty="0"/>
              <a:t> </a:t>
            </a:r>
            <a:r>
              <a:rPr lang="en-US" dirty="0" err="1"/>
              <a:t>за</a:t>
            </a:r>
            <a:r>
              <a:rPr lang="en-US" dirty="0"/>
              <a:t> </a:t>
            </a:r>
            <a:r>
              <a:rPr lang="en-US" dirty="0" err="1"/>
              <a:t>око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у </a:t>
            </a:r>
            <a:r>
              <a:rPr lang="en-US" dirty="0" err="1" smtClean="0"/>
              <a:t>пре</a:t>
            </a:r>
            <a:r>
              <a:rPr lang="sr-Cyrl-RS" dirty="0" smtClean="0"/>
              <a:t> пет година </a:t>
            </a:r>
            <a:r>
              <a:rPr lang="en-US" dirty="0" smtClean="0"/>
              <a:t>(</a:t>
            </a:r>
            <a:r>
              <a:rPr lang="en-US" dirty="0"/>
              <a:t>32 </a:t>
            </a:r>
            <a:r>
              <a:rPr lang="en-US" dirty="0" err="1"/>
              <a:t>минутa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жена</a:t>
            </a:r>
            <a:r>
              <a:rPr lang="en-US" dirty="0"/>
              <a:t>, </a:t>
            </a:r>
            <a:r>
              <a:rPr lang="en-US" dirty="0" err="1"/>
              <a:t>односно</a:t>
            </a:r>
            <a:r>
              <a:rPr lang="en-US" dirty="0"/>
              <a:t> 37 </a:t>
            </a:r>
            <a:r>
              <a:rPr lang="en-US" dirty="0" err="1"/>
              <a:t>минута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мушкараца</a:t>
            </a:r>
            <a:r>
              <a:rPr lang="en-US" dirty="0" smtClean="0"/>
              <a:t>).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спавања</a:t>
            </a:r>
            <a:r>
              <a:rPr lang="en-US" dirty="0"/>
              <a:t>, </a:t>
            </a:r>
            <a:r>
              <a:rPr lang="sr-Cyrl-RS" dirty="0" smtClean="0"/>
              <a:t>умивања и облачења, </a:t>
            </a:r>
            <a:r>
              <a:rPr lang="en-US" dirty="0" err="1" smtClean="0"/>
              <a:t>код</a:t>
            </a:r>
            <a:r>
              <a:rPr lang="en-US" dirty="0" smtClean="0"/>
              <a:t> </a:t>
            </a:r>
            <a:r>
              <a:rPr lang="en-US" dirty="0" err="1"/>
              <a:t>све</a:t>
            </a:r>
            <a:r>
              <a:rPr lang="en-US" dirty="0"/>
              <a:t> </a:t>
            </a:r>
            <a:r>
              <a:rPr lang="en-US" dirty="0" err="1"/>
              <a:t>три</a:t>
            </a:r>
            <a:r>
              <a:rPr lang="en-US" dirty="0"/>
              <a:t> </a:t>
            </a:r>
            <a:r>
              <a:rPr lang="en-US" dirty="0" err="1"/>
              <a:t>мере</a:t>
            </a:r>
            <a:r>
              <a:rPr lang="en-US" dirty="0"/>
              <a:t>, </a:t>
            </a:r>
            <a:r>
              <a:rPr lang="en-US" dirty="0" err="1"/>
              <a:t>нису</a:t>
            </a:r>
            <a:r>
              <a:rPr lang="en-US" dirty="0"/>
              <a:t> </a:t>
            </a:r>
            <a:r>
              <a:rPr lang="en-US" dirty="0" err="1"/>
              <a:t>забележене</a:t>
            </a:r>
            <a:r>
              <a:rPr lang="en-US" dirty="0"/>
              <a:t> </a:t>
            </a:r>
            <a:r>
              <a:rPr lang="en-US" dirty="0" err="1"/>
              <a:t>неке</a:t>
            </a:r>
            <a:r>
              <a:rPr lang="en-US" dirty="0"/>
              <a:t> </a:t>
            </a:r>
            <a:r>
              <a:rPr lang="en-US" dirty="0" err="1"/>
              <a:t>веће</a:t>
            </a:r>
            <a:r>
              <a:rPr lang="en-US" dirty="0"/>
              <a:t> </a:t>
            </a:r>
            <a:r>
              <a:rPr lang="en-US" dirty="0" err="1"/>
              <a:t>разлике</a:t>
            </a:r>
            <a:r>
              <a:rPr lang="en-US" dirty="0"/>
              <a:t> у </a:t>
            </a:r>
            <a:r>
              <a:rPr lang="en-US" dirty="0" err="1" smtClean="0"/>
              <a:t>односу</a:t>
            </a:r>
            <a:r>
              <a:rPr lang="en-US" dirty="0" smtClean="0"/>
              <a:t> </a:t>
            </a:r>
            <a:r>
              <a:rPr lang="en-US" dirty="0" err="1"/>
              <a:t>на</a:t>
            </a:r>
            <a:r>
              <a:rPr lang="en-US" dirty="0"/>
              <a:t> 2010. </a:t>
            </a:r>
            <a:r>
              <a:rPr lang="en-US" dirty="0" err="1"/>
              <a:t>годину</a:t>
            </a:r>
            <a:r>
              <a:rPr lang="en-US" dirty="0"/>
              <a:t>. </a:t>
            </a:r>
            <a:r>
              <a:rPr lang="sr-Cyrl-RS" dirty="0" smtClean="0"/>
              <a:t> </a:t>
            </a:r>
            <a:r>
              <a:rPr lang="en-US" dirty="0" err="1" smtClean="0"/>
              <a:t>Али</a:t>
            </a:r>
            <a:r>
              <a:rPr lang="en-US" dirty="0" smtClean="0"/>
              <a:t> </a:t>
            </a:r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 smtClean="0"/>
              <a:t>активности</a:t>
            </a:r>
            <a:r>
              <a:rPr lang="en-US" dirty="0" smtClean="0"/>
              <a:t> </a:t>
            </a:r>
            <a:r>
              <a:rPr lang="en-US" dirty="0" err="1" smtClean="0"/>
              <a:t>једења</a:t>
            </a:r>
            <a:r>
              <a:rPr lang="en-US" dirty="0" smtClean="0"/>
              <a:t> </a:t>
            </a:r>
            <a:r>
              <a:rPr lang="en-US" dirty="0"/>
              <a:t>и </a:t>
            </a:r>
            <a:r>
              <a:rPr lang="en-US" dirty="0" err="1"/>
              <a:t>пијења</a:t>
            </a:r>
            <a:r>
              <a:rPr lang="en-US" dirty="0"/>
              <a:t>, и </a:t>
            </a:r>
            <a:r>
              <a:rPr lang="en-US" dirty="0" err="1"/>
              <a:t>жене</a:t>
            </a:r>
            <a:r>
              <a:rPr lang="en-US" dirty="0"/>
              <a:t> и </a:t>
            </a:r>
            <a:r>
              <a:rPr lang="en-US" dirty="0" err="1"/>
              <a:t>мушкарци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у </a:t>
            </a:r>
            <a:r>
              <a:rPr lang="en-US" dirty="0" err="1"/>
              <a:t>просеку</a:t>
            </a:r>
            <a:r>
              <a:rPr lang="en-US" dirty="0"/>
              <a:t> </a:t>
            </a:r>
            <a:r>
              <a:rPr lang="en-US" dirty="0" err="1"/>
              <a:t>ове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обављали</a:t>
            </a:r>
            <a:r>
              <a:rPr lang="en-US" dirty="0"/>
              <a:t> </a:t>
            </a:r>
            <a:r>
              <a:rPr lang="en-US" dirty="0" err="1"/>
              <a:t>скоро</a:t>
            </a:r>
            <a:r>
              <a:rPr lang="en-US" dirty="0"/>
              <a:t> </a:t>
            </a:r>
            <a:r>
              <a:rPr lang="en-US" dirty="0" err="1"/>
              <a:t>пола</a:t>
            </a:r>
            <a:r>
              <a:rPr lang="en-US" dirty="0"/>
              <a:t> </a:t>
            </a:r>
            <a:r>
              <a:rPr lang="en-US" dirty="0" err="1"/>
              <a:t>сата</a:t>
            </a:r>
            <a:r>
              <a:rPr lang="en-US" dirty="0"/>
              <a:t> </a:t>
            </a:r>
            <a:r>
              <a:rPr lang="en-US" dirty="0" err="1"/>
              <a:t>мање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2010. </a:t>
            </a:r>
            <a:r>
              <a:rPr lang="en-US" dirty="0" err="1"/>
              <a:t>године</a:t>
            </a:r>
            <a:r>
              <a:rPr lang="en-US" dirty="0" smtClean="0"/>
              <a:t>.</a:t>
            </a:r>
            <a:endParaRPr lang="sr-Cyrl-R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en-US" dirty="0" err="1"/>
              <a:t>Код</a:t>
            </a:r>
            <a:r>
              <a:rPr lang="en-US" dirty="0"/>
              <a:t> </a:t>
            </a:r>
            <a:r>
              <a:rPr lang="en-US" dirty="0" err="1"/>
              <a:t>свих</a:t>
            </a:r>
            <a:r>
              <a:rPr lang="en-US" dirty="0"/>
              <a:t> </a:t>
            </a:r>
            <a:r>
              <a:rPr lang="en-US" dirty="0" err="1"/>
              <a:t>активности</a:t>
            </a:r>
            <a:r>
              <a:rPr lang="en-US" dirty="0"/>
              <a:t> </a:t>
            </a:r>
            <a:r>
              <a:rPr lang="en-US" dirty="0" err="1"/>
              <a:t>личних</a:t>
            </a:r>
            <a:r>
              <a:rPr lang="en-US" dirty="0"/>
              <a:t> </a:t>
            </a:r>
            <a:r>
              <a:rPr lang="en-US" dirty="0" err="1"/>
              <a:t>потреба</a:t>
            </a:r>
            <a:r>
              <a:rPr lang="en-US" dirty="0"/>
              <a:t>, </a:t>
            </a:r>
            <a:r>
              <a:rPr lang="en-US" dirty="0" err="1"/>
              <a:t>без</a:t>
            </a:r>
            <a:r>
              <a:rPr lang="en-US" dirty="0"/>
              <a:t> </a:t>
            </a:r>
            <a:r>
              <a:rPr lang="en-US" dirty="0" err="1"/>
              <a:t>обзира</a:t>
            </a:r>
            <a:r>
              <a:rPr lang="en-US" dirty="0"/>
              <a:t> </a:t>
            </a:r>
            <a:r>
              <a:rPr lang="en-US" dirty="0" err="1"/>
              <a:t>на</a:t>
            </a:r>
            <a:r>
              <a:rPr lang="en-US" dirty="0"/>
              <a:t> </a:t>
            </a:r>
            <a:r>
              <a:rPr lang="en-US" dirty="0" err="1"/>
              <a:t>ниво</a:t>
            </a:r>
            <a:r>
              <a:rPr lang="en-US" dirty="0"/>
              <a:t> </a:t>
            </a:r>
            <a:r>
              <a:rPr lang="en-US" dirty="0" err="1"/>
              <a:t>агрегирања</a:t>
            </a:r>
            <a:r>
              <a:rPr lang="en-US" dirty="0"/>
              <a:t>, </a:t>
            </a:r>
            <a:r>
              <a:rPr lang="en-US" dirty="0" err="1"/>
              <a:t>жене</a:t>
            </a:r>
            <a:r>
              <a:rPr lang="en-US" dirty="0"/>
              <a:t> </a:t>
            </a:r>
            <a:r>
              <a:rPr lang="en-US" dirty="0" err="1"/>
              <a:t>су</a:t>
            </a:r>
            <a:r>
              <a:rPr lang="en-US" dirty="0"/>
              <a:t> </a:t>
            </a:r>
            <a:r>
              <a:rPr lang="en-US" dirty="0" err="1" smtClean="0"/>
              <a:t>проводиле</a:t>
            </a:r>
            <a:r>
              <a:rPr lang="en-US" dirty="0" smtClean="0"/>
              <a:t> </a:t>
            </a:r>
            <a:r>
              <a:rPr lang="en-US" dirty="0" err="1"/>
              <a:t>мало</a:t>
            </a:r>
            <a:r>
              <a:rPr lang="en-US" dirty="0"/>
              <a:t> </a:t>
            </a:r>
            <a:r>
              <a:rPr lang="en-US" dirty="0" err="1"/>
              <a:t>више</a:t>
            </a:r>
            <a:r>
              <a:rPr lang="en-US" dirty="0"/>
              <a:t> </a:t>
            </a:r>
            <a:r>
              <a:rPr lang="en-US" dirty="0" err="1"/>
              <a:t>времена</a:t>
            </a:r>
            <a:r>
              <a:rPr lang="en-US" dirty="0"/>
              <a:t> </a:t>
            </a:r>
            <a:r>
              <a:rPr lang="en-US" dirty="0" err="1"/>
              <a:t>него</a:t>
            </a:r>
            <a:r>
              <a:rPr lang="en-US" dirty="0"/>
              <a:t> </a:t>
            </a:r>
            <a:r>
              <a:rPr lang="en-US" dirty="0" err="1"/>
              <a:t>мушкарци</a:t>
            </a:r>
            <a:r>
              <a:rPr lang="en-US" dirty="0"/>
              <a:t>.</a:t>
            </a:r>
          </a:p>
          <a:p>
            <a:pPr marL="0" indent="0">
              <a:buNone/>
            </a:pPr>
            <a:r>
              <a:rPr lang="en-US" dirty="0"/>
              <a:t/>
            </a:r>
            <a:br>
              <a:rPr lang="en-US" dirty="0"/>
            </a:br>
            <a:endParaRPr lang="en-US" altLang="en-US" dirty="0" smtClean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066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 descr="Image result for image paid and unpaid wor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441" y="2126736"/>
            <a:ext cx="3163959" cy="1777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28600" y="146050"/>
            <a:ext cx="8686800" cy="914400"/>
          </a:xfrm>
        </p:spPr>
        <p:txBody>
          <a:bodyPr/>
          <a:lstStyle/>
          <a:p>
            <a:pPr>
              <a:defRPr/>
            </a:pPr>
            <a:r>
              <a:rPr lang="sr-Cyrl-RS" dirty="0" smtClean="0"/>
              <a:t>За крај...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7799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Да се похвалимо...</a:t>
            </a:r>
            <a:endParaRPr lang="en-US" dirty="0"/>
          </a:p>
        </p:txBody>
      </p:sp>
      <p:sp>
        <p:nvSpPr>
          <p:cNvPr id="22531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dirty="0" smtClean="0"/>
              <a:t>У оба истраживања били су коришћени препоручени упитници</a:t>
            </a:r>
            <a:r>
              <a:rPr lang="en-US" altLang="en-US" dirty="0" smtClean="0"/>
              <a:t> </a:t>
            </a:r>
            <a:r>
              <a:rPr lang="ru-RU" altLang="en-US" dirty="0"/>
              <a:t>по HETUS </a:t>
            </a:r>
            <a:r>
              <a:rPr lang="en-US" altLang="en-US" dirty="0"/>
              <a:t>(</a:t>
            </a:r>
            <a:r>
              <a:rPr lang="en-US" i="1" dirty="0" err="1"/>
              <a:t>Harmonised</a:t>
            </a:r>
            <a:r>
              <a:rPr lang="en-US" i="1" dirty="0"/>
              <a:t> European Time Use Surveys</a:t>
            </a:r>
            <a:r>
              <a:rPr lang="en-US" altLang="en-US" dirty="0"/>
              <a:t>) </a:t>
            </a:r>
            <a:r>
              <a:rPr lang="ru-RU" altLang="en-US" dirty="0" smtClean="0"/>
              <a:t>методологији: упитник за домаћинство и упитник за лице. У првом истраживању, анкетари су на терен носили упитнике у папиру и сви коришћени упитници су садржавали сва обавезна и препоручена питања. </a:t>
            </a:r>
          </a:p>
          <a:p>
            <a:pPr marL="0" indent="0">
              <a:buNone/>
            </a:pPr>
            <a:endParaRPr lang="ru-RU" altLang="en-US" sz="1000" dirty="0" smtClean="0"/>
          </a:p>
          <a:p>
            <a:r>
              <a:rPr lang="ru-RU" altLang="en-US" dirty="0" smtClean="0"/>
              <a:t>За друго истраживање, анкетари су били опремљени лаптоп рачунарима да би током анкетирања уносили податке. У поновљеном истраживању о коришћењу времена, и један и други упитник садржавао је обавезна (</a:t>
            </a:r>
            <a:r>
              <a:rPr lang="ru-RU" altLang="en-US" i="1" dirty="0" smtClean="0"/>
              <a:t>core</a:t>
            </a:r>
            <a:r>
              <a:rPr lang="ru-RU" altLang="en-US" dirty="0" smtClean="0"/>
              <a:t>) питања </a:t>
            </a:r>
            <a:r>
              <a:rPr lang="en-US" altLang="en-US" dirty="0" smtClean="0"/>
              <a:t>HETUS </a:t>
            </a:r>
            <a:r>
              <a:rPr lang="sr-Cyrl-RS" altLang="en-US" dirty="0" smtClean="0"/>
              <a:t>методологије.</a:t>
            </a:r>
          </a:p>
          <a:p>
            <a:pPr marL="0" indent="0">
              <a:buNone/>
            </a:pPr>
            <a:endParaRPr lang="sr-Cyrl-RS" altLang="en-US" sz="1000" dirty="0" smtClean="0"/>
          </a:p>
          <a:p>
            <a:r>
              <a:rPr lang="ru-RU" altLang="en-US" dirty="0" smtClean="0"/>
              <a:t>Да би се обезбедили подаци о коришћењу времена, основни инструмент истраживања је </a:t>
            </a:r>
            <a:r>
              <a:rPr lang="ru-RU" altLang="en-US" b="1" dirty="0" smtClean="0"/>
              <a:t>дневник</a:t>
            </a:r>
            <a:r>
              <a:rPr lang="ru-RU" altLang="en-US" dirty="0" smtClean="0"/>
              <a:t> у који су чланови домаћинства бележили своје дневне активности.</a:t>
            </a:r>
            <a:endParaRPr lang="en-US" altLang="en-US" dirty="0" smtClean="0"/>
          </a:p>
        </p:txBody>
      </p:sp>
      <p:pic>
        <p:nvPicPr>
          <p:cNvPr id="22532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49058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Путања </a:t>
            </a:r>
            <a:r>
              <a:rPr lang="sr-Cyrl-RS" dirty="0" smtClean="0"/>
              <a:t>дневника</a:t>
            </a:r>
            <a:endParaRPr lang="en-US" dirty="0"/>
          </a:p>
        </p:txBody>
      </p:sp>
      <p:pic>
        <p:nvPicPr>
          <p:cNvPr id="23555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6" t="34814" r="29062" b="40739"/>
          <a:stretch>
            <a:fillRect/>
          </a:stretch>
        </p:blipFill>
        <p:spPr bwMode="auto">
          <a:xfrm>
            <a:off x="533400" y="2108200"/>
            <a:ext cx="68326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6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Box 2"/>
          <p:cNvSpPr txBox="1">
            <a:spLocks noChangeArrowheads="1"/>
          </p:cNvSpPr>
          <p:nvPr/>
        </p:nvSpPr>
        <p:spPr bwMode="auto">
          <a:xfrm>
            <a:off x="635000" y="1562100"/>
            <a:ext cx="76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sr-Cyrl-RS" altLang="en-US"/>
              <a:t>2010.</a:t>
            </a:r>
            <a:endParaRPr lang="en-US" altLang="en-US"/>
          </a:p>
        </p:txBody>
      </p:sp>
      <p:sp>
        <p:nvSpPr>
          <p:cNvPr id="23559" name="TextBox 6"/>
          <p:cNvSpPr txBox="1">
            <a:spLocks noChangeArrowheads="1"/>
          </p:cNvSpPr>
          <p:nvPr/>
        </p:nvSpPr>
        <p:spPr bwMode="auto">
          <a:xfrm>
            <a:off x="3441700" y="3973513"/>
            <a:ext cx="7620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sr-Cyrl-RS" altLang="en-US"/>
              <a:t>2015.</a:t>
            </a:r>
            <a:endParaRPr lang="en-US" altLang="en-US"/>
          </a:p>
        </p:txBody>
      </p:sp>
      <p:pic>
        <p:nvPicPr>
          <p:cNvPr id="9" name="Picture 8"/>
          <p:cNvPicPr/>
          <p:nvPr/>
        </p:nvPicPr>
        <p:blipFill rotWithShape="1">
          <a:blip r:embed="rId4"/>
          <a:srcRect l="11324" t="41135" r="51255" b="25603"/>
          <a:stretch/>
        </p:blipFill>
        <p:spPr bwMode="auto">
          <a:xfrm>
            <a:off x="4203700" y="4341814"/>
            <a:ext cx="4361407" cy="208486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159591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Путања </a:t>
            </a:r>
            <a:r>
              <a:rPr lang="sr-Cyrl-RS" dirty="0" smtClean="0"/>
              <a:t>дневника 2</a:t>
            </a:r>
            <a:endParaRPr lang="en-US" dirty="0"/>
          </a:p>
        </p:txBody>
      </p:sp>
      <p:sp>
        <p:nvSpPr>
          <p:cNvPr id="24579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dirty="0" smtClean="0"/>
              <a:t>Овакав начин рада знатно је убрзао процес спровођења истраживања, а нарочито унос података. Тако је анкетар, током анкетирања на терену, уносио податке за домаћинство и лица, потом по преузимању дневника на папиру, уносио је и податке из дневника преко веб апликације.</a:t>
            </a:r>
          </a:p>
          <a:p>
            <a:pPr marL="0" indent="0">
              <a:buNone/>
            </a:pPr>
            <a:endParaRPr lang="ru-RU" altLang="en-US" sz="1000" dirty="0"/>
          </a:p>
          <a:p>
            <a:r>
              <a:rPr lang="ru-RU" altLang="en-US" dirty="0" smtClean="0"/>
              <a:t>Члановима домаћинства је било дато и упутство за попуњавање дневника преко веб или андроид апликације.</a:t>
            </a:r>
          </a:p>
          <a:p>
            <a:pPr marL="0" indent="0">
              <a:buNone/>
            </a:pPr>
            <a:endParaRPr lang="ru-RU" altLang="en-US" sz="1000" dirty="0" smtClean="0"/>
          </a:p>
          <a:p>
            <a:r>
              <a:rPr lang="ru-RU" altLang="en-US" dirty="0" smtClean="0"/>
              <a:t>У истраживању из 2015. није било потребно спроводити фазу шифрирања активности, што је смањило и потребно време, и трошкове рада, а смањена је могућност грешки при шифрирању </a:t>
            </a:r>
            <a:r>
              <a:rPr lang="sr-Cyrl-RS" altLang="en-US" dirty="0" smtClean="0"/>
              <a:t>активности.</a:t>
            </a:r>
          </a:p>
          <a:p>
            <a:endParaRPr lang="sr-Cyrl-RS" altLang="en-US" dirty="0" smtClean="0"/>
          </a:p>
        </p:txBody>
      </p:sp>
      <p:pic>
        <p:nvPicPr>
          <p:cNvPr id="24580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3029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Путања </a:t>
            </a:r>
            <a:r>
              <a:rPr lang="sr-Cyrl-RS" dirty="0" smtClean="0"/>
              <a:t>дневника </a:t>
            </a:r>
            <a:r>
              <a:rPr lang="en-US" dirty="0" smtClean="0"/>
              <a:t>3</a:t>
            </a:r>
            <a:endParaRPr lang="en-US" dirty="0"/>
          </a:p>
        </p:txBody>
      </p:sp>
      <p:sp>
        <p:nvSpPr>
          <p:cNvPr id="2560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pPr marL="0" indent="0">
              <a:buNone/>
            </a:pPr>
            <a:r>
              <a:rPr lang="ru-RU" altLang="en-US" dirty="0" smtClean="0"/>
              <a:t>Сезонско истраживање о коришћењу времена је прво од свих истраживања Р</a:t>
            </a:r>
            <a:r>
              <a:rPr lang="sr-Cyrl-RS" altLang="en-US" dirty="0" smtClean="0"/>
              <a:t>епубличког завода за статистику </a:t>
            </a:r>
            <a:r>
              <a:rPr lang="ru-RU" altLang="en-US" dirty="0" smtClean="0"/>
              <a:t>које се спроводи међу домаћинствима за које је био омогућен унос и пренос података преко електронских уређаја, односно компјутера и мобилног телефона.</a:t>
            </a:r>
            <a:endParaRPr lang="en-US" altLang="en-US" dirty="0" smtClean="0"/>
          </a:p>
        </p:txBody>
      </p:sp>
      <p:pic>
        <p:nvPicPr>
          <p:cNvPr id="25604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95" t="37222" r="51875" b="21111"/>
          <a:stretch>
            <a:fillRect/>
          </a:stretch>
        </p:blipFill>
        <p:spPr bwMode="auto">
          <a:xfrm>
            <a:off x="3403600" y="3111500"/>
            <a:ext cx="4660900" cy="285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45137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Националне </a:t>
            </a:r>
            <a:r>
              <a:rPr lang="sr-Cyrl-RS" dirty="0" smtClean="0"/>
              <a:t>стратегије </a:t>
            </a:r>
            <a:endParaRPr lang="en-US" dirty="0"/>
          </a:p>
        </p:txBody>
      </p:sp>
      <p:sp>
        <p:nvSpPr>
          <p:cNvPr id="3686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sr-Cyrl-RS" dirty="0"/>
              <a:t>Године 2008. Влада Републике Србије донела је </a:t>
            </a:r>
            <a:r>
              <a:rPr lang="sr-Cyrl-RS" i="1" dirty="0"/>
              <a:t>Националну стратегију за побољшање положаја жена и унапређивање родне равноправност</a:t>
            </a:r>
            <a:r>
              <a:rPr lang="sr-Cyrl-RS" dirty="0"/>
              <a:t> </a:t>
            </a:r>
            <a:r>
              <a:rPr lang="sr-Cyrl-RS" dirty="0" smtClean="0"/>
              <a:t>2010-2015</a:t>
            </a:r>
            <a:r>
              <a:rPr lang="sr-Cyrl-RS" dirty="0"/>
              <a:t>. У стратегији стоји да „је неопходно уврстити Анкету о коришћењу времена у обавезне анкете које спроводи Републички завод за статистику“. </a:t>
            </a:r>
            <a:endParaRPr lang="en-US" dirty="0" smtClean="0"/>
          </a:p>
          <a:p>
            <a:pPr marL="0" indent="0">
              <a:buNone/>
            </a:pPr>
            <a:endParaRPr lang="en-US" sz="1000" dirty="0"/>
          </a:p>
          <a:p>
            <a:r>
              <a:rPr lang="sr-Cyrl-RS" dirty="0"/>
              <a:t>У </a:t>
            </a:r>
            <a:r>
              <a:rPr lang="sr-Cyrl-RS" i="1" dirty="0"/>
              <a:t>Националној стратегији за родну равноправност</a:t>
            </a:r>
            <a:r>
              <a:rPr lang="sr-Cyrl-RS" dirty="0"/>
              <a:t> (2016−2020), у одељку Увођење родне равноправности у јавне политике и програме,  стоји </a:t>
            </a:r>
            <a:r>
              <a:rPr lang="sr-Cyrl-RS" dirty="0" smtClean="0"/>
              <a:t>да је највише „</a:t>
            </a:r>
            <a:r>
              <a:rPr lang="sr-Cyrl-RS" b="1" dirty="0" smtClean="0"/>
              <a:t>урађено </a:t>
            </a:r>
            <a:r>
              <a:rPr lang="sr-Cyrl-RS" b="1" dirty="0"/>
              <a:t>у погледу унапређења родно осетљиве статистике</a:t>
            </a:r>
            <a:r>
              <a:rPr lang="sr-Cyrl-RS" dirty="0"/>
              <a:t>.“ </a:t>
            </a:r>
            <a:endParaRPr lang="sr-Cyrl-RS" dirty="0" smtClean="0"/>
          </a:p>
          <a:p>
            <a:endParaRPr lang="sr-Cyrl-RS" sz="1000" dirty="0"/>
          </a:p>
          <a:p>
            <a:r>
              <a:rPr lang="sr-Cyrl-RS" dirty="0" smtClean="0"/>
              <a:t>Такође</a:t>
            </a:r>
            <a:r>
              <a:rPr lang="sr-Cyrl-RS" dirty="0"/>
              <a:t>, стоји и да  „особености коришћења времена жена и мушкараца нису само показатељи родног односа, него указују и на развијеност друштвених односа и услуга у друштву и држави. Програм УН за развој (UNDP) је однос између плаћеног и неплаћеног рада унутар домаћинства поставио као један од индикатора хуманог развоја</a:t>
            </a:r>
            <a:r>
              <a:rPr lang="sr-Cyrl-RS" dirty="0" smtClean="0"/>
              <a:t>.“</a:t>
            </a:r>
            <a:endParaRPr lang="en-US" dirty="0"/>
          </a:p>
          <a:p>
            <a:endParaRPr lang="en-US" altLang="en-US" dirty="0" smtClean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3954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Коришћење </a:t>
            </a:r>
            <a:r>
              <a:rPr lang="sr-Cyrl-RS" dirty="0" smtClean="0"/>
              <a:t>времена</a:t>
            </a:r>
            <a:r>
              <a:rPr lang="en-US" dirty="0" smtClean="0"/>
              <a:t> 2</a:t>
            </a:r>
            <a:endParaRPr lang="en-US" dirty="0"/>
          </a:p>
        </p:txBody>
      </p:sp>
      <p:sp>
        <p:nvSpPr>
          <p:cNvPr id="19459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pPr algn="just"/>
            <a:r>
              <a:rPr lang="ru-RU" altLang="en-US" dirty="0" smtClean="0"/>
              <a:t>Посао који жене обављају у кући није довољно препознат од стране оних који креирају и воде јавне политике. Да је женски рад у домаћинству правилно вреднован, креатори политике би имали јаснију слику о томе како социјална политика утиче на жене и </a:t>
            </a:r>
            <a:r>
              <a:rPr lang="sr-Cyrl-RS" altLang="en-US" dirty="0" smtClean="0"/>
              <a:t>мушкарце.</a:t>
            </a:r>
          </a:p>
          <a:p>
            <a:pPr marL="0" indent="0" algn="just">
              <a:buNone/>
            </a:pPr>
            <a:endParaRPr lang="sr-Cyrl-RS" altLang="en-US" sz="1000" dirty="0" smtClean="0"/>
          </a:p>
          <a:p>
            <a:pPr algn="just"/>
            <a:r>
              <a:rPr lang="ru-RU" altLang="en-US" dirty="0" smtClean="0"/>
              <a:t>Препознавање и вредновање женског рада посебно је релевантно за доношење одлука у области образовања, запошљавања, социјалних услуга, урбаног планирања и укупног </a:t>
            </a:r>
            <a:r>
              <a:rPr lang="sr-Cyrl-RS" altLang="en-US" dirty="0" smtClean="0"/>
              <a:t>благостања.</a:t>
            </a:r>
            <a:endParaRPr lang="en-US" altLang="en-US" dirty="0" smtClean="0"/>
          </a:p>
          <a:p>
            <a:pPr marL="0" indent="0" algn="just">
              <a:buNone/>
            </a:pPr>
            <a:endParaRPr lang="en-US" altLang="en-US" sz="1000" dirty="0"/>
          </a:p>
          <a:p>
            <a:pPr algn="just"/>
            <a:r>
              <a:rPr lang="ru-RU" altLang="en-US" dirty="0" smtClean="0"/>
              <a:t>Корак </a:t>
            </a:r>
            <a:r>
              <a:rPr lang="ru-RU" altLang="en-US" dirty="0"/>
              <a:t>напред био би и препознавање обима неплаћеног рада у друштву. </a:t>
            </a:r>
            <a:r>
              <a:rPr lang="sr-Cyrl-RS" dirty="0"/>
              <a:t>Када би се рад у домаћинству плаћао по минималној цени сата, за рад које су жене обављале у домаћинству 2010. године требало је да се издвоји </a:t>
            </a:r>
            <a:r>
              <a:rPr lang="en-US" dirty="0" smtClean="0"/>
              <a:t>    </a:t>
            </a:r>
            <a:r>
              <a:rPr lang="sr-Cyrl-RS" dirty="0" smtClean="0"/>
              <a:t>116€ </a:t>
            </a:r>
            <a:r>
              <a:rPr lang="sr-Cyrl-RS" dirty="0"/>
              <a:t>месечно, а у 2015. години </a:t>
            </a:r>
            <a:r>
              <a:rPr lang="sr-Cyrl-RS" dirty="0" smtClean="0"/>
              <a:t>138€</a:t>
            </a:r>
            <a:r>
              <a:rPr lang="sr-Cyrl-RS" dirty="0"/>
              <a:t>, што на годишњем нивоу износи </a:t>
            </a:r>
            <a:r>
              <a:rPr lang="en-US" dirty="0" smtClean="0"/>
              <a:t>               </a:t>
            </a:r>
            <a:r>
              <a:rPr lang="sr-Cyrl-RS" dirty="0" smtClean="0"/>
              <a:t>1.390 </a:t>
            </a:r>
            <a:r>
              <a:rPr lang="sr-Cyrl-RS" dirty="0"/>
              <a:t>€, односно </a:t>
            </a:r>
            <a:r>
              <a:rPr lang="sr-Cyrl-RS" dirty="0" smtClean="0"/>
              <a:t>1</a:t>
            </a:r>
            <a:r>
              <a:rPr lang="en-US" dirty="0" smtClean="0"/>
              <a:t>.</a:t>
            </a:r>
            <a:r>
              <a:rPr lang="sr-Cyrl-RS" dirty="0" smtClean="0"/>
              <a:t>650 </a:t>
            </a:r>
            <a:r>
              <a:rPr lang="sr-Cyrl-RS" dirty="0"/>
              <a:t>€.</a:t>
            </a:r>
            <a:endParaRPr lang="en-US" dirty="0"/>
          </a:p>
          <a:p>
            <a:endParaRPr lang="en-US" altLang="en-US" dirty="0" smtClean="0"/>
          </a:p>
          <a:p>
            <a:endParaRPr lang="en-US" altLang="en-US" dirty="0"/>
          </a:p>
          <a:p>
            <a:endParaRPr lang="en-US" altLang="en-US" dirty="0" smtClean="0"/>
          </a:p>
        </p:txBody>
      </p:sp>
      <p:pic>
        <p:nvPicPr>
          <p:cNvPr id="19460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20650"/>
            <a:ext cx="8686800" cy="914400"/>
          </a:xfrm>
        </p:spPr>
        <p:txBody>
          <a:bodyPr/>
          <a:lstStyle/>
          <a:p>
            <a:pPr>
              <a:defRPr/>
            </a:pPr>
            <a:r>
              <a:rPr lang="sr-Cyrl-RS" dirty="0"/>
              <a:t>Да се похвалимо</a:t>
            </a:r>
            <a:r>
              <a:rPr lang="sr-Cyrl-RS" dirty="0" smtClean="0"/>
              <a:t>... Индекс родне равноправности</a:t>
            </a:r>
            <a:endParaRPr lang="en-US" dirty="0"/>
          </a:p>
        </p:txBody>
      </p:sp>
      <p:sp>
        <p:nvSpPr>
          <p:cNvPr id="3686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sr-Cyrl-RS" dirty="0"/>
              <a:t>Подаци из Истраживања о коришћењу времена користили су се и за домен </a:t>
            </a:r>
            <a:r>
              <a:rPr lang="sr-Cyrl-RS" b="1" dirty="0"/>
              <a:t>Време</a:t>
            </a:r>
            <a:r>
              <a:rPr lang="sr-Cyrl-RS" dirty="0"/>
              <a:t> за обрачун </a:t>
            </a:r>
            <a:r>
              <a:rPr lang="sr-Cyrl-RS" i="1" dirty="0"/>
              <a:t>Индекса родне </a:t>
            </a:r>
            <a:r>
              <a:rPr lang="sr-Cyrl-RS" i="1" dirty="0" smtClean="0"/>
              <a:t>равноправности </a:t>
            </a:r>
            <a:r>
              <a:rPr lang="sr-Cyrl-RS" dirty="0" smtClean="0"/>
              <a:t>(</a:t>
            </a:r>
            <a:r>
              <a:rPr lang="sr-Cyrl-RS" dirty="0"/>
              <a:t>ИРР</a:t>
            </a:r>
            <a:r>
              <a:rPr lang="sr-Cyrl-RS" dirty="0" smtClean="0"/>
              <a:t>)</a:t>
            </a:r>
            <a:r>
              <a:rPr lang="sr-Cyrl-RS" i="1" dirty="0" smtClean="0"/>
              <a:t> </a:t>
            </a:r>
            <a:r>
              <a:rPr lang="sr-Cyrl-RS" dirty="0" smtClean="0"/>
              <a:t>који </a:t>
            </a:r>
            <a:r>
              <a:rPr lang="sr-Cyrl-RS" dirty="0"/>
              <a:t>треба да буде мерни инструмент за утврђивање стања положаја жена и мушкараца и родне равноправности у земљи. </a:t>
            </a:r>
            <a:endParaRPr lang="sr-Cyrl-RS" dirty="0" smtClean="0"/>
          </a:p>
          <a:p>
            <a:pPr marL="0" indent="0">
              <a:buNone/>
            </a:pPr>
            <a:endParaRPr lang="sr-Cyrl-RS" sz="1000" dirty="0"/>
          </a:p>
          <a:p>
            <a:r>
              <a:rPr lang="sr-Cyrl-RS" dirty="0" smtClean="0"/>
              <a:t>Република </a:t>
            </a:r>
            <a:r>
              <a:rPr lang="sr-Cyrl-RS" dirty="0"/>
              <a:t>Србија је једина земља ван ЕУ-28 за коју је званична статистика, у сарадњи са Европским институтом за родну равноправност, израчуната вредност ИРР који за Србију износи 40,6, а за ЕУ-28 - 52,9.</a:t>
            </a:r>
            <a:endParaRPr lang="en-US" dirty="0"/>
          </a:p>
          <a:p>
            <a:endParaRPr lang="en-US" altLang="en-US" dirty="0" smtClean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93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28968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sr-Cyrl-RS" sz="4800" dirty="0" smtClean="0">
                <a:solidFill>
                  <a:schemeClr val="accent1">
                    <a:lumMod val="75000"/>
                  </a:schemeClr>
                </a:solidFill>
              </a:rPr>
              <a:t>Да </a:t>
            </a:r>
            <a:r>
              <a:rPr lang="sr-Cyrl-RS" sz="4800" dirty="0" smtClean="0">
                <a:solidFill>
                  <a:srgbClr val="2E75B6"/>
                </a:solidFill>
              </a:rPr>
              <a:t>се</a:t>
            </a:r>
            <a:r>
              <a:rPr lang="sr-Cyrl-RS" sz="48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sr-Cyrl-RS" sz="4800" dirty="0" smtClean="0">
                <a:solidFill>
                  <a:srgbClr val="FFC000"/>
                </a:solidFill>
              </a:rPr>
              <a:t>захвалимо</a:t>
            </a:r>
            <a:r>
              <a:rPr lang="sr-Cyrl-RS" sz="4800" dirty="0" smtClean="0">
                <a:solidFill>
                  <a:schemeClr val="accent1">
                    <a:lumMod val="75000"/>
                  </a:schemeClr>
                </a:solidFill>
              </a:rPr>
              <a:t>.</a:t>
            </a:r>
            <a:r>
              <a:rPr lang="sr-Cyrl-RS" sz="4800" dirty="0" smtClean="0">
                <a:solidFill>
                  <a:srgbClr val="FFC000"/>
                </a:solidFill>
              </a:rPr>
              <a:t>.</a:t>
            </a:r>
            <a:r>
              <a:rPr lang="sr-Cyrl-RS" sz="4800" dirty="0" smtClean="0">
                <a:solidFill>
                  <a:schemeClr val="accent1">
                    <a:lumMod val="75000"/>
                  </a:schemeClr>
                </a:solidFill>
              </a:rPr>
              <a:t>.</a:t>
            </a:r>
            <a:endParaRPr lang="en-US" sz="48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86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820150" cy="5167313"/>
          </a:xfrm>
        </p:spPr>
        <p:txBody>
          <a:bodyPr/>
          <a:lstStyle/>
          <a:p>
            <a:r>
              <a:rPr lang="sr-Cyrl-RS" dirty="0"/>
              <a:t>Захваљујемо се </a:t>
            </a:r>
            <a:r>
              <a:rPr lang="sr-Cyrl-RS" dirty="0" smtClean="0"/>
              <a:t>Шведској агенцији за међународну развојну сарадњу (</a:t>
            </a:r>
            <a:r>
              <a:rPr lang="en-US" dirty="0" err="1" smtClean="0"/>
              <a:t>Sida</a:t>
            </a:r>
            <a:r>
              <a:rPr lang="sr-Cyrl-RS" dirty="0" smtClean="0"/>
              <a:t>)</a:t>
            </a:r>
            <a:r>
              <a:rPr lang="en-US" dirty="0" smtClean="0"/>
              <a:t>  </a:t>
            </a:r>
            <a:r>
              <a:rPr lang="sr-Cyrl-RS" dirty="0" smtClean="0"/>
              <a:t>на финансијској помоћи и Статистици </a:t>
            </a:r>
            <a:r>
              <a:rPr lang="sr-Cyrl-RS" dirty="0"/>
              <a:t>Шведске </a:t>
            </a:r>
            <a:r>
              <a:rPr lang="sr-Cyrl-RS" dirty="0" smtClean="0"/>
              <a:t>на стручној </a:t>
            </a:r>
            <a:r>
              <a:rPr lang="sr-Cyrl-RS" dirty="0"/>
              <a:t>помоћи приликом припрема, спровођења, обраде и анализе податак везано за оба </a:t>
            </a:r>
            <a:r>
              <a:rPr lang="sr-Cyrl-RS" dirty="0" smtClean="0"/>
              <a:t>истраживања.</a:t>
            </a:r>
          </a:p>
          <a:p>
            <a:pPr marL="0" indent="0">
              <a:buNone/>
            </a:pPr>
            <a:endParaRPr lang="sr-Cyrl-RS" sz="1000" dirty="0" smtClean="0"/>
          </a:p>
          <a:p>
            <a:r>
              <a:rPr lang="sr-Cyrl-RS" dirty="0" smtClean="0"/>
              <a:t>Такође се захваљујемо и члановима домаћинстава </a:t>
            </a:r>
            <a:r>
              <a:rPr lang="sr-Cyrl-RS" dirty="0"/>
              <a:t>широм </a:t>
            </a:r>
            <a:r>
              <a:rPr lang="sr-Cyrl-RS" b="1" dirty="0" smtClean="0">
                <a:solidFill>
                  <a:srgbClr val="FF0000"/>
                </a:solidFill>
              </a:rPr>
              <a:t>Републике</a:t>
            </a:r>
            <a:r>
              <a:rPr lang="sr-Cyrl-RS" b="1" dirty="0" smtClean="0"/>
              <a:t> </a:t>
            </a:r>
            <a:r>
              <a:rPr lang="sr-Cyrl-RS" b="1" dirty="0" smtClean="0">
                <a:solidFill>
                  <a:srgbClr val="0070C0"/>
                </a:solidFill>
              </a:rPr>
              <a:t>Србије</a:t>
            </a:r>
            <a:r>
              <a:rPr lang="sr-Cyrl-RS" b="1" dirty="0" smtClean="0"/>
              <a:t> </a:t>
            </a:r>
            <a:r>
              <a:rPr lang="sr-Cyrl-RS" dirty="0"/>
              <a:t>без чијих дневника не би ни било ове </a:t>
            </a:r>
            <a:r>
              <a:rPr lang="sr-Cyrl-RS" dirty="0" smtClean="0"/>
              <a:t>публикације</a:t>
            </a:r>
            <a:r>
              <a:rPr lang="sr-Latn-RS" dirty="0" smtClean="0"/>
              <a:t>, </a:t>
            </a:r>
            <a:r>
              <a:rPr lang="sr-Cyrl-RS" dirty="0" smtClean="0"/>
              <a:t>као </a:t>
            </a:r>
            <a:r>
              <a:rPr lang="sr-Cyrl-RS" dirty="0"/>
              <a:t>и </a:t>
            </a:r>
            <a:r>
              <a:rPr lang="sr-Cyrl-RS" dirty="0" smtClean="0"/>
              <a:t>колегиницама и колегама из статистике на великој помоћи у раду...</a:t>
            </a:r>
            <a:endParaRPr lang="en-US" dirty="0"/>
          </a:p>
          <a:p>
            <a:endParaRPr lang="en-US" altLang="en-US" dirty="0" smtClean="0"/>
          </a:p>
        </p:txBody>
      </p:sp>
      <p:pic>
        <p:nvPicPr>
          <p:cNvPr id="3686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4418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80" name="Picture 3" descr="sat SIKV 2015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>
            <a:spLocks noGrp="1" noChangeArrowheads="1"/>
          </p:cNvSpPr>
          <p:nvPr>
            <p:ph type="body" sz="quarter" idx="10"/>
          </p:nvPr>
        </p:nvSpPr>
        <p:spPr>
          <a:xfrm>
            <a:off x="306387" y="1231900"/>
            <a:ext cx="8686800" cy="5167313"/>
          </a:xfrm>
        </p:spPr>
        <p:txBody>
          <a:bodyPr/>
          <a:lstStyle/>
          <a:p>
            <a:endParaRPr lang="sr-Cyrl-RS" sz="3200" b="1" dirty="0">
              <a:solidFill>
                <a:srgbClr val="CC0099"/>
              </a:solidFill>
            </a:endParaRPr>
          </a:p>
          <a:p>
            <a:pPr marL="0" indent="0" algn="ctr">
              <a:buNone/>
            </a:pPr>
            <a:r>
              <a:rPr lang="sr-Cyrl-CS" sz="6000" b="1" dirty="0" smtClean="0">
                <a:solidFill>
                  <a:schemeClr val="bg1">
                    <a:lumMod val="50000"/>
                  </a:schemeClr>
                </a:solidFill>
              </a:rPr>
              <a:t>Хвала на пажњи</a:t>
            </a:r>
            <a:r>
              <a:rPr lang="en-US" sz="6000" b="1" dirty="0" smtClean="0">
                <a:solidFill>
                  <a:schemeClr val="bg1">
                    <a:lumMod val="50000"/>
                  </a:schemeClr>
                </a:solidFill>
              </a:rPr>
              <a:t>!</a:t>
            </a:r>
            <a:endParaRPr lang="sr-Cyrl-RS" sz="6000" b="1" dirty="0" smtClean="0">
              <a:solidFill>
                <a:schemeClr val="bg1">
                  <a:lumMod val="50000"/>
                </a:schemeClr>
              </a:solidFill>
            </a:endParaRPr>
          </a:p>
          <a:p>
            <a:pPr marL="0" indent="0" algn="r">
              <a:buNone/>
            </a:pPr>
            <a:endParaRPr lang="sr-Cyrl-RS" sz="6000" b="1" dirty="0">
              <a:solidFill>
                <a:srgbClr val="CC0099"/>
              </a:solidFill>
            </a:endParaRPr>
          </a:p>
          <a:p>
            <a:pPr marL="0" indent="0" algn="r">
              <a:buNone/>
            </a:pPr>
            <a:r>
              <a:rPr lang="sr-Cyrl-RS" altLang="en-US" sz="2400" b="1" dirty="0">
                <a:solidFill>
                  <a:srgbClr val="3C9477"/>
                </a:solidFill>
                <a:latin typeface="Arial" charset="0"/>
                <a:cs typeface="Arial" charset="0"/>
              </a:rPr>
              <a:t>Одсек за социјалне индикаторе, </a:t>
            </a:r>
            <a:endParaRPr lang="sr-Cyrl-RS" altLang="en-US" sz="2400" b="1" dirty="0" smtClean="0">
              <a:solidFill>
                <a:srgbClr val="3C9477"/>
              </a:solidFill>
              <a:latin typeface="Arial" charset="0"/>
              <a:cs typeface="Arial" charset="0"/>
            </a:endParaRPr>
          </a:p>
          <a:p>
            <a:pPr marL="0" indent="0" algn="r">
              <a:buNone/>
            </a:pPr>
            <a:r>
              <a:rPr lang="sr-Cyrl-RS" altLang="en-US" sz="2400" b="1" dirty="0" smtClean="0">
                <a:solidFill>
                  <a:srgbClr val="3C9477"/>
                </a:solidFill>
                <a:latin typeface="Arial" charset="0"/>
                <a:cs typeface="Arial" charset="0"/>
              </a:rPr>
              <a:t>правосудну </a:t>
            </a:r>
            <a:r>
              <a:rPr lang="sr-Cyrl-RS" altLang="en-US" sz="2400" b="1" dirty="0">
                <a:solidFill>
                  <a:srgbClr val="3C9477"/>
                </a:solidFill>
                <a:latin typeface="Arial" charset="0"/>
                <a:cs typeface="Arial" charset="0"/>
              </a:rPr>
              <a:t>и родну статистику</a:t>
            </a:r>
            <a:endParaRPr lang="en-US" altLang="en-US" sz="2400" b="1" dirty="0">
              <a:solidFill>
                <a:srgbClr val="3C9477"/>
              </a:solidFill>
              <a:latin typeface="Arial" charset="0"/>
              <a:cs typeface="Arial" charset="0"/>
            </a:endParaRPr>
          </a:p>
          <a:p>
            <a:pPr marL="0" indent="0" algn="r">
              <a:buNone/>
            </a:pPr>
            <a:endParaRPr lang="en-US" sz="6000" b="1" dirty="0">
              <a:solidFill>
                <a:srgbClr val="CC0099"/>
              </a:solidFill>
            </a:endParaRPr>
          </a:p>
        </p:txBody>
      </p:sp>
      <p:pic>
        <p:nvPicPr>
          <p:cNvPr id="1026" name="Picture 2" descr="Image result for image cloc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" y="4273550"/>
            <a:ext cx="2297113" cy="2297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/>
              <a:t>Коришћење </a:t>
            </a:r>
            <a:r>
              <a:rPr lang="sr-Cyrl-RS" dirty="0" smtClean="0"/>
              <a:t>времена</a:t>
            </a:r>
            <a:r>
              <a:rPr lang="en-US" dirty="0" smtClean="0"/>
              <a:t> </a:t>
            </a:r>
            <a:r>
              <a:rPr lang="sr-Cyrl-RS" dirty="0" smtClean="0"/>
              <a:t>3</a:t>
            </a:r>
            <a:endParaRPr lang="en-US" dirty="0"/>
          </a:p>
        </p:txBody>
      </p:sp>
      <p:sp>
        <p:nvSpPr>
          <p:cNvPr id="2150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dirty="0" smtClean="0"/>
              <a:t>Циљна група Истраживања о коришћењу времена (ИКВ) и Сезонског истраживања о коришћењу времена (СИКВ) било је становништво старости 15 и више година које живи у домаћинствима. Лица која живе у институцијама нису била укључена у истраживање.</a:t>
            </a:r>
          </a:p>
          <a:p>
            <a:pPr marL="0" indent="0">
              <a:buNone/>
            </a:pPr>
            <a:endParaRPr lang="ru-RU" altLang="en-US" sz="1000" dirty="0" smtClean="0"/>
          </a:p>
          <a:p>
            <a:r>
              <a:rPr lang="ru-RU" altLang="en-US" dirty="0" smtClean="0"/>
              <a:t>Јединица узорка је било домаћинство и лица старости 15 и више година. Величина узорка је била 2.340 домаћинстава, на територији Републике Србије, за прво истраживање, односно 1280 домаћинстава за друго истраживање. </a:t>
            </a:r>
            <a:endParaRPr lang="sr-Latn-RS" altLang="en-US" dirty="0" smtClean="0"/>
          </a:p>
          <a:p>
            <a:pPr marL="0" indent="0">
              <a:buNone/>
            </a:pPr>
            <a:endParaRPr lang="ru-RU" altLang="en-US" sz="1000" dirty="0" smtClean="0"/>
          </a:p>
          <a:p>
            <a:r>
              <a:rPr lang="ru-RU" altLang="en-US" dirty="0" smtClean="0"/>
              <a:t>Дизајн узорка је садржавао територијални и временски распоред дана у недељи када је требало да се дневници попуњавају. У оба истраживања био је примењен двоетапни стратификовани узорак. Стратификација пописних кругова урађена је према типу насеља (градска и </a:t>
            </a:r>
            <a:r>
              <a:rPr lang="sr-Cyrl-RS" altLang="en-US" dirty="0" smtClean="0"/>
              <a:t>остала насеља) и територији.</a:t>
            </a:r>
            <a:endParaRPr lang="en-US" altLang="en-US" dirty="0" smtClean="0"/>
          </a:p>
        </p:txBody>
      </p:sp>
      <p:pic>
        <p:nvPicPr>
          <p:cNvPr id="2150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Три </a:t>
            </a:r>
            <a:r>
              <a:rPr lang="sr-Cyrl-RS" dirty="0"/>
              <a:t>основне мере истраживања</a:t>
            </a:r>
            <a:endParaRPr lang="en-US" dirty="0"/>
          </a:p>
        </p:txBody>
      </p:sp>
      <p:sp>
        <p:nvSpPr>
          <p:cNvPr id="2662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167313"/>
          </a:xfrm>
        </p:spPr>
        <p:txBody>
          <a:bodyPr/>
          <a:lstStyle/>
          <a:p>
            <a:r>
              <a:rPr lang="ru-RU" altLang="en-US" b="1" dirty="0" smtClean="0"/>
              <a:t>Просечно време проведено у одређеној активности </a:t>
            </a:r>
            <a:r>
              <a:rPr lang="ru-RU" altLang="en-US" dirty="0" smtClean="0"/>
              <a:t>односи се на сва анкетирана лица. Рачуна се тако што се укупно време проведено у одређеној активности подели </a:t>
            </a:r>
            <a:r>
              <a:rPr lang="sr-Cyrl-RS" altLang="en-US" dirty="0" smtClean="0"/>
              <a:t>бројем анкетираних лица.</a:t>
            </a:r>
          </a:p>
          <a:p>
            <a:pPr marL="0" indent="0">
              <a:buNone/>
            </a:pPr>
            <a:endParaRPr lang="sr-Cyrl-RS" altLang="en-US" sz="1000" dirty="0" smtClean="0"/>
          </a:p>
          <a:p>
            <a:r>
              <a:rPr lang="ru-RU" altLang="en-US" b="1" dirty="0" smtClean="0"/>
              <a:t>Учешће становништва у обављању активности </a:t>
            </a:r>
            <a:r>
              <a:rPr lang="ru-RU" altLang="en-US" dirty="0" smtClean="0"/>
              <a:t>представља проценат анкетираних лица која су провела време обављајући одређену активност током дана. Рачуна се тако што се број лица која су обављала ту активност подели са бројем анкетираних лица.</a:t>
            </a:r>
          </a:p>
          <a:p>
            <a:pPr marL="0" indent="0">
              <a:buNone/>
            </a:pPr>
            <a:endParaRPr lang="ru-RU" altLang="en-US" sz="1000" dirty="0" smtClean="0"/>
          </a:p>
          <a:p>
            <a:r>
              <a:rPr lang="ru-RU" altLang="en-US" b="1" dirty="0" smtClean="0"/>
              <a:t>Просечно време оних који су обављали активност </a:t>
            </a:r>
            <a:r>
              <a:rPr lang="ru-RU" altLang="en-US" dirty="0" smtClean="0"/>
              <a:t>односи се само на лица која су обављала ту активност. Рачуна се тако што се укупно време проведено у одређеној активности подели са бројем лица која су ту активност и обављала.</a:t>
            </a:r>
            <a:endParaRPr lang="en-US" altLang="en-US" dirty="0" smtClean="0"/>
          </a:p>
        </p:txBody>
      </p:sp>
      <p:pic>
        <p:nvPicPr>
          <p:cNvPr id="26628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Како проводимо дан?</a:t>
            </a:r>
            <a:endParaRPr lang="en-US" dirty="0"/>
          </a:p>
        </p:txBody>
      </p:sp>
      <p:sp>
        <p:nvSpPr>
          <p:cNvPr id="28675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28600" y="1279525"/>
            <a:ext cx="8686800" cy="5476875"/>
          </a:xfrm>
        </p:spPr>
        <p:txBody>
          <a:bodyPr/>
          <a:lstStyle/>
          <a:p>
            <a:r>
              <a:rPr lang="ru-RU" dirty="0"/>
              <a:t>Како ћемо провести дан, преподне или вече, радни дан, викенд или празник зависи од много </a:t>
            </a:r>
            <a:r>
              <a:rPr lang="ru-RU" dirty="0" smtClean="0"/>
              <a:t>тога</a:t>
            </a:r>
            <a:r>
              <a:rPr lang="ru-RU" dirty="0"/>
              <a:t>: од узраста лица, пола, школске спреме, занимања, здравственог стања, од тога да ли је </a:t>
            </a:r>
            <a:r>
              <a:rPr lang="ru-RU" dirty="0" smtClean="0"/>
              <a:t>лице</a:t>
            </a:r>
            <a:r>
              <a:rPr lang="en-US" dirty="0" smtClean="0"/>
              <a:t> </a:t>
            </a:r>
            <a:r>
              <a:rPr lang="ru-RU" dirty="0" smtClean="0"/>
              <a:t>у </a:t>
            </a:r>
            <a:r>
              <a:rPr lang="ru-RU" dirty="0"/>
              <a:t>браку или није... </a:t>
            </a:r>
            <a:endParaRPr lang="en-US" dirty="0" smtClean="0"/>
          </a:p>
          <a:p>
            <a:r>
              <a:rPr lang="ru-RU" dirty="0" smtClean="0"/>
              <a:t>Сваки дан има 1440 минута</a:t>
            </a:r>
            <a:r>
              <a:rPr lang="en-US" dirty="0" smtClean="0"/>
              <a:t>,</a:t>
            </a:r>
            <a:r>
              <a:rPr lang="ru-RU" dirty="0" smtClean="0"/>
              <a:t> а становници Србије, проведу</a:t>
            </a:r>
            <a:r>
              <a:rPr lang="en-US" dirty="0" smtClean="0"/>
              <a:t> </a:t>
            </a:r>
            <a:r>
              <a:rPr lang="ru-RU" dirty="0" smtClean="0"/>
              <a:t>у просеку, </a:t>
            </a:r>
          </a:p>
          <a:p>
            <a:pPr marL="0" indent="0">
              <a:buNone/>
            </a:pPr>
            <a:r>
              <a:rPr lang="sr-Cyrl-RS" dirty="0" smtClean="0"/>
              <a:t>у</a:t>
            </a:r>
            <a:r>
              <a:rPr lang="en-US" dirty="0" smtClean="0"/>
              <a:t>                               </a:t>
            </a:r>
            <a:r>
              <a:rPr lang="ru-RU" dirty="0" smtClean="0">
                <a:solidFill>
                  <a:srgbClr val="FF0000"/>
                </a:solidFill>
              </a:rPr>
              <a:t>скоро 3 сата</a:t>
            </a:r>
            <a:r>
              <a:rPr lang="ru-RU" dirty="0" smtClean="0"/>
              <a:t>, </a:t>
            </a:r>
            <a:r>
              <a:rPr lang="en-US" dirty="0" smtClean="0"/>
              <a:t>               </a:t>
            </a:r>
            <a:r>
              <a:rPr lang="sr-Cyrl-RS" dirty="0" smtClean="0"/>
              <a:t>у   </a:t>
            </a:r>
            <a:r>
              <a:rPr lang="en-US" dirty="0" smtClean="0"/>
              <a:t>       </a:t>
            </a:r>
            <a:r>
              <a:rPr lang="sr-Cyrl-RS" dirty="0" smtClean="0"/>
              <a:t>                         </a:t>
            </a:r>
            <a:r>
              <a:rPr lang="en-US" dirty="0" smtClean="0"/>
              <a:t> </a:t>
            </a:r>
            <a:r>
              <a:rPr lang="sr-Cyrl-RS" dirty="0" smtClean="0">
                <a:solidFill>
                  <a:srgbClr val="FF0000"/>
                </a:solidFill>
              </a:rPr>
              <a:t>непуна 3,5 сата</a:t>
            </a:r>
            <a:r>
              <a:rPr lang="sr-Cyrl-RS" dirty="0" smtClean="0">
                <a:solidFill>
                  <a:schemeClr val="tx1"/>
                </a:solidFill>
              </a:rPr>
              <a:t>,</a:t>
            </a:r>
          </a:p>
          <a:p>
            <a:pPr marL="0" indent="0">
              <a:buNone/>
            </a:pPr>
            <a:endParaRPr lang="sr-Cyrl-RS" dirty="0"/>
          </a:p>
          <a:p>
            <a:pPr marL="0" indent="0">
              <a:buNone/>
            </a:pPr>
            <a:endParaRPr lang="sr-Cyrl-RS" dirty="0" smtClean="0"/>
          </a:p>
          <a:p>
            <a:pPr marL="0" indent="0">
              <a:buNone/>
            </a:pPr>
            <a:endParaRPr lang="sr-Cyrl-RS" dirty="0"/>
          </a:p>
          <a:p>
            <a:pPr marL="0" indent="0">
              <a:buNone/>
            </a:pPr>
            <a:r>
              <a:rPr lang="sr-Cyrl-RS" dirty="0"/>
              <a:t>у</a:t>
            </a:r>
            <a:r>
              <a:rPr lang="sr-Cyrl-RS" dirty="0" smtClean="0"/>
              <a:t>                            </a:t>
            </a:r>
            <a:r>
              <a:rPr lang="sr-Cyrl-RS" dirty="0" smtClean="0">
                <a:solidFill>
                  <a:srgbClr val="FF0000"/>
                </a:solidFill>
              </a:rPr>
              <a:t>један школски час</a:t>
            </a:r>
            <a:r>
              <a:rPr lang="sr-Cyrl-RS" dirty="0" smtClean="0"/>
              <a:t>, </a:t>
            </a:r>
            <a:r>
              <a:rPr lang="sr-Latn-RS" dirty="0" smtClean="0"/>
              <a:t>       </a:t>
            </a:r>
            <a:r>
              <a:rPr lang="sr-Cyrl-RS" dirty="0" smtClean="0"/>
              <a:t>у</a:t>
            </a:r>
            <a:r>
              <a:rPr lang="sr-Latn-RS" dirty="0" smtClean="0"/>
              <a:t>   </a:t>
            </a:r>
            <a:r>
              <a:rPr lang="en-US" dirty="0" smtClean="0"/>
              <a:t>                          </a:t>
            </a:r>
            <a:r>
              <a:rPr lang="en-US" dirty="0" smtClean="0">
                <a:solidFill>
                  <a:srgbClr val="FF0000"/>
                </a:solidFill>
              </a:rPr>
              <a:t>10,5 </a:t>
            </a:r>
            <a:r>
              <a:rPr lang="sr-Cyrl-RS" dirty="0" smtClean="0">
                <a:solidFill>
                  <a:srgbClr val="FF0000"/>
                </a:solidFill>
              </a:rPr>
              <a:t>сати</a:t>
            </a:r>
            <a:r>
              <a:rPr lang="sr-Cyrl-RS" dirty="0" smtClean="0"/>
              <a:t>,</a:t>
            </a: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sr-Cyrl-RS" dirty="0" smtClean="0"/>
              <a:t>У</a:t>
            </a:r>
            <a:r>
              <a:rPr lang="en-US" dirty="0" smtClean="0"/>
              <a:t>                               </a:t>
            </a:r>
            <a:r>
              <a:rPr lang="sr-Cyrl-RS" dirty="0" smtClean="0">
                <a:solidFill>
                  <a:srgbClr val="FF0000"/>
                </a:solidFill>
              </a:rPr>
              <a:t>6,5 сати</a:t>
            </a:r>
            <a:r>
              <a:rPr lang="en-US" dirty="0" smtClean="0">
                <a:solidFill>
                  <a:schemeClr val="tx1"/>
                </a:solidFill>
              </a:rPr>
              <a:t>,</a:t>
            </a:r>
            <a:r>
              <a:rPr lang="sr-Cyrl-RS" dirty="0" smtClean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                </a:t>
            </a:r>
            <a:r>
              <a:rPr lang="sr-Cyrl-RS" dirty="0" smtClean="0">
                <a:solidFill>
                  <a:schemeClr val="tx1"/>
                </a:solidFill>
              </a:rPr>
              <a:t>и </a:t>
            </a:r>
            <a:r>
              <a:rPr lang="en-US" dirty="0" smtClean="0">
                <a:solidFill>
                  <a:schemeClr val="tx1"/>
                </a:solidFill>
              </a:rPr>
              <a:t> </a:t>
            </a:r>
            <a:r>
              <a:rPr lang="sr-Cyrl-RS" dirty="0" smtClean="0">
                <a:solidFill>
                  <a:schemeClr val="tx1"/>
                </a:solidFill>
              </a:rPr>
              <a:t>у</a:t>
            </a:r>
            <a:r>
              <a:rPr lang="en-US" dirty="0" smtClean="0">
                <a:solidFill>
                  <a:schemeClr val="tx1"/>
                </a:solidFill>
              </a:rPr>
              <a:t>                            </a:t>
            </a:r>
            <a:r>
              <a:rPr lang="en-US" dirty="0" smtClean="0">
                <a:solidFill>
                  <a:srgbClr val="FF0000"/>
                </a:solidFill>
              </a:rPr>
              <a:t>¼ </a:t>
            </a:r>
            <a:r>
              <a:rPr lang="sr-Cyrl-RS" dirty="0" smtClean="0">
                <a:solidFill>
                  <a:srgbClr val="FF0000"/>
                </a:solidFill>
              </a:rPr>
              <a:t>сата</a:t>
            </a:r>
            <a:r>
              <a:rPr lang="sr-Cyrl-RS" dirty="0" smtClean="0">
                <a:solidFill>
                  <a:schemeClr val="tx1"/>
                </a:solidFill>
              </a:rPr>
              <a:t>.</a:t>
            </a: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sr-Cyrl-RS" dirty="0" smtClean="0"/>
          </a:p>
          <a:p>
            <a:pPr marL="0" indent="0">
              <a:buNone/>
            </a:pPr>
            <a:endParaRPr lang="sr-Cyrl-RS" dirty="0"/>
          </a:p>
          <a:p>
            <a:pPr marL="0" indent="0">
              <a:buNone/>
            </a:pPr>
            <a:endParaRPr lang="sr-Cyrl-RS" dirty="0" smtClean="0"/>
          </a:p>
          <a:p>
            <a:pPr marL="0" indent="0">
              <a:buNone/>
            </a:pPr>
            <a:endParaRPr lang="sr-Cyrl-RS" dirty="0"/>
          </a:p>
          <a:p>
            <a:pPr marL="0" indent="0">
              <a:buNone/>
            </a:pPr>
            <a:endParaRPr lang="sr-Cyrl-RS" dirty="0" smtClean="0"/>
          </a:p>
          <a:p>
            <a:endParaRPr lang="sr-Cyrl-RS" dirty="0"/>
          </a:p>
          <a:p>
            <a:endParaRPr lang="sr-Cyrl-RS" dirty="0" smtClean="0"/>
          </a:p>
          <a:p>
            <a:endParaRPr lang="ru-RU" dirty="0" smtClean="0"/>
          </a:p>
          <a:p>
            <a:endParaRPr lang="ru-RU" dirty="0"/>
          </a:p>
          <a:p>
            <a:endParaRPr lang="ru-RU" dirty="0" smtClean="0"/>
          </a:p>
          <a:p>
            <a:endParaRPr lang="ru-RU" dirty="0" smtClean="0"/>
          </a:p>
          <a:p>
            <a:endParaRPr lang="en-US" altLang="en-US" dirty="0" smtClean="0"/>
          </a:p>
        </p:txBody>
      </p:sp>
      <p:pic>
        <p:nvPicPr>
          <p:cNvPr id="28676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93" y="2649182"/>
            <a:ext cx="1271587" cy="116169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7170" y="2702522"/>
            <a:ext cx="1647504" cy="120267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93" y="4002051"/>
            <a:ext cx="1268651" cy="130596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5127" y="4093971"/>
            <a:ext cx="1239915" cy="11221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798" b="13251"/>
          <a:stretch/>
        </p:blipFill>
        <p:spPr>
          <a:xfrm>
            <a:off x="4935127" y="5505174"/>
            <a:ext cx="1335830" cy="109538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401" y="5505174"/>
            <a:ext cx="1437173" cy="904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84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dirty="0" smtClean="0"/>
              <a:t>Коришћење времена у</a:t>
            </a:r>
            <a:r>
              <a:rPr lang="en-US" dirty="0" smtClean="0"/>
              <a:t> 2015.</a:t>
            </a:r>
            <a:r>
              <a:rPr lang="sr-Cyrl-RS" dirty="0" smtClean="0"/>
              <a:t> по полу</a:t>
            </a:r>
            <a:endParaRPr lang="en-US" dirty="0"/>
          </a:p>
        </p:txBody>
      </p:sp>
      <p:pic>
        <p:nvPicPr>
          <p:cNvPr id="28676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216107"/>
              </p:ext>
            </p:extLst>
          </p:nvPr>
        </p:nvGraphicFramePr>
        <p:xfrm>
          <a:off x="1917699" y="3902844"/>
          <a:ext cx="5232402" cy="18859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282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88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52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Плаћени посао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2,1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Неплаћени посао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4,6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Учење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0,5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Личне потребе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10,7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Слободно време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5,9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399">
                <a:tc>
                  <a:txBody>
                    <a:bodyPr/>
                    <a:lstStyle/>
                    <a:p>
                      <a:pPr algn="l" fontAlgn="b"/>
                      <a:r>
                        <a:rPr lang="sr-Cyrl-RS" sz="2000" b="1" u="none" strike="noStrike" dirty="0">
                          <a:effectLst/>
                        </a:rPr>
                        <a:t> Остало</a:t>
                      </a:r>
                      <a:endParaRPr lang="sr-Cyrl-RS" sz="2000" b="1" i="0" u="none" strike="noStrike" dirty="0">
                        <a:solidFill>
                          <a:srgbClr val="333333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b="1" u="none" strike="noStrike" dirty="0" smtClean="0">
                          <a:effectLst/>
                        </a:rPr>
                        <a:t>0,2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13" r="19418"/>
          <a:stretch/>
        </p:blipFill>
        <p:spPr>
          <a:xfrm>
            <a:off x="5389248" y="1552267"/>
            <a:ext cx="2197103" cy="203896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25500" y="3591227"/>
            <a:ext cx="132460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sr-Cyrl-RS" sz="1400" dirty="0" smtClean="0"/>
              <a:t>у сатима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526501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b="1" dirty="0"/>
              <a:t>Како смо проводили време 2010. године, </a:t>
            </a:r>
            <a:r>
              <a:rPr lang="ru-RU" b="1" dirty="0" smtClean="0"/>
              <a:t/>
            </a:r>
            <a:br>
              <a:rPr lang="ru-RU" b="1" dirty="0" smtClean="0"/>
            </a:br>
            <a:r>
              <a:rPr lang="ru-RU" b="1" dirty="0" smtClean="0"/>
              <a:t>а </a:t>
            </a:r>
            <a:r>
              <a:rPr lang="ru-RU" b="1" dirty="0"/>
              <a:t>како 2015?</a:t>
            </a:r>
            <a:endParaRPr lang="en-US" dirty="0"/>
          </a:p>
        </p:txBody>
      </p:sp>
      <p:pic>
        <p:nvPicPr>
          <p:cNvPr id="27651" name="Picture 3" descr="sat SIKV 201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0" y="0"/>
            <a:ext cx="2159000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2" name="Picture 10" descr="2010 - 2015 calendar — 6000 × 360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2300" y="1647824"/>
            <a:ext cx="4310929" cy="258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RZSLines">
  <a:themeElements>
    <a:clrScheme name="RZS_201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AA0000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03_PodlogaZaPrezentacijuSrpski.pot [Compatibility Mode]" id="{CE793168-64E9-4EC8-8F51-0BE4C3DC2F8F}" vid="{05B1F75F-A419-4552-BC16-76D7865DAD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1339</TotalTime>
  <Words>2752</Words>
  <Application>Microsoft Office PowerPoint</Application>
  <PresentationFormat>On-screen Show (4:3)</PresentationFormat>
  <Paragraphs>227</Paragraphs>
  <Slides>42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7" baseType="lpstr">
      <vt:lpstr>Arial</vt:lpstr>
      <vt:lpstr>Calibri</vt:lpstr>
      <vt:lpstr>Cambria</vt:lpstr>
      <vt:lpstr>Times New Roman</vt:lpstr>
      <vt:lpstr>2RZSLines</vt:lpstr>
      <vt:lpstr>Коришћење времена у Републици Србији, 2010. и 2015. године</vt:lpstr>
      <vt:lpstr>2010. и 2015. година...</vt:lpstr>
      <vt:lpstr>Коришћење времена</vt:lpstr>
      <vt:lpstr>Коришћење времена 2</vt:lpstr>
      <vt:lpstr>Коришћење времена 3</vt:lpstr>
      <vt:lpstr>Три основне мере истраживања</vt:lpstr>
      <vt:lpstr>Како проводимо дан?</vt:lpstr>
      <vt:lpstr>Коришћење времена у 2015. по полу</vt:lpstr>
      <vt:lpstr>Како смо проводили време 2010. године,  а како 2015?</vt:lpstr>
      <vt:lpstr>2010. и 2015, према полу</vt:lpstr>
      <vt:lpstr>2010. и 2015, према полу 2</vt:lpstr>
      <vt:lpstr>Шта и колико радимо радним данима  и викендом?</vt:lpstr>
      <vt:lpstr>Радни и нерадни дани</vt:lpstr>
      <vt:lpstr>Радни и нерадни дани 2</vt:lpstr>
      <vt:lpstr>Укупан рад</vt:lpstr>
      <vt:lpstr>Укупан рад – радни и нерадни дани</vt:lpstr>
      <vt:lpstr>Укупан рад – радни и нерадни дани 2</vt:lpstr>
      <vt:lpstr>Укупан рад – радни и нерадни дани 3</vt:lpstr>
      <vt:lpstr>Укупан рад – тип насеља</vt:lpstr>
      <vt:lpstr>Укупан рад – тип насеља 2</vt:lpstr>
      <vt:lpstr>Укупан рад – степен образовања</vt:lpstr>
      <vt:lpstr>Укупан рад – степен образовања 2</vt:lpstr>
      <vt:lpstr>Укупан рад – степен образовања 3</vt:lpstr>
      <vt:lpstr>Кућни послови</vt:lpstr>
      <vt:lpstr>Кућни послови - неплаћени рад</vt:lpstr>
      <vt:lpstr>Кућни послови - неплаћени рад 2</vt:lpstr>
      <vt:lpstr>Кућни послови - неплаћени рад 3</vt:lpstr>
      <vt:lpstr>Кућни послови - неплаћени рад 4</vt:lpstr>
      <vt:lpstr>Кућни послови током дана</vt:lpstr>
      <vt:lpstr>Кућни послови током дана</vt:lpstr>
      <vt:lpstr>Личне потребе</vt:lpstr>
      <vt:lpstr>Личне потребе</vt:lpstr>
      <vt:lpstr>Личне потребе 2</vt:lpstr>
      <vt:lpstr>За крај...</vt:lpstr>
      <vt:lpstr>Да се похвалимо...</vt:lpstr>
      <vt:lpstr>Путања дневника</vt:lpstr>
      <vt:lpstr>Путања дневника 2</vt:lpstr>
      <vt:lpstr>Путања дневника 3</vt:lpstr>
      <vt:lpstr>Националне стратегије </vt:lpstr>
      <vt:lpstr>Да се похвалимо... Индекс родне равноправности</vt:lpstr>
      <vt:lpstr>Да се захвалимо...</vt:lpstr>
      <vt:lpstr>PowerPoint Presentation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Natasa Miljkovic</dc:creator>
  <cp:lastModifiedBy>Dragana Djokovic_Papic</cp:lastModifiedBy>
  <cp:revision>148</cp:revision>
  <dcterms:created xsi:type="dcterms:W3CDTF">2013-11-01T09:20:15Z</dcterms:created>
  <dcterms:modified xsi:type="dcterms:W3CDTF">2016-11-29T07:08:07Z</dcterms:modified>
</cp:coreProperties>
</file>