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2" r:id="rId3"/>
    <p:sldId id="273" r:id="rId4"/>
    <p:sldId id="271" r:id="rId5"/>
    <p:sldId id="274" r:id="rId6"/>
    <p:sldId id="259" r:id="rId7"/>
    <p:sldId id="258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5" d="100"/>
          <a:sy n="11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4EC81-4408-4428-8913-D5A356D2E3B9}" type="datetimeFigureOut">
              <a:rPr lang="en-US" smtClean="0"/>
              <a:t>06-Jun-17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B5368-3DBA-48AD-9EAA-5125ED4F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8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2885" tIns="46442" rIns="92885" bIns="46442"/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lIns="92885" tIns="46442" rIns="92885" bIns="46442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AA147E-6DD4-458C-8950-603DE2B295CE}" type="slidenum">
              <a:rPr lang="en-US" sz="120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97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38200" y="1528763"/>
            <a:ext cx="8137525" cy="92075"/>
            <a:chOff x="1381125" y="1528434"/>
            <a:chExt cx="7421880" cy="92153"/>
          </a:xfrm>
        </p:grpSpPr>
        <p:cxnSp>
          <p:nvCxnSpPr>
            <p:cNvPr id="7" name="Straight Connector 6"/>
            <p:cNvCxnSpPr/>
            <p:nvPr/>
          </p:nvCxnSpPr>
          <p:spPr>
            <a:xfrm rot="16200000">
              <a:off x="4992885" y="-2040428"/>
              <a:ext cx="0" cy="72235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5052973" y="-1763131"/>
              <a:ext cx="0" cy="676743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236854" y="-2037718"/>
              <a:ext cx="0" cy="71323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14313"/>
            <a:ext cx="12811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90525" y="136525"/>
            <a:ext cx="90488" cy="6584950"/>
            <a:chOff x="1047793" y="137160"/>
            <a:chExt cx="90062" cy="658368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93614" y="319688"/>
              <a:ext cx="0" cy="621862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7855" y="502215"/>
              <a:ext cx="0" cy="5853571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7793" y="137160"/>
              <a:ext cx="0" cy="6583680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44625"/>
            <a:ext cx="280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319463" y="623888"/>
            <a:ext cx="29543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r-Cyrl-RS" dirty="0">
                <a:solidFill>
                  <a:srgbClr val="AA0000"/>
                </a:solidFill>
              </a:rPr>
              <a:t>Република Србија</a:t>
            </a:r>
          </a:p>
          <a:p>
            <a:pPr algn="ctr" eaLnBrk="1" hangingPunct="1">
              <a:defRPr/>
            </a:pPr>
            <a:r>
              <a:rPr lang="sr-Cyrl-RS" sz="1600" dirty="0">
                <a:solidFill>
                  <a:srgbClr val="6A6A6A"/>
                </a:solidFill>
              </a:rPr>
              <a:t>Републички завод за статистику</a:t>
            </a:r>
            <a:endParaRPr lang="en-US" sz="1600" dirty="0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9072"/>
            <a:ext cx="7744968" cy="2532888"/>
          </a:xfrm>
        </p:spPr>
        <p:txBody>
          <a:bodyPr anchorCtr="0"/>
          <a:lstStyle>
            <a:lvl1pPr algn="ctr">
              <a:defRPr sz="3400">
                <a:solidFill>
                  <a:srgbClr val="4272CA"/>
                </a:solidFill>
                <a:effectLst>
                  <a:outerShdw blurRad="50800" dist="12700" algn="ctr" rotWithShape="0">
                    <a:srgbClr val="000000">
                      <a:alpha val="66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512" y="4343400"/>
            <a:ext cx="5980176" cy="12527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37560" y="5852160"/>
            <a:ext cx="2743200" cy="54864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19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9" name="Straight Connector 8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972E-C68C-4F74-A026-63C71E0F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934325" y="506413"/>
            <a:ext cx="47625" cy="5578475"/>
            <a:chOff x="1047099" y="320040"/>
            <a:chExt cx="46473" cy="62179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7099" y="327118"/>
              <a:ext cx="0" cy="5911801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3188" y="185738"/>
            <a:ext cx="7680325" cy="46037"/>
            <a:chOff x="1526280" y="1572081"/>
            <a:chExt cx="6978512" cy="45330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5015536" y="-1917175"/>
              <a:ext cx="0" cy="6978512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121555" y="-1765827"/>
              <a:ext cx="0" cy="676647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119063"/>
            <a:ext cx="2809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31774"/>
            <a:ext cx="914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31774"/>
            <a:ext cx="7680960" cy="621792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1339-E4AF-4BC4-ABF3-520530989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10" name="Straight Connector 9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0" y="1280160"/>
            <a:ext cx="8686800" cy="5166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EFF0-A67A-4904-94A8-16132E18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5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0863" y="4533900"/>
            <a:ext cx="8137525" cy="92075"/>
            <a:chOff x="1381125" y="1528434"/>
            <a:chExt cx="7421880" cy="92153"/>
          </a:xfrm>
        </p:grpSpPr>
        <p:cxnSp>
          <p:nvCxnSpPr>
            <p:cNvPr id="5" name="Straight Connector 4"/>
            <p:cNvCxnSpPr/>
            <p:nvPr/>
          </p:nvCxnSpPr>
          <p:spPr>
            <a:xfrm rot="16200000">
              <a:off x="4992885" y="-2040427"/>
              <a:ext cx="0" cy="7223519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>
              <a:off x="5052972" y="-1763131"/>
              <a:ext cx="0" cy="676743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5236854" y="-2037718"/>
              <a:ext cx="0" cy="71323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452938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47363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47363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67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572000" y="1152525"/>
            <a:ext cx="0" cy="5303838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79925" y="1035050"/>
            <a:ext cx="182563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80160"/>
            <a:ext cx="4270248" cy="5165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80159"/>
            <a:ext cx="4270248" cy="5165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EA18A-FD29-483D-88D0-529DE5625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572000" y="1133475"/>
            <a:ext cx="0" cy="5303838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4572000" y="-2074862"/>
            <a:ext cx="0" cy="8502650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479925" y="1035050"/>
            <a:ext cx="182563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79925" y="2084388"/>
            <a:ext cx="182563" cy="1825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80160"/>
            <a:ext cx="42702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40178"/>
            <a:ext cx="4270248" cy="42062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280160"/>
            <a:ext cx="42702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40280"/>
            <a:ext cx="4270248" cy="42062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5010-027B-43B1-BE28-F52231ED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E485-9A9D-4313-A168-BDF418D2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775" y="274638"/>
            <a:ext cx="47625" cy="6510337"/>
            <a:chOff x="1093572" y="320040"/>
            <a:chExt cx="46664" cy="62179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140236" y="326105"/>
              <a:ext cx="0" cy="5955619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34988" y="146050"/>
            <a:ext cx="8231187" cy="46038"/>
            <a:chOff x="1669415" y="1572094"/>
            <a:chExt cx="6979831" cy="45317"/>
          </a:xfrm>
        </p:grpSpPr>
        <p:cxnSp>
          <p:nvCxnSpPr>
            <p:cNvPr id="6" name="Straight Connector 5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5563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8A8A-E4DE-4166-8D54-3D1C2ED74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4988" y="1079500"/>
            <a:ext cx="3567112" cy="44450"/>
            <a:chOff x="1669417" y="1572087"/>
            <a:chExt cx="3025346" cy="45326"/>
          </a:xfrm>
        </p:grpSpPr>
        <p:cxnSp>
          <p:nvCxnSpPr>
            <p:cNvPr id="7" name="Straight Connector 6"/>
            <p:cNvCxnSpPr/>
            <p:nvPr/>
          </p:nvCxnSpPr>
          <p:spPr>
            <a:xfrm rot="16200000">
              <a:off x="3182763" y="60086"/>
              <a:ext cx="0" cy="302400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3077071" y="209759"/>
              <a:ext cx="0" cy="2815309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046538" y="1279525"/>
            <a:ext cx="0" cy="5167313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6304"/>
            <a:ext cx="3767328" cy="914400"/>
          </a:xfrm>
        </p:spPr>
        <p:txBody>
          <a:bodyPr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941" y="146304"/>
            <a:ext cx="4800600" cy="63002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1280160"/>
            <a:ext cx="3767328" cy="5166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237B-1EEB-413F-BC70-BE3299C3B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4988" y="1079500"/>
            <a:ext cx="3567112" cy="44450"/>
            <a:chOff x="1669417" y="1572087"/>
            <a:chExt cx="3025346" cy="45326"/>
          </a:xfrm>
        </p:grpSpPr>
        <p:cxnSp>
          <p:nvCxnSpPr>
            <p:cNvPr id="6" name="Straight Connector 5"/>
            <p:cNvCxnSpPr/>
            <p:nvPr/>
          </p:nvCxnSpPr>
          <p:spPr>
            <a:xfrm rot="16200000">
              <a:off x="3182763" y="60086"/>
              <a:ext cx="0" cy="302400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3077071" y="209759"/>
              <a:ext cx="0" cy="2815309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046538" y="1279525"/>
            <a:ext cx="0" cy="5167313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6304"/>
            <a:ext cx="3767328" cy="914400"/>
          </a:xfrm>
        </p:spPr>
        <p:txBody>
          <a:bodyPr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6941" y="146304"/>
            <a:ext cx="4800600" cy="630021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28600" y="1280160"/>
            <a:ext cx="3767328" cy="5166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5477-979D-4B09-8632-4E0C0A400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4605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79525"/>
            <a:ext cx="86868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6580188"/>
            <a:ext cx="3090863" cy="2746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898989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latin typeface="+mn-lt"/>
              </a:rPr>
              <a:t>www.stat.gov.rs / stat@stat.gov.rs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4950" y="6583363"/>
            <a:ext cx="457200" cy="2746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4BE3BB-9FD1-4D98-B924-295CDE5D5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4272CA"/>
          </a:solidFill>
          <a:effectLst>
            <a:outerShdw blurRad="50800" algn="ctr" rotWithShape="0">
              <a:srgbClr val="000000">
                <a:alpha val="66000"/>
              </a:srgbClr>
            </a:outerShdw>
          </a:effectLst>
          <a:latin typeface="+mn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sz="2000" kern="1200">
          <a:solidFill>
            <a:srgbClr val="6A6A6A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kern="1200">
          <a:solidFill>
            <a:srgbClr val="6A6A6A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sz="1600" i="1" kern="1200">
          <a:solidFill>
            <a:srgbClr val="6A6A6A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sz="1400" kern="1200">
          <a:solidFill>
            <a:srgbClr val="6A6A6A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panose="020B0604020202020204" pitchFamily="34" charset="0"/>
        <a:buChar char="•"/>
        <a:defRPr sz="1200" i="1" kern="1200">
          <a:solidFill>
            <a:srgbClr val="6A6A6A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ebrzs.statserb.sr.gov.yu/ax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rzs.statserb.sr.gov.yu/axd" TargetMode="External"/><Relationship Id="rId7" Type="http://schemas.openxmlformats.org/officeDocument/2006/relationships/hyperlink" Target="devinfo.stat.gov.rs/diSrbij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rzs.statserb.sr.gov.yu/ax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rzs.statserb.sr.gov.yu/ax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ebrzs.statserb.sr.gov.yu/ax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034037" y="5369943"/>
            <a:ext cx="5981700" cy="461514"/>
          </a:xfrm>
        </p:spPr>
        <p:txBody>
          <a:bodyPr/>
          <a:lstStyle/>
          <a:p>
            <a:r>
              <a:rPr lang="sr-Cyrl-RS" altLang="en-US" dirty="0" smtClean="0"/>
              <a:t>Зрењанин, 8. јун 2017.</a:t>
            </a:r>
            <a:endParaRPr lang="en-US" altLang="en-US" dirty="0" smtClean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ctrTitle"/>
          </p:nvPr>
        </p:nvSpPr>
        <p:spPr>
          <a:xfrm>
            <a:off x="923026" y="2219595"/>
            <a:ext cx="7745413" cy="2532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smtClean="0">
                <a:effectLst/>
              </a:rPr>
              <a:t>DevInfo – </a:t>
            </a:r>
            <a:r>
              <a:rPr lang="sr-Cyrl-RS" sz="4000" b="1" dirty="0" smtClean="0">
                <a:effectLst/>
              </a:rPr>
              <a:t>коришћење базе</a:t>
            </a:r>
            <a:endParaRPr lang="ru-RU" sz="4000" b="1" cap="all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4000" y="1630363"/>
            <a:ext cx="8805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 sz="3600" b="1" dirty="0">
                <a:solidFill>
                  <a:srgbClr val="4272CA"/>
                </a:solidFill>
                <a:latin typeface="Arial" charset="0"/>
                <a:cs typeface="Arial" charset="0"/>
              </a:rPr>
              <a:t>Шта је </a:t>
            </a:r>
            <a:r>
              <a:rPr lang="en-US" altLang="en-US" sz="3600" b="1" dirty="0">
                <a:solidFill>
                  <a:srgbClr val="4272CA"/>
                </a:solidFill>
                <a:latin typeface="Arial" charset="0"/>
                <a:cs typeface="Arial" charset="0"/>
              </a:rPr>
              <a:t>DevInfo?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19149" y="2894013"/>
            <a:ext cx="7719209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buClr>
                <a:srgbClr val="4A7DBA"/>
              </a:buClr>
              <a:buFont typeface="Wingdings" pitchFamily="2" charset="2"/>
              <a:buNone/>
            </a:pPr>
            <a:endParaRPr lang="sr-Cyrl-CS" altLang="en-US" sz="9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Char char="§"/>
            </a:pPr>
            <a:r>
              <a:rPr lang="sr-Cyrl-R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То је софтвер </a:t>
            </a:r>
            <a:r>
              <a:rPr lang="sr-Cyrl-R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за организовање и </a:t>
            </a:r>
            <a:r>
              <a:rPr lang="sr-Cyrl-R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коришћење </a:t>
            </a:r>
            <a:r>
              <a:rPr lang="sr-Cyrl-R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социо-економских индикатора из </a:t>
            </a:r>
            <a:r>
              <a:rPr lang="sr-Cyrl-R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више база </a:t>
            </a:r>
            <a:r>
              <a:rPr lang="sr-Cyrl-R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података</a:t>
            </a:r>
            <a:endParaRPr lang="en-US" altLang="en-US" dirty="0">
              <a:solidFill>
                <a:srgbClr val="6A6A6A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None/>
            </a:pPr>
            <a:endParaRPr lang="sr-Cyrl-CS" altLang="en-US" sz="800" dirty="0">
              <a:solidFill>
                <a:srgbClr val="6A6A6A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Развијен је и подржан од </a:t>
            </a:r>
            <a:r>
              <a:rPr lang="sr-Cyrl-R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стране Уједињених </a:t>
            </a:r>
            <a:r>
              <a:rPr lang="sr-Cyrl-R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нација и </a:t>
            </a:r>
            <a:r>
              <a:rPr lang="sr-Cyrl-RS" altLang="en-US" u="sng" dirty="0">
                <a:solidFill>
                  <a:srgbClr val="6A6A6A"/>
                </a:solidFill>
                <a:latin typeface="Arial" charset="0"/>
                <a:cs typeface="Arial" charset="0"/>
              </a:rPr>
              <a:t>бесплатан је</a:t>
            </a:r>
            <a:r>
              <a:rPr lang="sr-Cyrl-R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 за коришћење</a:t>
            </a:r>
            <a:endParaRPr lang="en-US" altLang="en-US" dirty="0">
              <a:solidFill>
                <a:srgbClr val="6A6A6A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None/>
            </a:pPr>
            <a:endParaRPr lang="sr-Cyrl-CS" altLang="en-US" sz="800" dirty="0">
              <a:solidFill>
                <a:srgbClr val="6A6A6A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Користи се у преко 100 </a:t>
            </a:r>
            <a:r>
              <a:rPr lang="sr-Cyrl-R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држава света, а у </a:t>
            </a:r>
            <a:r>
              <a:rPr lang="sr-Cyrl-R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Републици Србији од </a:t>
            </a:r>
            <a:r>
              <a:rPr lang="sr-Cyrl-R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2003. </a:t>
            </a:r>
            <a:r>
              <a:rPr lang="sr-Cyrl-R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године</a:t>
            </a:r>
            <a:endParaRPr lang="sr-Cyrl-CS" altLang="en-US" b="1" dirty="0">
              <a:solidFill>
                <a:srgbClr val="6A6A6A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39725"/>
            <a:ext cx="1428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daptation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2413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0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718000" y="1665288"/>
            <a:ext cx="697720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r-Cyrl-CS" altLang="en-US" sz="2800" b="1" dirty="0">
                <a:solidFill>
                  <a:srgbClr val="4272CA"/>
                </a:solidFill>
                <a:latin typeface="Arial" charset="0"/>
                <a:cs typeface="Arial" charset="0"/>
              </a:rPr>
              <a:t>Расположиве </a:t>
            </a:r>
            <a:r>
              <a:rPr lang="en-US" altLang="en-US" sz="2800" b="1" dirty="0" smtClean="0">
                <a:solidFill>
                  <a:srgbClr val="4272CA"/>
                </a:solidFill>
                <a:latin typeface="Arial" charset="0"/>
                <a:cs typeface="Arial" charset="0"/>
              </a:rPr>
              <a:t>DevInfo </a:t>
            </a:r>
            <a:r>
              <a:rPr lang="sr-Cyrl-CS" altLang="en-US" sz="2800" b="1" dirty="0" smtClean="0">
                <a:solidFill>
                  <a:srgbClr val="4272CA"/>
                </a:solidFill>
                <a:latin typeface="Arial" charset="0"/>
                <a:cs typeface="Arial" charset="0"/>
              </a:rPr>
              <a:t>базе података на сајту РЗС:</a:t>
            </a:r>
            <a:endParaRPr lang="en-US" altLang="en-US" sz="2800" b="1" dirty="0">
              <a:solidFill>
                <a:srgbClr val="4272CA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1323285" y="3220474"/>
            <a:ext cx="731363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buClr>
                <a:srgbClr val="4A7DBA"/>
              </a:buClr>
              <a:buFont typeface="Wingdings" pitchFamily="2" charset="2"/>
              <a:buNone/>
            </a:pPr>
            <a:endParaRPr lang="sr-Cyrl-CS" altLang="en-US" sz="900" dirty="0">
              <a:solidFill>
                <a:srgbClr val="6A6A6A"/>
              </a:solidFill>
              <a:latin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Char char="§"/>
            </a:pPr>
            <a:r>
              <a:rPr lang="sr-Cyrl-C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Република Србија </a:t>
            </a:r>
            <a:r>
              <a:rPr lang="en-US" altLang="en-US" sz="1600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(</a:t>
            </a:r>
            <a:r>
              <a:rPr lang="sr-Cyrl-RS" altLang="en-US" sz="1600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73</a:t>
            </a:r>
            <a:r>
              <a:rPr lang="en-US" altLang="en-US" sz="1600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/</a:t>
            </a:r>
            <a:r>
              <a:rPr lang="sr-Cyrl-RS" altLang="en-US" sz="1600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237 индикатора </a:t>
            </a:r>
            <a:r>
              <a:rPr lang="sr-Cyrl-RS" altLang="en-US" sz="1600" dirty="0">
                <a:solidFill>
                  <a:srgbClr val="6A6A6A"/>
                </a:solidFill>
                <a:latin typeface="Arial" charset="0"/>
                <a:cs typeface="Arial" charset="0"/>
              </a:rPr>
              <a:t>по полу)</a:t>
            </a:r>
            <a:endParaRPr lang="en-US" altLang="en-US" sz="1600" dirty="0">
              <a:solidFill>
                <a:srgbClr val="6A6A6A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None/>
            </a:pPr>
            <a:endParaRPr lang="sr-Cyrl-CS" altLang="en-US" sz="800" dirty="0">
              <a:solidFill>
                <a:srgbClr val="6A6A6A"/>
              </a:solidFill>
              <a:latin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Char char="§"/>
            </a:pPr>
            <a:r>
              <a:rPr lang="sr-Cyrl-C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Преглед </a:t>
            </a:r>
            <a:r>
              <a:rPr lang="sr-Cyrl-C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стања и развоја </a:t>
            </a:r>
            <a:r>
              <a:rPr lang="sr-Cyrl-C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општина</a:t>
            </a:r>
            <a:r>
              <a:rPr lang="en-U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(48/182 </a:t>
            </a:r>
            <a:r>
              <a:rPr lang="sr-Cyrl-RS" altLang="en-US" sz="1600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индикатора по полу)</a:t>
            </a:r>
            <a:endParaRPr lang="en-US" altLang="en-US" sz="1600" dirty="0">
              <a:solidFill>
                <a:srgbClr val="6A6A6A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None/>
            </a:pPr>
            <a:endParaRPr lang="sr-Cyrl-CS" altLang="en-US" sz="800" dirty="0">
              <a:solidFill>
                <a:srgbClr val="6A6A6A"/>
              </a:solidFill>
              <a:latin typeface="Arial" charset="0"/>
            </a:endParaRPr>
          </a:p>
          <a:p>
            <a:pPr eaLnBrk="1" hangingPunct="1">
              <a:buClr>
                <a:srgbClr val="4A7DBA"/>
              </a:buClr>
              <a:buFont typeface="Wingdings" pitchFamily="2" charset="2"/>
              <a:buChar char="§"/>
            </a:pPr>
            <a:r>
              <a:rPr lang="sr-Cyrl-C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Природно </a:t>
            </a:r>
            <a:r>
              <a:rPr lang="sr-Cyrl-CS" altLang="en-US" dirty="0">
                <a:solidFill>
                  <a:srgbClr val="6A6A6A"/>
                </a:solidFill>
                <a:latin typeface="Arial" charset="0"/>
                <a:cs typeface="Arial" charset="0"/>
              </a:rPr>
              <a:t>кретање </a:t>
            </a:r>
            <a:r>
              <a:rPr lang="sr-Cyrl-CS" altLang="en-US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становништва </a:t>
            </a:r>
            <a:r>
              <a:rPr lang="sr-Cyrl-CS" altLang="en-US" sz="1600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(9 индикатора)</a:t>
            </a:r>
            <a:endParaRPr lang="sr-Cyrl-CS" altLang="en-US" sz="1600" dirty="0">
              <a:solidFill>
                <a:srgbClr val="6A6A6A"/>
              </a:solidFill>
              <a:latin typeface="Arial" charset="0"/>
            </a:endParaRPr>
          </a:p>
        </p:txBody>
      </p:sp>
      <p:pic>
        <p:nvPicPr>
          <p:cNvPr id="26628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39725"/>
            <a:ext cx="1428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adaptation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2413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12" descr="Image result for globe sketch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6631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0043"/>
          <a:stretch>
            <a:fillRect/>
          </a:stretch>
        </p:blipFill>
        <p:spPr bwMode="auto">
          <a:xfrm>
            <a:off x="561285" y="5753005"/>
            <a:ext cx="762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335985" y="5924455"/>
            <a:ext cx="294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4272CA"/>
                </a:solidFill>
                <a:latin typeface="Arial" charset="0"/>
                <a:cs typeface="Arial" charset="0"/>
                <a:hlinkClick r:id="rId7" action="ppaction://hlinkfile"/>
              </a:rPr>
              <a:t>devinfo.stat.gov.rs/</a:t>
            </a:r>
            <a:r>
              <a:rPr lang="en-US" altLang="en-US" sz="1600" dirty="0" err="1">
                <a:solidFill>
                  <a:srgbClr val="4272CA"/>
                </a:solidFill>
                <a:latin typeface="Arial" charset="0"/>
                <a:cs typeface="Arial" charset="0"/>
                <a:hlinkClick r:id="rId7" action="ppaction://hlinkfile"/>
              </a:rPr>
              <a:t>diSrbija</a:t>
            </a:r>
            <a:endParaRPr lang="en-US" altLang="en-US" sz="1600" dirty="0">
              <a:solidFill>
                <a:srgbClr val="4272CA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630" t="7121" r="18704" b="4650"/>
          <a:stretch/>
        </p:blipFill>
        <p:spPr>
          <a:xfrm>
            <a:off x="1794937" y="1202267"/>
            <a:ext cx="6476198" cy="521208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39725"/>
            <a:ext cx="1428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daptation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2413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11679" y="310681"/>
            <a:ext cx="4912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Cyrl-RS" altLang="en-US" sz="2400" b="1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Почетна:</a:t>
            </a:r>
            <a:r>
              <a:rPr lang="sr-Cyrl-RS" altLang="en-US" sz="2400" b="1" dirty="0" smtClean="0">
                <a:solidFill>
                  <a:srgbClr val="4272CA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smtClean="0">
                <a:solidFill>
                  <a:srgbClr val="4272CA"/>
                </a:solidFill>
                <a:latin typeface="Arial" charset="0"/>
                <a:cs typeface="Arial" charset="0"/>
              </a:rPr>
              <a:t>devinfo.stat.gov.rs/</a:t>
            </a:r>
            <a:r>
              <a:rPr lang="en-US" altLang="en-US" sz="2000" b="1" dirty="0" err="1" smtClean="0">
                <a:solidFill>
                  <a:srgbClr val="4272CA"/>
                </a:solidFill>
                <a:latin typeface="Arial" charset="0"/>
                <a:cs typeface="Arial" charset="0"/>
              </a:rPr>
              <a:t>diSrbija</a:t>
            </a:r>
            <a:endParaRPr lang="en-US" altLang="en-US" sz="2000" b="1" dirty="0">
              <a:solidFill>
                <a:srgbClr val="4272CA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8" t="7284" r="4444" b="3909"/>
          <a:stretch/>
        </p:blipFill>
        <p:spPr>
          <a:xfrm>
            <a:off x="240875" y="1343353"/>
            <a:ext cx="8819358" cy="478676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39725"/>
            <a:ext cx="1428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daptation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2413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42705" y="119488"/>
            <a:ext cx="31089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b="1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DevInfo 7 </a:t>
            </a:r>
            <a:r>
              <a:rPr lang="sr-Cyrl-RS" altLang="en-US" sz="2400" b="1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почетна:</a:t>
            </a:r>
          </a:p>
          <a:p>
            <a:pPr>
              <a:spcBef>
                <a:spcPts val="0"/>
              </a:spcBef>
            </a:pPr>
            <a:r>
              <a:rPr lang="sr-Cyrl-RS" altLang="en-US" sz="2400" b="1" dirty="0" smtClean="0">
                <a:solidFill>
                  <a:srgbClr val="6A6A6A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smtClean="0">
                <a:solidFill>
                  <a:srgbClr val="4272CA"/>
                </a:solidFill>
                <a:latin typeface="Arial" charset="0"/>
                <a:cs typeface="Arial" charset="0"/>
              </a:rPr>
              <a:t>devinfo.stat.gov.rs</a:t>
            </a:r>
            <a:endParaRPr lang="en-US" altLang="en-US" sz="2000" b="1" dirty="0">
              <a:solidFill>
                <a:srgbClr val="4272CA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019" y="227026"/>
            <a:ext cx="3470564" cy="751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DevInfo</a:t>
            </a:r>
            <a:r>
              <a:rPr lang="sr-Cyrl-RS" dirty="0" smtClean="0">
                <a:effectLst/>
              </a:rPr>
              <a:t> </a:t>
            </a:r>
            <a:r>
              <a:rPr lang="sr-Cyrl-RS" b="1" dirty="0" smtClean="0">
                <a:effectLst/>
              </a:rPr>
              <a:t>профили</a:t>
            </a:r>
            <a:endParaRPr lang="en-US" b="1" dirty="0">
              <a:effectLst/>
            </a:endParaRPr>
          </a:p>
        </p:txBody>
      </p:sp>
      <p:pic>
        <p:nvPicPr>
          <p:cNvPr id="5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39725"/>
            <a:ext cx="1428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daptation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2413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3610" t="7333" r="24353" b="31646"/>
          <a:stretch/>
        </p:blipFill>
        <p:spPr>
          <a:xfrm>
            <a:off x="1100975" y="1435099"/>
            <a:ext cx="7175382" cy="473294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23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332117" y="1270899"/>
            <a:ext cx="8686800" cy="5167313"/>
          </a:xfrm>
        </p:spPr>
        <p:txBody>
          <a:bodyPr/>
          <a:lstStyle/>
          <a:p>
            <a:pPr algn="ctr">
              <a:buClr>
                <a:srgbClr val="4A7DBA"/>
              </a:buClr>
              <a:buNone/>
            </a:pPr>
            <a:endParaRPr lang="sr-Cyrl-R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4A7DBA"/>
              </a:buClr>
              <a:buNone/>
            </a:pPr>
            <a:endParaRPr lang="sr-Cyrl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4A7DBA"/>
              </a:buClr>
              <a:buNone/>
            </a:pPr>
            <a:r>
              <a:rPr lang="sr-Cyrl-RS" sz="4800" b="1" dirty="0" smtClean="0">
                <a:solidFill>
                  <a:srgbClr val="4272CA"/>
                </a:solidFill>
              </a:rPr>
              <a:t>ХВАЛА </a:t>
            </a:r>
            <a:r>
              <a:rPr lang="sr-Cyrl-RS" sz="4800" b="1" dirty="0">
                <a:solidFill>
                  <a:srgbClr val="4272CA"/>
                </a:solidFill>
              </a:rPr>
              <a:t>НА ПАЖЊИ!</a:t>
            </a:r>
          </a:p>
          <a:p>
            <a:pPr algn="ctr">
              <a:buClr>
                <a:srgbClr val="4A7DBA"/>
              </a:buClr>
              <a:buNone/>
            </a:pPr>
            <a:endParaRPr lang="sr-Cyrl-RS" sz="1800" b="1" dirty="0" smtClean="0">
              <a:latin typeface="+mn-lt"/>
            </a:endParaRPr>
          </a:p>
          <a:p>
            <a:pPr algn="ctr">
              <a:buClr>
                <a:srgbClr val="4A7DBA"/>
              </a:buClr>
              <a:buNone/>
            </a:pPr>
            <a:endParaRPr lang="sr-Cyrl-RS" sz="1800" b="1" dirty="0" smtClean="0">
              <a:latin typeface="+mn-lt"/>
            </a:endParaRPr>
          </a:p>
          <a:p>
            <a:pPr algn="ctr">
              <a:buClr>
                <a:srgbClr val="4A7DBA"/>
              </a:buClr>
              <a:buNone/>
            </a:pPr>
            <a:endParaRPr lang="sr-Cyrl-CS" altLang="sr-Latn-RS" sz="2800" dirty="0" smtClean="0">
              <a:latin typeface="+mn-lt"/>
            </a:endParaRPr>
          </a:p>
          <a:p>
            <a:pPr algn="ctr">
              <a:buClr>
                <a:srgbClr val="4A7DBA"/>
              </a:buClr>
              <a:buNone/>
            </a:pPr>
            <a:endParaRPr lang="sr-Cyrl-CS" altLang="sr-Latn-RS" sz="700" b="1" dirty="0" smtClean="0">
              <a:latin typeface="+mn-lt"/>
            </a:endParaRPr>
          </a:p>
          <a:p>
            <a:pPr algn="ctr">
              <a:buClr>
                <a:srgbClr val="4A7DBA"/>
              </a:buClr>
              <a:buNone/>
            </a:pPr>
            <a:r>
              <a:rPr lang="sr-Cyrl-CS" alt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Владица Јанковић</a:t>
            </a:r>
            <a:endParaRPr lang="sr-Cyrl-CS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4A7DBA"/>
              </a:buClr>
              <a:buNone/>
            </a:pPr>
            <a:r>
              <a:rPr lang="sr-Latn-CS" altLang="sr-Latn-R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vladica.jankovic</a:t>
            </a:r>
            <a:r>
              <a:rPr lang="en-US" altLang="sr-Latn-R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@stat.gov.rs</a:t>
            </a:r>
          </a:p>
          <a:p>
            <a:pPr algn="ctr">
              <a:buClr>
                <a:srgbClr val="4A7DBA"/>
              </a:buClr>
              <a:buNone/>
            </a:pPr>
            <a:endParaRPr lang="sr-Cyrl-CS" altLang="sr-Latn-RS" sz="700" b="1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2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RZSLines">
  <a:themeElements>
    <a:clrScheme name="RZS_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AA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E14C0BE-020F-4F98-8237-6DED4F68F6A8}" vid="{3DB0E190-2A23-4954-BD8E-38BC0A14A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03_Podloga za prezentaciju na srpskom</Template>
  <TotalTime>112</TotalTime>
  <Words>114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2RZSLines</vt:lpstr>
      <vt:lpstr>DevInfo – коришћење базе</vt:lpstr>
      <vt:lpstr>PowerPoint Presentation</vt:lpstr>
      <vt:lpstr>PowerPoint Presentation</vt:lpstr>
      <vt:lpstr>PowerPoint Presentation</vt:lpstr>
      <vt:lpstr>PowerPoint Presentation</vt:lpstr>
      <vt:lpstr>DevInfo профили</vt:lpstr>
      <vt:lpstr>PowerPoint Presentation</vt:lpstr>
    </vt:vector>
  </TitlesOfParts>
  <Company>Републички завод за статистику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DevInfo - коришћење података</dc:title>
  <dc:creator>Владица Јанковић</dc:creator>
  <cp:lastModifiedBy>Vladica Jankovic</cp:lastModifiedBy>
  <cp:revision>42</cp:revision>
  <dcterms:created xsi:type="dcterms:W3CDTF">2017-03-27T07:50:12Z</dcterms:created>
  <dcterms:modified xsi:type="dcterms:W3CDTF">2017-06-06T11:04:05Z</dcterms:modified>
</cp:coreProperties>
</file>