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8"/>
  </p:notesMasterIdLst>
  <p:sldIdLst>
    <p:sldId id="256" r:id="rId2"/>
    <p:sldId id="257" r:id="rId3"/>
    <p:sldId id="261" r:id="rId4"/>
    <p:sldId id="262" r:id="rId5"/>
    <p:sldId id="264" r:id="rId6"/>
    <p:sldId id="265" r:id="rId7"/>
    <p:sldId id="266" r:id="rId8"/>
    <p:sldId id="270" r:id="rId9"/>
    <p:sldId id="271" r:id="rId10"/>
    <p:sldId id="290" r:id="rId11"/>
    <p:sldId id="272" r:id="rId12"/>
    <p:sldId id="274" r:id="rId13"/>
    <p:sldId id="273" r:id="rId14"/>
    <p:sldId id="258" r:id="rId15"/>
    <p:sldId id="286" r:id="rId16"/>
    <p:sldId id="259" r:id="rId17"/>
    <p:sldId id="295" r:id="rId18"/>
    <p:sldId id="276" r:id="rId19"/>
    <p:sldId id="291" r:id="rId20"/>
    <p:sldId id="292" r:id="rId21"/>
    <p:sldId id="294" r:id="rId22"/>
    <p:sldId id="293" r:id="rId23"/>
    <p:sldId id="296" r:id="rId24"/>
    <p:sldId id="297" r:id="rId25"/>
    <p:sldId id="285" r:id="rId26"/>
    <p:sldId id="275" r:id="rId2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A14A"/>
    <a:srgbClr val="F5800B"/>
    <a:srgbClr val="8989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6433" autoAdjust="0"/>
  </p:normalViewPr>
  <p:slideViewPr>
    <p:cSldViewPr snapToGrid="0">
      <p:cViewPr>
        <p:scale>
          <a:sx n="110" d="100"/>
          <a:sy n="110" d="100"/>
        </p:scale>
        <p:origin x="1542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oleObject" Target="../embeddings/oleObject1.bin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8C3D98">
                <a:alpha val="50196"/>
              </a:srgbClr>
            </a:solidFill>
            <a:ln>
              <a:solidFill>
                <a:srgbClr val="8C3D98">
                  <a:alpha val="50196"/>
                </a:srgbClr>
              </a:solidFill>
            </a:ln>
          </c:spPr>
          <c:invertIfNegative val="0"/>
          <c:dPt>
            <c:idx val="7"/>
            <c:invertIfNegative val="0"/>
            <c:bubble3D val="0"/>
            <c:spPr>
              <a:solidFill>
                <a:srgbClr val="8C3D98"/>
              </a:solidFill>
              <a:ln>
                <a:solidFill>
                  <a:srgbClr val="8C3D98">
                    <a:alpha val="50196"/>
                  </a:srgbClr>
                </a:solidFill>
              </a:ln>
            </c:spPr>
            <c:extLst>
              <c:ext xmlns:c16="http://schemas.microsoft.com/office/drawing/2014/chart" uri="{C3380CC4-5D6E-409C-BE32-E72D297353CC}">
                <c16:uniqueId val="{00000001-C996-4FAC-A8F3-FAD472C5B9E8}"/>
              </c:ext>
            </c:extLst>
          </c:dPt>
          <c:dPt>
            <c:idx val="17"/>
            <c:invertIfNegative val="0"/>
            <c:bubble3D val="0"/>
            <c:spPr>
              <a:solidFill>
                <a:srgbClr val="A6A6A6"/>
              </a:solidFill>
              <a:ln>
                <a:solidFill>
                  <a:srgbClr val="A6A6A6">
                    <a:alpha val="50000"/>
                  </a:srgbClr>
                </a:solidFill>
              </a:ln>
            </c:spPr>
            <c:extLst>
              <c:ext xmlns:c16="http://schemas.microsoft.com/office/drawing/2014/chart" uri="{C3380CC4-5D6E-409C-BE32-E72D297353CC}">
                <c16:uniqueId val="{00000003-C996-4FAC-A8F3-FAD472C5B9E8}"/>
              </c:ext>
            </c:extLst>
          </c:dPt>
          <c:dPt>
            <c:idx val="2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C996-4FAC-A8F3-FAD472C5B9E8}"/>
              </c:ext>
            </c:extLst>
          </c:dPt>
          <c:cat>
            <c:strRef>
              <c:f>'[Graphs for Gender Equality Index Report 22.01.2016. d1 (2).xlsx]Figure 4.1.3'!$A$5:$A$34</c:f>
              <c:strCache>
                <c:ptCount val="30"/>
                <c:pt idx="0">
                  <c:v>RO</c:v>
                </c:pt>
                <c:pt idx="1">
                  <c:v>SK</c:v>
                </c:pt>
                <c:pt idx="2">
                  <c:v>PT</c:v>
                </c:pt>
                <c:pt idx="3">
                  <c:v>EL</c:v>
                </c:pt>
                <c:pt idx="4">
                  <c:v>BG</c:v>
                </c:pt>
                <c:pt idx="5">
                  <c:v>HR</c:v>
                </c:pt>
                <c:pt idx="6">
                  <c:v>LT</c:v>
                </c:pt>
                <c:pt idx="7">
                  <c:v>RS</c:v>
                </c:pt>
                <c:pt idx="8">
                  <c:v>IT</c:v>
                </c:pt>
                <c:pt idx="9">
                  <c:v>HU</c:v>
                </c:pt>
                <c:pt idx="10">
                  <c:v>PL</c:v>
                </c:pt>
                <c:pt idx="11">
                  <c:v>CZ</c:v>
                </c:pt>
                <c:pt idx="12">
                  <c:v>CY</c:v>
                </c:pt>
                <c:pt idx="13">
                  <c:v>MT</c:v>
                </c:pt>
                <c:pt idx="14">
                  <c:v>LV</c:v>
                </c:pt>
                <c:pt idx="15">
                  <c:v>EE</c:v>
                </c:pt>
                <c:pt idx="16">
                  <c:v>AT</c:v>
                </c:pt>
                <c:pt idx="17">
                  <c:v>EU-28</c:v>
                </c:pt>
                <c:pt idx="18">
                  <c:v>ES</c:v>
                </c:pt>
                <c:pt idx="19">
                  <c:v>LU</c:v>
                </c:pt>
                <c:pt idx="20">
                  <c:v>DE</c:v>
                </c:pt>
                <c:pt idx="21">
                  <c:v>FR</c:v>
                </c:pt>
                <c:pt idx="22">
                  <c:v>IE</c:v>
                </c:pt>
                <c:pt idx="23">
                  <c:v>SL</c:v>
                </c:pt>
                <c:pt idx="24">
                  <c:v>UK</c:v>
                </c:pt>
                <c:pt idx="25">
                  <c:v>BE</c:v>
                </c:pt>
                <c:pt idx="26">
                  <c:v>NL</c:v>
                </c:pt>
                <c:pt idx="27">
                  <c:v>DK</c:v>
                </c:pt>
                <c:pt idx="28">
                  <c:v>FI</c:v>
                </c:pt>
                <c:pt idx="29">
                  <c:v>SE</c:v>
                </c:pt>
              </c:strCache>
            </c:strRef>
          </c:cat>
          <c:val>
            <c:numRef>
              <c:f>'[Graphs for Gender Equality Index Report 22.01.2016. d1 (2).xlsx]Figure 4.1.3'!$B$5:$B$34</c:f>
              <c:numCache>
                <c:formatCode>General</c:formatCode>
                <c:ptCount val="30"/>
                <c:pt idx="0">
                  <c:v>33.700000000000003</c:v>
                </c:pt>
                <c:pt idx="1">
                  <c:v>36.5</c:v>
                </c:pt>
                <c:pt idx="2">
                  <c:v>37.9</c:v>
                </c:pt>
                <c:pt idx="3">
                  <c:v>38.299999999999997</c:v>
                </c:pt>
                <c:pt idx="4">
                  <c:v>38.5</c:v>
                </c:pt>
                <c:pt idx="5">
                  <c:v>39.799999999999997</c:v>
                </c:pt>
                <c:pt idx="6">
                  <c:v>40.200000000000003</c:v>
                </c:pt>
                <c:pt idx="7">
                  <c:v>40.6</c:v>
                </c:pt>
                <c:pt idx="8">
                  <c:v>41.1</c:v>
                </c:pt>
                <c:pt idx="9">
                  <c:v>41.6</c:v>
                </c:pt>
                <c:pt idx="10">
                  <c:v>43.7</c:v>
                </c:pt>
                <c:pt idx="11">
                  <c:v>43.8</c:v>
                </c:pt>
                <c:pt idx="12">
                  <c:v>44.9</c:v>
                </c:pt>
                <c:pt idx="13">
                  <c:v>46.8</c:v>
                </c:pt>
                <c:pt idx="14">
                  <c:v>46.9</c:v>
                </c:pt>
                <c:pt idx="15">
                  <c:v>49.8</c:v>
                </c:pt>
                <c:pt idx="16">
                  <c:v>50.2</c:v>
                </c:pt>
                <c:pt idx="17">
                  <c:v>52.9</c:v>
                </c:pt>
                <c:pt idx="18">
                  <c:v>53.6</c:v>
                </c:pt>
                <c:pt idx="19">
                  <c:v>55.2</c:v>
                </c:pt>
                <c:pt idx="20">
                  <c:v>55.3</c:v>
                </c:pt>
                <c:pt idx="21">
                  <c:v>55.7</c:v>
                </c:pt>
                <c:pt idx="22">
                  <c:v>56.5</c:v>
                </c:pt>
                <c:pt idx="23">
                  <c:v>57.3</c:v>
                </c:pt>
                <c:pt idx="24">
                  <c:v>58</c:v>
                </c:pt>
                <c:pt idx="25">
                  <c:v>58.2</c:v>
                </c:pt>
                <c:pt idx="26">
                  <c:v>68.5</c:v>
                </c:pt>
                <c:pt idx="27">
                  <c:v>70.900000000000006</c:v>
                </c:pt>
                <c:pt idx="28">
                  <c:v>72.7</c:v>
                </c:pt>
                <c:pt idx="29">
                  <c:v>74.2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C996-4FAC-A8F3-FAD472C5B9E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44450672"/>
        <c:axId val="244451848"/>
      </c:barChart>
      <c:catAx>
        <c:axId val="24445067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44451848"/>
        <c:crosses val="autoZero"/>
        <c:auto val="1"/>
        <c:lblAlgn val="ctr"/>
        <c:lblOffset val="100"/>
        <c:noMultiLvlLbl val="0"/>
      </c:catAx>
      <c:valAx>
        <c:axId val="244451848"/>
        <c:scaling>
          <c:orientation val="minMax"/>
          <c:max val="100"/>
          <c:min val="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44450672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2">
    <c:autoUpdate val="0"/>
  </c:externalData>
  <c:userShapes r:id="rId3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0.01634</cdr:x>
      <cdr:y>0.85248</cdr:y>
    </cdr:from>
    <cdr:to>
      <cdr:x>0.04419</cdr:x>
      <cdr:y>0.90671</cdr:y>
    </cdr:to>
    <cdr:sp macro="" textlink="">
      <cdr:nvSpPr>
        <cdr:cNvPr id="2" name="Text Box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31153" y="4112278"/>
          <a:ext cx="223410" cy="261610"/>
        </a:xfrm>
        <a:prstGeom xmlns:a="http://schemas.openxmlformats.org/drawingml/2006/main" prst="rect">
          <a:avLst/>
        </a:prstGeom>
        <a:solidFill xmlns:a="http://schemas.openxmlformats.org/drawingml/2006/main">
          <a:srgbClr val="FFFFFF"/>
        </a:solidFill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rot="0" vert="horz" wrap="square" lIns="91440" tIns="45720" rIns="91440" bIns="45720" anchor="t" anchorCtr="0">
          <a:spAutoFit/>
        </a:bodyPr>
        <a:lstStyle xmlns:a="http://schemas.openxmlformats.org/drawingml/2006/main"/>
        <a:p xmlns:a="http://schemas.openxmlformats.org/drawingml/2006/main">
          <a:r>
            <a:rPr lang="sr-Cyrl-RS"/>
            <a:t>1</a:t>
          </a:r>
          <a:endParaRPr lang="sr-Latn-RS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384D72-1B2A-41D7-918A-BEAC3DCAC9ED}" type="datetimeFigureOut">
              <a:rPr lang="en-US" smtClean="0"/>
              <a:t>6/7/2017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3136EC-CCB5-4E54-9C13-641834BAC9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4486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4"/>
          <p:cNvGrpSpPr>
            <a:grpSpLocks/>
          </p:cNvGrpSpPr>
          <p:nvPr/>
        </p:nvGrpSpPr>
        <p:grpSpPr bwMode="auto">
          <a:xfrm>
            <a:off x="838200" y="1528763"/>
            <a:ext cx="8137525" cy="92075"/>
            <a:chOff x="1381125" y="1528434"/>
            <a:chExt cx="7421880" cy="92153"/>
          </a:xfrm>
        </p:grpSpPr>
        <p:cxnSp>
          <p:nvCxnSpPr>
            <p:cNvPr id="7" name="Straight Connector 6"/>
            <p:cNvCxnSpPr/>
            <p:nvPr/>
          </p:nvCxnSpPr>
          <p:spPr>
            <a:xfrm rot="16200000">
              <a:off x="4992885" y="-2040428"/>
              <a:ext cx="0" cy="7223520"/>
            </a:xfrm>
            <a:prstGeom prst="line">
              <a:avLst/>
            </a:prstGeom>
            <a:ln w="22225"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rot="16200000">
              <a:off x="5052973" y="-1763131"/>
              <a:ext cx="0" cy="6767434"/>
            </a:xfrm>
            <a:prstGeom prst="line">
              <a:avLst/>
            </a:prstGeom>
            <a:ln w="22225"/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>
              <a:off x="5236854" y="-2037718"/>
              <a:ext cx="0" cy="7132302"/>
            </a:xfrm>
            <a:prstGeom prst="line">
              <a:avLst/>
            </a:prstGeom>
            <a:ln w="22225"/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p:pic>
        <p:nvPicPr>
          <p:cNvPr id="10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6075" y="214313"/>
            <a:ext cx="1281113" cy="315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" name="Group 13"/>
          <p:cNvGrpSpPr>
            <a:grpSpLocks/>
          </p:cNvGrpSpPr>
          <p:nvPr/>
        </p:nvGrpSpPr>
        <p:grpSpPr bwMode="auto">
          <a:xfrm>
            <a:off x="390525" y="136525"/>
            <a:ext cx="90488" cy="6584950"/>
            <a:chOff x="1047793" y="137160"/>
            <a:chExt cx="90062" cy="6583680"/>
          </a:xfrm>
        </p:grpSpPr>
        <p:cxnSp>
          <p:nvCxnSpPr>
            <p:cNvPr id="12" name="Straight Connector 11"/>
            <p:cNvCxnSpPr/>
            <p:nvPr/>
          </p:nvCxnSpPr>
          <p:spPr>
            <a:xfrm>
              <a:off x="1093614" y="319688"/>
              <a:ext cx="0" cy="6218625"/>
            </a:xfrm>
            <a:prstGeom prst="line">
              <a:avLst/>
            </a:prstGeom>
            <a:ln w="22225"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1137855" y="502215"/>
              <a:ext cx="0" cy="5853571"/>
            </a:xfrm>
            <a:prstGeom prst="line">
              <a:avLst/>
            </a:prstGeom>
            <a:ln w="22225"/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1047793" y="137160"/>
              <a:ext cx="0" cy="6583680"/>
            </a:xfrm>
            <a:prstGeom prst="line">
              <a:avLst/>
            </a:prstGeom>
            <a:ln w="22225"/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p:pic>
        <p:nvPicPr>
          <p:cNvPr id="15" name="Picture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738" y="1444625"/>
            <a:ext cx="280987" cy="280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TextBox 9"/>
          <p:cNvSpPr txBox="1">
            <a:spLocks noChangeArrowheads="1"/>
          </p:cNvSpPr>
          <p:nvPr/>
        </p:nvSpPr>
        <p:spPr bwMode="auto">
          <a:xfrm>
            <a:off x="3319463" y="623888"/>
            <a:ext cx="2954337" cy="614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sr-Cyrl-RS" dirty="0">
                <a:solidFill>
                  <a:srgbClr val="AA0000"/>
                </a:solidFill>
              </a:rPr>
              <a:t>Република Србија</a:t>
            </a:r>
          </a:p>
          <a:p>
            <a:pPr algn="ctr" eaLnBrk="1" hangingPunct="1">
              <a:defRPr/>
            </a:pPr>
            <a:r>
              <a:rPr lang="sr-Cyrl-RS" sz="1600" dirty="0">
                <a:solidFill>
                  <a:srgbClr val="6A6A6A"/>
                </a:solidFill>
              </a:rPr>
              <a:t>Републички завод за статистику</a:t>
            </a:r>
            <a:endParaRPr lang="en-US" sz="1600" dirty="0">
              <a:solidFill>
                <a:srgbClr val="6A6A6A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719072"/>
            <a:ext cx="7744968" cy="2532888"/>
          </a:xfrm>
        </p:spPr>
        <p:txBody>
          <a:bodyPr anchorCtr="0"/>
          <a:lstStyle>
            <a:lvl1pPr algn="ctr">
              <a:defRPr sz="3400">
                <a:solidFill>
                  <a:srgbClr val="4272CA"/>
                </a:solidFill>
                <a:effectLst>
                  <a:outerShdw blurRad="50800" dist="12700" algn="ctr" rotWithShape="0">
                    <a:srgbClr val="000000">
                      <a:alpha val="66000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512" y="4343400"/>
            <a:ext cx="5980176" cy="1252728"/>
          </a:xfrm>
        </p:spPr>
        <p:txBody>
          <a:bodyPr>
            <a:normAutofit/>
          </a:bodyPr>
          <a:lstStyle>
            <a:lvl1pPr marL="0" indent="0" algn="ctr">
              <a:buNone/>
              <a:defRPr sz="240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3337560" y="5852160"/>
            <a:ext cx="2743200" cy="548640"/>
          </a:xfrm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99151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104775" y="1203325"/>
            <a:ext cx="47625" cy="5578475"/>
            <a:chOff x="1093572" y="320040"/>
            <a:chExt cx="46664" cy="6217920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1093572" y="320040"/>
              <a:ext cx="0" cy="6217920"/>
            </a:xfrm>
            <a:prstGeom prst="line">
              <a:avLst/>
            </a:prstGeom>
            <a:ln w="22225"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1140236" y="327118"/>
              <a:ext cx="0" cy="5911802"/>
            </a:xfrm>
            <a:prstGeom prst="line">
              <a:avLst/>
            </a:prstGeom>
            <a:ln w="22225"/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p:grpSp>
        <p:nvGrpSpPr>
          <p:cNvPr id="8" name="Group 8"/>
          <p:cNvGrpSpPr>
            <a:grpSpLocks/>
          </p:cNvGrpSpPr>
          <p:nvPr/>
        </p:nvGrpSpPr>
        <p:grpSpPr bwMode="auto">
          <a:xfrm>
            <a:off x="534988" y="1081088"/>
            <a:ext cx="8231187" cy="46037"/>
            <a:chOff x="1669415" y="1572094"/>
            <a:chExt cx="6979831" cy="45317"/>
          </a:xfrm>
        </p:grpSpPr>
        <p:cxnSp>
          <p:nvCxnSpPr>
            <p:cNvPr id="9" name="Straight Connector 8"/>
            <p:cNvCxnSpPr/>
            <p:nvPr/>
          </p:nvCxnSpPr>
          <p:spPr>
            <a:xfrm rot="16200000">
              <a:off x="5160003" y="-1917149"/>
              <a:ext cx="0" cy="6978485"/>
            </a:xfrm>
            <a:prstGeom prst="line">
              <a:avLst/>
            </a:prstGeom>
            <a:ln w="22225"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16200000">
              <a:off x="5052984" y="-1766158"/>
              <a:ext cx="0" cy="6767138"/>
            </a:xfrm>
            <a:prstGeom prst="line">
              <a:avLst/>
            </a:prstGeom>
            <a:ln w="22225"/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p:pic>
        <p:nvPicPr>
          <p:cNvPr id="11" name="Picture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088" y="996950"/>
            <a:ext cx="280987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352514-8C8E-43CE-8AA6-9C873D12D6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0384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7934325" y="506413"/>
            <a:ext cx="47625" cy="5578475"/>
            <a:chOff x="1047099" y="320040"/>
            <a:chExt cx="46473" cy="6217920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1093572" y="320040"/>
              <a:ext cx="0" cy="6217920"/>
            </a:xfrm>
            <a:prstGeom prst="line">
              <a:avLst/>
            </a:prstGeom>
            <a:ln w="22225"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>
              <a:off x="1047099" y="327118"/>
              <a:ext cx="0" cy="5911801"/>
            </a:xfrm>
            <a:prstGeom prst="line">
              <a:avLst/>
            </a:prstGeom>
            <a:ln w="22225"/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103188" y="185738"/>
            <a:ext cx="7680325" cy="46037"/>
            <a:chOff x="1526280" y="1572081"/>
            <a:chExt cx="6978512" cy="45330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5015536" y="-1917175"/>
              <a:ext cx="0" cy="6978512"/>
            </a:xfrm>
            <a:prstGeom prst="line">
              <a:avLst/>
            </a:prstGeom>
            <a:ln w="22225"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>
              <a:off x="5121555" y="-1765827"/>
              <a:ext cx="0" cy="6766474"/>
            </a:xfrm>
            <a:prstGeom prst="line">
              <a:avLst/>
            </a:prstGeom>
            <a:ln w="22225"/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p:pic>
        <p:nvPicPr>
          <p:cNvPr id="10" name="Picture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5425" y="119063"/>
            <a:ext cx="280988" cy="280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001000" y="231774"/>
            <a:ext cx="914400" cy="621792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231774"/>
            <a:ext cx="7680960" cy="621792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Slide Number Placeholder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62C7B0-8DDF-448B-BA77-48D406DE74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0082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5"/>
          <p:cNvGrpSpPr>
            <a:grpSpLocks/>
          </p:cNvGrpSpPr>
          <p:nvPr/>
        </p:nvGrpSpPr>
        <p:grpSpPr bwMode="auto">
          <a:xfrm>
            <a:off x="104775" y="1203325"/>
            <a:ext cx="47625" cy="5578475"/>
            <a:chOff x="1093572" y="320040"/>
            <a:chExt cx="46664" cy="6217920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1093572" y="320040"/>
              <a:ext cx="0" cy="6217920"/>
            </a:xfrm>
            <a:prstGeom prst="line">
              <a:avLst/>
            </a:prstGeom>
            <a:ln w="22225"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1140236" y="327118"/>
              <a:ext cx="0" cy="5911802"/>
            </a:xfrm>
            <a:prstGeom prst="line">
              <a:avLst/>
            </a:prstGeom>
            <a:ln w="22225"/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p:grpSp>
        <p:nvGrpSpPr>
          <p:cNvPr id="9" name="Group 7"/>
          <p:cNvGrpSpPr>
            <a:grpSpLocks/>
          </p:cNvGrpSpPr>
          <p:nvPr/>
        </p:nvGrpSpPr>
        <p:grpSpPr bwMode="auto">
          <a:xfrm>
            <a:off x="534988" y="1081088"/>
            <a:ext cx="8231187" cy="46037"/>
            <a:chOff x="1669415" y="1572094"/>
            <a:chExt cx="6979831" cy="45317"/>
          </a:xfrm>
        </p:grpSpPr>
        <p:cxnSp>
          <p:nvCxnSpPr>
            <p:cNvPr id="10" name="Straight Connector 9"/>
            <p:cNvCxnSpPr/>
            <p:nvPr/>
          </p:nvCxnSpPr>
          <p:spPr>
            <a:xfrm rot="16200000">
              <a:off x="5160003" y="-1917149"/>
              <a:ext cx="0" cy="6978485"/>
            </a:xfrm>
            <a:prstGeom prst="line">
              <a:avLst/>
            </a:prstGeom>
            <a:ln w="22225"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6200000">
              <a:off x="5052984" y="-1766158"/>
              <a:ext cx="0" cy="6767138"/>
            </a:xfrm>
            <a:prstGeom prst="line">
              <a:avLst/>
            </a:prstGeom>
            <a:ln w="22225"/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p:pic>
        <p:nvPicPr>
          <p:cNvPr id="12" name="Picture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088" y="996950"/>
            <a:ext cx="280987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228600" y="1280160"/>
            <a:ext cx="8686800" cy="5166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08BBC4-90D3-43AE-A09E-01CE35FA86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269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550863" y="4533900"/>
            <a:ext cx="8137525" cy="92075"/>
            <a:chOff x="1381125" y="1528434"/>
            <a:chExt cx="7421880" cy="92153"/>
          </a:xfrm>
        </p:grpSpPr>
        <p:cxnSp>
          <p:nvCxnSpPr>
            <p:cNvPr id="5" name="Straight Connector 4"/>
            <p:cNvCxnSpPr/>
            <p:nvPr/>
          </p:nvCxnSpPr>
          <p:spPr>
            <a:xfrm rot="16200000">
              <a:off x="4992885" y="-2040427"/>
              <a:ext cx="0" cy="7223519"/>
            </a:xfrm>
            <a:prstGeom prst="line">
              <a:avLst/>
            </a:prstGeom>
            <a:ln w="22225"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 rot="16200000">
              <a:off x="5052972" y="-1763131"/>
              <a:ext cx="0" cy="6767434"/>
            </a:xfrm>
            <a:prstGeom prst="line">
              <a:avLst/>
            </a:prstGeom>
            <a:ln w="22225"/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rot="16200000">
              <a:off x="5236854" y="-2037718"/>
              <a:ext cx="0" cy="7132302"/>
            </a:xfrm>
            <a:prstGeom prst="line">
              <a:avLst/>
            </a:prstGeom>
            <a:ln w="22225"/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p:pic>
        <p:nvPicPr>
          <p:cNvPr id="8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638" y="4452938"/>
            <a:ext cx="279400" cy="280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47363" cy="2852737"/>
          </a:xfrm>
        </p:spPr>
        <p:txBody>
          <a:bodyPr anchor="b"/>
          <a:lstStyle>
            <a:lvl1pPr>
              <a:defRPr sz="3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47363" cy="1500187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82338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5"/>
          <p:cNvGrpSpPr>
            <a:grpSpLocks/>
          </p:cNvGrpSpPr>
          <p:nvPr/>
        </p:nvGrpSpPr>
        <p:grpSpPr bwMode="auto">
          <a:xfrm>
            <a:off x="104775" y="1203325"/>
            <a:ext cx="47625" cy="5578475"/>
            <a:chOff x="1093572" y="320040"/>
            <a:chExt cx="46664" cy="6217920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1093572" y="320040"/>
              <a:ext cx="0" cy="6217920"/>
            </a:xfrm>
            <a:prstGeom prst="line">
              <a:avLst/>
            </a:prstGeom>
            <a:ln w="22225"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1140236" y="327118"/>
              <a:ext cx="0" cy="5911802"/>
            </a:xfrm>
            <a:prstGeom prst="line">
              <a:avLst/>
            </a:prstGeom>
            <a:ln w="22225"/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p:cxnSp>
        <p:nvCxnSpPr>
          <p:cNvPr id="8" name="Straight Connector 7"/>
          <p:cNvCxnSpPr/>
          <p:nvPr/>
        </p:nvCxnSpPr>
        <p:spPr>
          <a:xfrm>
            <a:off x="4572000" y="1152525"/>
            <a:ext cx="0" cy="5303838"/>
          </a:xfrm>
          <a:prstGeom prst="line">
            <a:avLst/>
          </a:prstGeom>
          <a:ln w="952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4479925" y="1035050"/>
            <a:ext cx="182563" cy="182563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10" name="Group 10"/>
          <p:cNvGrpSpPr>
            <a:grpSpLocks/>
          </p:cNvGrpSpPr>
          <p:nvPr/>
        </p:nvGrpSpPr>
        <p:grpSpPr bwMode="auto">
          <a:xfrm>
            <a:off x="534988" y="1081088"/>
            <a:ext cx="8231187" cy="46037"/>
            <a:chOff x="1669415" y="1572094"/>
            <a:chExt cx="6979831" cy="45317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5160003" y="-1917149"/>
              <a:ext cx="0" cy="6978485"/>
            </a:xfrm>
            <a:prstGeom prst="line">
              <a:avLst/>
            </a:prstGeom>
            <a:ln w="22225"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>
              <a:off x="5052984" y="-1766158"/>
              <a:ext cx="0" cy="6767138"/>
            </a:xfrm>
            <a:prstGeom prst="line">
              <a:avLst/>
            </a:prstGeom>
            <a:ln w="22225"/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p:pic>
        <p:nvPicPr>
          <p:cNvPr id="13" name="Picture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088" y="996950"/>
            <a:ext cx="280987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280160"/>
            <a:ext cx="4270248" cy="516572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152" y="1280159"/>
            <a:ext cx="4270248" cy="516572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4" name="Slide Number Placeholder 1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39A772-E2E0-44A7-AFE6-B2C47F3C89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772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4"/>
          <p:cNvGrpSpPr>
            <a:grpSpLocks/>
          </p:cNvGrpSpPr>
          <p:nvPr/>
        </p:nvGrpSpPr>
        <p:grpSpPr bwMode="auto">
          <a:xfrm>
            <a:off x="104775" y="1203325"/>
            <a:ext cx="47625" cy="5578475"/>
            <a:chOff x="1093572" y="320040"/>
            <a:chExt cx="46664" cy="6217920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1093572" y="320040"/>
              <a:ext cx="0" cy="6217920"/>
            </a:xfrm>
            <a:prstGeom prst="line">
              <a:avLst/>
            </a:prstGeom>
            <a:ln w="22225"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1140236" y="327118"/>
              <a:ext cx="0" cy="5911802"/>
            </a:xfrm>
            <a:prstGeom prst="line">
              <a:avLst/>
            </a:prstGeom>
            <a:ln w="22225"/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p:cxnSp>
        <p:nvCxnSpPr>
          <p:cNvPr id="10" name="Straight Connector 9"/>
          <p:cNvCxnSpPr/>
          <p:nvPr/>
        </p:nvCxnSpPr>
        <p:spPr>
          <a:xfrm>
            <a:off x="4572000" y="1133475"/>
            <a:ext cx="0" cy="5303838"/>
          </a:xfrm>
          <a:prstGeom prst="line">
            <a:avLst/>
          </a:prstGeom>
          <a:ln w="952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16200000">
            <a:off x="4572000" y="-2074862"/>
            <a:ext cx="0" cy="8502650"/>
          </a:xfrm>
          <a:prstGeom prst="line">
            <a:avLst/>
          </a:prstGeom>
          <a:ln w="952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4479925" y="1035050"/>
            <a:ext cx="182563" cy="182563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4479925" y="2084388"/>
            <a:ext cx="182563" cy="18256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15" name="Group 12"/>
          <p:cNvGrpSpPr>
            <a:grpSpLocks/>
          </p:cNvGrpSpPr>
          <p:nvPr/>
        </p:nvGrpSpPr>
        <p:grpSpPr bwMode="auto">
          <a:xfrm>
            <a:off x="534988" y="1081088"/>
            <a:ext cx="8231187" cy="46037"/>
            <a:chOff x="1669415" y="1572094"/>
            <a:chExt cx="6979831" cy="45317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5160003" y="-1917149"/>
              <a:ext cx="0" cy="6978485"/>
            </a:xfrm>
            <a:prstGeom prst="line">
              <a:avLst/>
            </a:prstGeom>
            <a:ln w="22225"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>
              <a:off x="5052984" y="-1766158"/>
              <a:ext cx="0" cy="6767138"/>
            </a:xfrm>
            <a:prstGeom prst="line">
              <a:avLst/>
            </a:prstGeom>
            <a:ln w="22225"/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p:pic>
        <p:nvPicPr>
          <p:cNvPr id="18" name="Picture 1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088" y="996950"/>
            <a:ext cx="280987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1280160"/>
            <a:ext cx="4270248" cy="823912"/>
          </a:xfrm>
        </p:spPr>
        <p:txBody>
          <a:bodyPr anchor="b">
            <a:normAutofit/>
          </a:bodyPr>
          <a:lstStyle>
            <a:lvl1pPr marL="0" indent="0">
              <a:buNone/>
              <a:defRPr sz="220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8600" y="2240178"/>
            <a:ext cx="4270248" cy="420624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1280160"/>
            <a:ext cx="4270248" cy="823912"/>
          </a:xfrm>
        </p:spPr>
        <p:txBody>
          <a:bodyPr anchor="b">
            <a:normAutofit/>
          </a:bodyPr>
          <a:lstStyle>
            <a:lvl1pPr marL="0" indent="0">
              <a:buNone/>
              <a:defRPr sz="220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240280"/>
            <a:ext cx="4270248" cy="420624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BC65C6-C609-4672-8F68-C1E51B2335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234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4"/>
          <p:cNvGrpSpPr>
            <a:grpSpLocks/>
          </p:cNvGrpSpPr>
          <p:nvPr/>
        </p:nvGrpSpPr>
        <p:grpSpPr bwMode="auto">
          <a:xfrm>
            <a:off x="104775" y="1203325"/>
            <a:ext cx="47625" cy="5578475"/>
            <a:chOff x="1093572" y="320040"/>
            <a:chExt cx="46664" cy="6217920"/>
          </a:xfrm>
        </p:grpSpPr>
        <p:cxnSp>
          <p:nvCxnSpPr>
            <p:cNvPr id="4" name="Straight Connector 3"/>
            <p:cNvCxnSpPr/>
            <p:nvPr/>
          </p:nvCxnSpPr>
          <p:spPr>
            <a:xfrm>
              <a:off x="1093572" y="320040"/>
              <a:ext cx="0" cy="6217920"/>
            </a:xfrm>
            <a:prstGeom prst="line">
              <a:avLst/>
            </a:prstGeom>
            <a:ln w="22225"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5" name="Straight Connector 4"/>
            <p:cNvCxnSpPr/>
            <p:nvPr/>
          </p:nvCxnSpPr>
          <p:spPr>
            <a:xfrm>
              <a:off x="1140236" y="327118"/>
              <a:ext cx="0" cy="5911802"/>
            </a:xfrm>
            <a:prstGeom prst="line">
              <a:avLst/>
            </a:prstGeom>
            <a:ln w="22225"/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p:grpSp>
        <p:nvGrpSpPr>
          <p:cNvPr id="6" name="Group 7"/>
          <p:cNvGrpSpPr>
            <a:grpSpLocks/>
          </p:cNvGrpSpPr>
          <p:nvPr/>
        </p:nvGrpSpPr>
        <p:grpSpPr bwMode="auto">
          <a:xfrm>
            <a:off x="534988" y="1081088"/>
            <a:ext cx="8231187" cy="46037"/>
            <a:chOff x="1669415" y="1572094"/>
            <a:chExt cx="6979831" cy="45317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5160003" y="-1917149"/>
              <a:ext cx="0" cy="6978485"/>
            </a:xfrm>
            <a:prstGeom prst="line">
              <a:avLst/>
            </a:prstGeom>
            <a:ln w="22225"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>
              <a:off x="5052984" y="-1766158"/>
              <a:ext cx="0" cy="6767138"/>
            </a:xfrm>
            <a:prstGeom prst="line">
              <a:avLst/>
            </a:prstGeom>
            <a:ln w="22225"/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p:pic>
        <p:nvPicPr>
          <p:cNvPr id="10" name="Picture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088" y="996950"/>
            <a:ext cx="280987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3D5A74-9147-4821-AAF5-4FCADCF895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46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04775" y="274638"/>
            <a:ext cx="47625" cy="6510337"/>
            <a:chOff x="1093572" y="320040"/>
            <a:chExt cx="46664" cy="6217920"/>
          </a:xfrm>
        </p:grpSpPr>
        <p:cxnSp>
          <p:nvCxnSpPr>
            <p:cNvPr id="3" name="Straight Connector 2"/>
            <p:cNvCxnSpPr/>
            <p:nvPr/>
          </p:nvCxnSpPr>
          <p:spPr>
            <a:xfrm>
              <a:off x="1093572" y="320040"/>
              <a:ext cx="0" cy="6217920"/>
            </a:xfrm>
            <a:prstGeom prst="line">
              <a:avLst/>
            </a:prstGeom>
            <a:ln w="22225">
              <a:round/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4" name="Straight Connector 3"/>
            <p:cNvCxnSpPr/>
            <p:nvPr/>
          </p:nvCxnSpPr>
          <p:spPr>
            <a:xfrm>
              <a:off x="1140236" y="326105"/>
              <a:ext cx="0" cy="5955619"/>
            </a:xfrm>
            <a:prstGeom prst="line">
              <a:avLst/>
            </a:prstGeom>
            <a:ln w="22225">
              <a:round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p:grpSp>
        <p:nvGrpSpPr>
          <p:cNvPr id="5" name="Group 7"/>
          <p:cNvGrpSpPr>
            <a:grpSpLocks/>
          </p:cNvGrpSpPr>
          <p:nvPr/>
        </p:nvGrpSpPr>
        <p:grpSpPr bwMode="auto">
          <a:xfrm>
            <a:off x="534988" y="146050"/>
            <a:ext cx="8231187" cy="46038"/>
            <a:chOff x="1669415" y="1572094"/>
            <a:chExt cx="6979831" cy="45317"/>
          </a:xfrm>
        </p:grpSpPr>
        <p:cxnSp>
          <p:nvCxnSpPr>
            <p:cNvPr id="6" name="Straight Connector 5"/>
            <p:cNvCxnSpPr/>
            <p:nvPr/>
          </p:nvCxnSpPr>
          <p:spPr>
            <a:xfrm rot="16200000">
              <a:off x="5160003" y="-1917149"/>
              <a:ext cx="0" cy="6978485"/>
            </a:xfrm>
            <a:prstGeom prst="line">
              <a:avLst/>
            </a:prstGeom>
            <a:ln w="22225"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rot="16200000">
              <a:off x="5052984" y="-1766158"/>
              <a:ext cx="0" cy="6767138"/>
            </a:xfrm>
            <a:prstGeom prst="line">
              <a:avLst/>
            </a:prstGeom>
            <a:ln w="22225"/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p:pic>
        <p:nvPicPr>
          <p:cNvPr id="8" name="Picture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088" y="55563"/>
            <a:ext cx="280987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Slide Number Placeholder 1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A5A260-3622-4A41-AEF9-08753E3207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9030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5"/>
          <p:cNvGrpSpPr>
            <a:grpSpLocks/>
          </p:cNvGrpSpPr>
          <p:nvPr/>
        </p:nvGrpSpPr>
        <p:grpSpPr bwMode="auto">
          <a:xfrm>
            <a:off x="534988" y="1079500"/>
            <a:ext cx="3567112" cy="44450"/>
            <a:chOff x="1669417" y="1572087"/>
            <a:chExt cx="3025346" cy="45326"/>
          </a:xfrm>
        </p:grpSpPr>
        <p:cxnSp>
          <p:nvCxnSpPr>
            <p:cNvPr id="7" name="Straight Connector 6"/>
            <p:cNvCxnSpPr/>
            <p:nvPr/>
          </p:nvCxnSpPr>
          <p:spPr>
            <a:xfrm rot="16200000">
              <a:off x="3182763" y="60086"/>
              <a:ext cx="0" cy="3024000"/>
            </a:xfrm>
            <a:prstGeom prst="line">
              <a:avLst/>
            </a:prstGeom>
            <a:ln w="22225"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rot="16200000">
              <a:off x="3077071" y="209759"/>
              <a:ext cx="0" cy="2815309"/>
            </a:xfrm>
            <a:prstGeom prst="line">
              <a:avLst/>
            </a:prstGeom>
            <a:ln w="22225"/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p:cxnSp>
        <p:nvCxnSpPr>
          <p:cNvPr id="9" name="Straight Connector 8"/>
          <p:cNvCxnSpPr/>
          <p:nvPr/>
        </p:nvCxnSpPr>
        <p:spPr>
          <a:xfrm>
            <a:off x="4046538" y="1279525"/>
            <a:ext cx="0" cy="5167313"/>
          </a:xfrm>
          <a:prstGeom prst="line">
            <a:avLst/>
          </a:prstGeom>
          <a:ln w="952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grpSp>
        <p:nvGrpSpPr>
          <p:cNvPr id="10" name="Group 8"/>
          <p:cNvGrpSpPr>
            <a:grpSpLocks/>
          </p:cNvGrpSpPr>
          <p:nvPr/>
        </p:nvGrpSpPr>
        <p:grpSpPr bwMode="auto">
          <a:xfrm>
            <a:off x="104775" y="1203325"/>
            <a:ext cx="47625" cy="5578475"/>
            <a:chOff x="1093572" y="320040"/>
            <a:chExt cx="46664" cy="6217920"/>
          </a:xfrm>
        </p:grpSpPr>
        <p:cxnSp>
          <p:nvCxnSpPr>
            <p:cNvPr id="11" name="Straight Connector 10"/>
            <p:cNvCxnSpPr/>
            <p:nvPr/>
          </p:nvCxnSpPr>
          <p:spPr>
            <a:xfrm>
              <a:off x="1093572" y="320040"/>
              <a:ext cx="0" cy="6217920"/>
            </a:xfrm>
            <a:prstGeom prst="line">
              <a:avLst/>
            </a:prstGeom>
            <a:ln w="22225">
              <a:round/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1140236" y="327118"/>
              <a:ext cx="0" cy="5911802"/>
            </a:xfrm>
            <a:prstGeom prst="line">
              <a:avLst/>
            </a:prstGeom>
            <a:ln w="22225">
              <a:round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p:pic>
        <p:nvPicPr>
          <p:cNvPr id="13" name="Picture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088" y="996950"/>
            <a:ext cx="280987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46304"/>
            <a:ext cx="3767328" cy="914400"/>
          </a:xfrm>
        </p:spPr>
        <p:txBody>
          <a:bodyPr anchorCtr="0"/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96941" y="146304"/>
            <a:ext cx="4800600" cy="630021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228600" y="1280160"/>
            <a:ext cx="3767328" cy="5166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39DEED-3735-4F98-80EE-A7286E9C9C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476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5"/>
          <p:cNvGrpSpPr>
            <a:grpSpLocks/>
          </p:cNvGrpSpPr>
          <p:nvPr/>
        </p:nvGrpSpPr>
        <p:grpSpPr bwMode="auto">
          <a:xfrm>
            <a:off x="534988" y="1079500"/>
            <a:ext cx="3567112" cy="44450"/>
            <a:chOff x="1669417" y="1572087"/>
            <a:chExt cx="3025346" cy="45326"/>
          </a:xfrm>
        </p:grpSpPr>
        <p:cxnSp>
          <p:nvCxnSpPr>
            <p:cNvPr id="6" name="Straight Connector 5"/>
            <p:cNvCxnSpPr/>
            <p:nvPr/>
          </p:nvCxnSpPr>
          <p:spPr>
            <a:xfrm rot="16200000">
              <a:off x="3182763" y="60086"/>
              <a:ext cx="0" cy="3024000"/>
            </a:xfrm>
            <a:prstGeom prst="line">
              <a:avLst/>
            </a:prstGeom>
            <a:ln w="22225"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rot="16200000">
              <a:off x="3077071" y="209759"/>
              <a:ext cx="0" cy="2815309"/>
            </a:xfrm>
            <a:prstGeom prst="line">
              <a:avLst/>
            </a:prstGeom>
            <a:ln w="22225"/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p:cxnSp>
        <p:nvCxnSpPr>
          <p:cNvPr id="8" name="Straight Connector 7"/>
          <p:cNvCxnSpPr/>
          <p:nvPr/>
        </p:nvCxnSpPr>
        <p:spPr>
          <a:xfrm>
            <a:off x="4046538" y="1279525"/>
            <a:ext cx="0" cy="5167313"/>
          </a:xfrm>
          <a:prstGeom prst="line">
            <a:avLst/>
          </a:prstGeom>
          <a:ln w="952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grpSp>
        <p:nvGrpSpPr>
          <p:cNvPr id="9" name="Group 9"/>
          <p:cNvGrpSpPr>
            <a:grpSpLocks/>
          </p:cNvGrpSpPr>
          <p:nvPr/>
        </p:nvGrpSpPr>
        <p:grpSpPr bwMode="auto">
          <a:xfrm>
            <a:off x="104775" y="1203325"/>
            <a:ext cx="47625" cy="5578475"/>
            <a:chOff x="1093572" y="320040"/>
            <a:chExt cx="46664" cy="6217920"/>
          </a:xfrm>
        </p:grpSpPr>
        <p:cxnSp>
          <p:nvCxnSpPr>
            <p:cNvPr id="10" name="Straight Connector 9"/>
            <p:cNvCxnSpPr/>
            <p:nvPr/>
          </p:nvCxnSpPr>
          <p:spPr>
            <a:xfrm>
              <a:off x="1093572" y="320040"/>
              <a:ext cx="0" cy="6217920"/>
            </a:xfrm>
            <a:prstGeom prst="line">
              <a:avLst/>
            </a:prstGeom>
            <a:ln w="22225">
              <a:round/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1140236" y="327118"/>
              <a:ext cx="0" cy="5911802"/>
            </a:xfrm>
            <a:prstGeom prst="line">
              <a:avLst/>
            </a:prstGeom>
            <a:ln w="22225">
              <a:round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p:pic>
        <p:nvPicPr>
          <p:cNvPr id="12" name="Picture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088" y="996950"/>
            <a:ext cx="280987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46304"/>
            <a:ext cx="3767328" cy="914400"/>
          </a:xfrm>
        </p:spPr>
        <p:txBody>
          <a:bodyPr anchorCtr="0"/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96941" y="146304"/>
            <a:ext cx="4800600" cy="6300216"/>
          </a:xfrm>
        </p:spPr>
        <p:txBody>
          <a:bodyPr rtlCol="0">
            <a:normAutofit/>
          </a:bodyPr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1"/>
          </p:nvPr>
        </p:nvSpPr>
        <p:spPr>
          <a:xfrm>
            <a:off x="228600" y="1280160"/>
            <a:ext cx="3767328" cy="5166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2217BB-3114-4FE9-A2EA-4E1229076F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1112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8600" y="146050"/>
            <a:ext cx="86868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228600" y="1279525"/>
            <a:ext cx="8686800" cy="5167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943600" y="6580188"/>
            <a:ext cx="3090863" cy="274637"/>
          </a:xfrm>
          <a:prstGeom prst="rect">
            <a:avLst/>
          </a:prstGeom>
          <a:noFill/>
        </p:spPr>
        <p:txBody>
          <a:bodyPr>
            <a:normAutofit fontScale="85000" lnSpcReduction="20000"/>
          </a:bodyPr>
          <a:lstStyle/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rgbClr val="898989"/>
                </a:solidFill>
                <a:effectLst>
                  <a:outerShdw blurRad="50800" algn="ctr" rotWithShape="0">
                    <a:srgbClr val="000000">
                      <a:alpha val="66000"/>
                    </a:srgbClr>
                  </a:outerShdw>
                </a:effectLst>
                <a:latin typeface="+mn-lt"/>
              </a:rPr>
              <a:t>www.stat.gov.rs / stat@stat.gov.rs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234950" y="6583363"/>
            <a:ext cx="457200" cy="274637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A1A3A9C-2150-4519-A5CF-24A5C4ADB1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iming>
    <p:tnLst>
      <p:par>
        <p:cTn id="1" dur="indefinite" restart="never" nodeType="tmRoot"/>
      </p:par>
    </p:tnLst>
  </p:timing>
  <p:txStyles>
    <p:titleStyle>
      <a:lvl1pPr algn="l" defTabSz="51435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kern="1200">
          <a:solidFill>
            <a:srgbClr val="4272CA"/>
          </a:solidFill>
          <a:effectLst>
            <a:outerShdw blurRad="50800" algn="ctr" rotWithShape="0">
              <a:srgbClr val="000000">
                <a:alpha val="66000"/>
              </a:srgbClr>
            </a:outerShdw>
          </a:effectLst>
          <a:latin typeface="+mn-lt"/>
          <a:ea typeface="+mj-ea"/>
          <a:cs typeface="+mj-cs"/>
        </a:defRPr>
      </a:lvl1pPr>
      <a:lvl2pPr algn="l" defTabSz="51435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rgbClr val="4272CA"/>
          </a:solidFill>
          <a:latin typeface="Calibri" panose="020F0502020204030204" pitchFamily="34" charset="0"/>
        </a:defRPr>
      </a:lvl2pPr>
      <a:lvl3pPr algn="l" defTabSz="51435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rgbClr val="4272CA"/>
          </a:solidFill>
          <a:latin typeface="Calibri" panose="020F0502020204030204" pitchFamily="34" charset="0"/>
        </a:defRPr>
      </a:lvl3pPr>
      <a:lvl4pPr algn="l" defTabSz="51435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rgbClr val="4272CA"/>
          </a:solidFill>
          <a:latin typeface="Calibri" panose="020F0502020204030204" pitchFamily="34" charset="0"/>
        </a:defRPr>
      </a:lvl4pPr>
      <a:lvl5pPr algn="l" defTabSz="51435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rgbClr val="4272CA"/>
          </a:solidFill>
          <a:latin typeface="Calibri" panose="020F0502020204030204" pitchFamily="34" charset="0"/>
        </a:defRPr>
      </a:lvl5pPr>
      <a:lvl6pPr marL="457200" algn="l" defTabSz="51435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rgbClr val="4272CA"/>
          </a:solidFill>
          <a:latin typeface="Calibri" panose="020F0502020204030204" pitchFamily="34" charset="0"/>
        </a:defRPr>
      </a:lvl6pPr>
      <a:lvl7pPr marL="914400" algn="l" defTabSz="51435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rgbClr val="4272CA"/>
          </a:solidFill>
          <a:latin typeface="Calibri" panose="020F0502020204030204" pitchFamily="34" charset="0"/>
        </a:defRPr>
      </a:lvl7pPr>
      <a:lvl8pPr marL="1371600" algn="l" defTabSz="51435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rgbClr val="4272CA"/>
          </a:solidFill>
          <a:latin typeface="Calibri" panose="020F0502020204030204" pitchFamily="34" charset="0"/>
        </a:defRPr>
      </a:lvl8pPr>
      <a:lvl9pPr marL="1828800" algn="l" defTabSz="51435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rgbClr val="4272CA"/>
          </a:solidFill>
          <a:latin typeface="Calibri" panose="020F0502020204030204" pitchFamily="34" charset="0"/>
        </a:defRPr>
      </a:lvl9pPr>
    </p:titleStyle>
    <p:bodyStyle>
      <a:lvl1pPr marL="128588" indent="-128588" algn="l" defTabSz="514350" rtl="0" eaLnBrk="1" fontAlgn="base" hangingPunct="1">
        <a:lnSpc>
          <a:spcPct val="90000"/>
        </a:lnSpc>
        <a:spcBef>
          <a:spcPts val="563"/>
        </a:spcBef>
        <a:spcAft>
          <a:spcPct val="0"/>
        </a:spcAft>
        <a:buClr>
          <a:srgbClr val="4272CA"/>
        </a:buClr>
        <a:buFont typeface="Arial" panose="020B0604020202020204" pitchFamily="34" charset="0"/>
        <a:buChar char="•"/>
        <a:defRPr sz="2000" kern="1200">
          <a:solidFill>
            <a:srgbClr val="6A6A6A"/>
          </a:solidFill>
          <a:latin typeface="+mn-lt"/>
          <a:ea typeface="+mn-ea"/>
          <a:cs typeface="+mn-cs"/>
        </a:defRPr>
      </a:lvl1pPr>
      <a:lvl2pPr marL="385763" indent="-128588" algn="l" defTabSz="514350" rtl="0" eaLnBrk="1" fontAlgn="base" hangingPunct="1">
        <a:lnSpc>
          <a:spcPct val="90000"/>
        </a:lnSpc>
        <a:spcBef>
          <a:spcPts val="275"/>
        </a:spcBef>
        <a:spcAft>
          <a:spcPct val="0"/>
        </a:spcAft>
        <a:buClr>
          <a:srgbClr val="4272CA"/>
        </a:buClr>
        <a:buFont typeface="Arial" panose="020B0604020202020204" pitchFamily="34" charset="0"/>
        <a:buChar char="•"/>
        <a:defRPr kern="1200">
          <a:solidFill>
            <a:srgbClr val="6A6A6A"/>
          </a:solidFill>
          <a:latin typeface="+mn-lt"/>
          <a:ea typeface="+mn-ea"/>
          <a:cs typeface="+mn-cs"/>
        </a:defRPr>
      </a:lvl2pPr>
      <a:lvl3pPr marL="642938" indent="-128588" algn="l" defTabSz="514350" rtl="0" eaLnBrk="1" fontAlgn="base" hangingPunct="1">
        <a:lnSpc>
          <a:spcPct val="90000"/>
        </a:lnSpc>
        <a:spcBef>
          <a:spcPts val="275"/>
        </a:spcBef>
        <a:spcAft>
          <a:spcPct val="0"/>
        </a:spcAft>
        <a:buClr>
          <a:srgbClr val="4272CA"/>
        </a:buClr>
        <a:buFont typeface="Arial" panose="020B0604020202020204" pitchFamily="34" charset="0"/>
        <a:buChar char="•"/>
        <a:defRPr sz="1600" i="1" kern="1200">
          <a:solidFill>
            <a:srgbClr val="6A6A6A"/>
          </a:solidFill>
          <a:latin typeface="+mn-lt"/>
          <a:ea typeface="+mn-ea"/>
          <a:cs typeface="+mn-cs"/>
        </a:defRPr>
      </a:lvl3pPr>
      <a:lvl4pPr marL="900113" indent="-128588" algn="l" defTabSz="514350" rtl="0" eaLnBrk="1" fontAlgn="base" hangingPunct="1">
        <a:lnSpc>
          <a:spcPct val="90000"/>
        </a:lnSpc>
        <a:spcBef>
          <a:spcPts val="275"/>
        </a:spcBef>
        <a:spcAft>
          <a:spcPct val="0"/>
        </a:spcAft>
        <a:buClr>
          <a:srgbClr val="4272CA"/>
        </a:buClr>
        <a:buFont typeface="Arial" panose="020B0604020202020204" pitchFamily="34" charset="0"/>
        <a:buChar char="•"/>
        <a:defRPr sz="1400" kern="1200">
          <a:solidFill>
            <a:srgbClr val="6A6A6A"/>
          </a:solidFill>
          <a:latin typeface="+mn-lt"/>
          <a:ea typeface="+mn-ea"/>
          <a:cs typeface="+mn-cs"/>
        </a:defRPr>
      </a:lvl4pPr>
      <a:lvl5pPr marL="1157288" indent="-128588" algn="l" defTabSz="514350" rtl="0" eaLnBrk="1" fontAlgn="base" hangingPunct="1">
        <a:lnSpc>
          <a:spcPct val="90000"/>
        </a:lnSpc>
        <a:spcBef>
          <a:spcPts val="275"/>
        </a:spcBef>
        <a:spcAft>
          <a:spcPct val="0"/>
        </a:spcAft>
        <a:buClr>
          <a:srgbClr val="4272CA"/>
        </a:buClr>
        <a:buFont typeface="Arial" panose="020B0604020202020204" pitchFamily="34" charset="0"/>
        <a:buChar char="•"/>
        <a:defRPr sz="1200" i="1" kern="1200">
          <a:solidFill>
            <a:srgbClr val="6A6A6A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e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hdr.undp.org/en/composite/GII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www3.weforum.org/docs/GGGR16/WEF_Global_Gender_Gap_Report_2016.pdf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eige.europa.eu/content/activities/gender-equality-index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socijalnoukljucivanje.gov.rs/wp-content/uploads/2016/02/Izvestaj_Indeks_rodne_ravnopravnosti_2016_SRP.pdf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1486" y="1978056"/>
            <a:ext cx="8255479" cy="2532062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effectLst/>
              </a:rPr>
              <a:t>Публикација </a:t>
            </a:r>
            <a:r>
              <a:rPr lang="en-US" b="1" dirty="0" smtClean="0">
                <a:effectLst/>
              </a:rPr>
              <a:t/>
            </a:r>
            <a:br>
              <a:rPr lang="en-US" b="1" dirty="0" smtClean="0">
                <a:effectLst/>
              </a:rPr>
            </a:br>
            <a:r>
              <a:rPr lang="ru-RU" b="1" i="1" dirty="0" smtClean="0">
                <a:effectLst/>
              </a:rPr>
              <a:t>Жене </a:t>
            </a:r>
            <a:r>
              <a:rPr lang="ru-RU" b="1" i="1" dirty="0">
                <a:effectLst/>
              </a:rPr>
              <a:t>и мушкарци у Републици Србији, 201</a:t>
            </a:r>
            <a:r>
              <a:rPr lang="sr-Latn-CS" b="1" i="1" dirty="0">
                <a:effectLst/>
              </a:rPr>
              <a:t>7</a:t>
            </a:r>
            <a:r>
              <a:rPr lang="sr-Cyrl-RS" b="1" i="1" dirty="0" smtClean="0">
                <a:effectLst/>
              </a:rPr>
              <a:t>.</a:t>
            </a:r>
            <a:r>
              <a:rPr lang="en-US" b="1" i="1" dirty="0" smtClean="0">
                <a:effectLst/>
              </a:rPr>
              <a:t/>
            </a:r>
            <a:br>
              <a:rPr lang="en-US" b="1" i="1" dirty="0" smtClean="0">
                <a:effectLst/>
              </a:rPr>
            </a:b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r>
              <a:rPr lang="ru-RU" b="1" dirty="0">
                <a:effectLst/>
              </a:rPr>
              <a:t> - прикупљање </a:t>
            </a:r>
            <a:r>
              <a:rPr lang="sr-Latn-CS" b="1" dirty="0">
                <a:effectLst/>
              </a:rPr>
              <a:t>статистичких података по полу</a:t>
            </a:r>
            <a:r>
              <a:rPr lang="ru-RU" b="1" dirty="0">
                <a:effectLst/>
              </a:rPr>
              <a:t>: </a:t>
            </a:r>
            <a:r>
              <a:rPr lang="en-US" b="1" dirty="0" smtClean="0">
                <a:effectLst/>
              </a:rPr>
              <a:t/>
            </a:r>
            <a:br>
              <a:rPr lang="en-US" b="1" dirty="0" smtClean="0">
                <a:effectLst/>
              </a:rPr>
            </a:br>
            <a:r>
              <a:rPr lang="ru-RU" b="1" dirty="0" smtClean="0">
                <a:effectLst/>
              </a:rPr>
              <a:t>потребе </a:t>
            </a:r>
            <a:r>
              <a:rPr lang="ru-RU" b="1" dirty="0">
                <a:effectLst/>
              </a:rPr>
              <a:t>и могућности - </a:t>
            </a: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endParaRPr lang="en-US" dirty="0"/>
          </a:p>
        </p:txBody>
      </p:sp>
      <p:sp>
        <p:nvSpPr>
          <p:cNvPr id="13315" name="Subtitle 2"/>
          <p:cNvSpPr>
            <a:spLocks noGrp="1"/>
          </p:cNvSpPr>
          <p:nvPr>
            <p:ph type="subTitle" idx="1"/>
          </p:nvPr>
        </p:nvSpPr>
        <p:spPr>
          <a:xfrm>
            <a:off x="1818376" y="4710112"/>
            <a:ext cx="5981700" cy="1252538"/>
          </a:xfrm>
        </p:spPr>
        <p:txBody>
          <a:bodyPr/>
          <a:lstStyle/>
          <a:p>
            <a:r>
              <a:rPr lang="sr-Latn-RS" dirty="0"/>
              <a:t>08 </a:t>
            </a:r>
            <a:r>
              <a:rPr lang="sr-Cyrl-CS" dirty="0"/>
              <a:t>- </a:t>
            </a:r>
            <a:r>
              <a:rPr lang="sr-Latn-RS" dirty="0"/>
              <a:t>09</a:t>
            </a:r>
            <a:r>
              <a:rPr lang="sr-Cyrl-CS" dirty="0"/>
              <a:t>. </a:t>
            </a:r>
            <a:r>
              <a:rPr lang="sr-Cyrl-RS" dirty="0"/>
              <a:t>ју</a:t>
            </a:r>
            <a:r>
              <a:rPr lang="sr-Cyrl-CS" dirty="0"/>
              <a:t>н 2017. </a:t>
            </a:r>
            <a:r>
              <a:rPr lang="sr-Cyrl-CS" dirty="0" smtClean="0"/>
              <a:t>године</a:t>
            </a:r>
            <a:endParaRPr lang="en-US" altLang="en-US" dirty="0" smtClean="0"/>
          </a:p>
        </p:txBody>
      </p:sp>
      <p:sp>
        <p:nvSpPr>
          <p:cNvPr id="13316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3552585" y="5413375"/>
            <a:ext cx="2743200" cy="549275"/>
          </a:xfrm>
        </p:spPr>
        <p:txBody>
          <a:bodyPr/>
          <a:lstStyle/>
          <a:p>
            <a:r>
              <a:rPr lang="sr-Cyrl-CS" dirty="0"/>
              <a:t>Зрењанин</a:t>
            </a:r>
            <a:endParaRPr lang="en-US" dirty="0"/>
          </a:p>
          <a:p>
            <a:endParaRPr lang="en-US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marL="0" indent="0">
              <a:buFont typeface="Arial" charset="0"/>
              <a:buNone/>
            </a:pPr>
            <a:endParaRPr lang="en-US" altLang="en-US" sz="6000" smtClean="0"/>
          </a:p>
          <a:p>
            <a:pPr marL="0" indent="0">
              <a:buFont typeface="Arial" charset="0"/>
              <a:buNone/>
            </a:pPr>
            <a:endParaRPr lang="en-US" altLang="en-US" sz="600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" y="87313"/>
            <a:ext cx="8915400" cy="9144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200" dirty="0" smtClean="0"/>
              <a:t>1. Преостали </a:t>
            </a:r>
            <a:r>
              <a:rPr lang="ru-RU" sz="3200" dirty="0"/>
              <a:t>пут до родне </a:t>
            </a:r>
            <a:r>
              <a:rPr lang="ru-RU" sz="3200" dirty="0" smtClean="0"/>
              <a:t>равноправности</a:t>
            </a:r>
            <a:endParaRPr lang="en-US" sz="3200" dirty="0"/>
          </a:p>
        </p:txBody>
      </p:sp>
      <p:pic>
        <p:nvPicPr>
          <p:cNvPr id="2458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013" y="1638300"/>
            <a:ext cx="7256462" cy="4670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398144" y="5939393"/>
            <a:ext cx="307963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sr-Cyrl-RS" dirty="0" smtClean="0"/>
              <a:t>Србија                         ЕУ-28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180258" y="3379416"/>
            <a:ext cx="2849442" cy="135421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sr-Cyrl-RS" sz="1400" dirty="0" smtClean="0"/>
              <a:t>Преостали пут до родне равноправности</a:t>
            </a:r>
          </a:p>
          <a:p>
            <a:endParaRPr lang="sr-Cyrl-RS" sz="1400" dirty="0" smtClean="0"/>
          </a:p>
          <a:p>
            <a:r>
              <a:rPr lang="sr-Cyrl-RS" sz="1400" dirty="0" smtClean="0"/>
              <a:t>Достигнути ниво родне равноправности</a:t>
            </a:r>
          </a:p>
          <a:p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965106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228600" y="1279525"/>
            <a:ext cx="8686800" cy="5167313"/>
          </a:xfrm>
        </p:spPr>
        <p:txBody>
          <a:bodyPr/>
          <a:lstStyle/>
          <a:p>
            <a:endParaRPr lang="sr-Latn-RS" altLang="en-US" smtClean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sr-Cyrl-R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  <a:cs typeface="+mn-cs"/>
              </a:rPr>
              <a:t>1. Индекс </a:t>
            </a:r>
            <a:r>
              <a:rPr lang="sr-Cyrl-R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  <a:cs typeface="+mn-cs"/>
              </a:rPr>
              <a:t>родне равноправности и </a:t>
            </a:r>
            <a:r>
              <a:rPr lang="sr-Cyrl-R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  <a:cs typeface="+mn-cs"/>
              </a:rPr>
              <a:t>домени</a:t>
            </a:r>
            <a:endParaRPr lang="sr-Latn-RS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  <a:cs typeface="+mn-cs"/>
            </a:endParaRPr>
          </a:p>
        </p:txBody>
      </p:sp>
      <p:graphicFrame>
        <p:nvGraphicFramePr>
          <p:cNvPr id="35844" name="Object 2"/>
          <p:cNvGraphicFramePr>
            <a:graphicFrameLocks noChangeAspect="1"/>
          </p:cNvGraphicFramePr>
          <p:nvPr/>
        </p:nvGraphicFramePr>
        <p:xfrm>
          <a:off x="2557463" y="1279525"/>
          <a:ext cx="4029075" cy="5162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8" name="Worksheet" r:id="rId3" imgW="4029024" imgH="5162670" progId="Excel.Sheet.12">
                  <p:embed/>
                </p:oleObj>
              </mc:Choice>
              <mc:Fallback>
                <p:oleObj name="Worksheet" r:id="rId3" imgW="4029024" imgH="5162670" progId="Excel.Sheet.12">
                  <p:embed/>
                  <p:pic>
                    <p:nvPicPr>
                      <p:cNvPr id="3584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7463" y="1279525"/>
                        <a:ext cx="4029075" cy="5162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Down Arrow 4"/>
          <p:cNvSpPr/>
          <p:nvPr/>
        </p:nvSpPr>
        <p:spPr>
          <a:xfrm rot="16200000">
            <a:off x="2103437" y="2076451"/>
            <a:ext cx="614363" cy="620712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" name="Down Arrow 10"/>
          <p:cNvSpPr/>
          <p:nvPr/>
        </p:nvSpPr>
        <p:spPr>
          <a:xfrm rot="10800000">
            <a:off x="6597650" y="5056188"/>
            <a:ext cx="587375" cy="457200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Down Arrow 11"/>
          <p:cNvSpPr/>
          <p:nvPr/>
        </p:nvSpPr>
        <p:spPr>
          <a:xfrm rot="10800000">
            <a:off x="6586538" y="5056188"/>
            <a:ext cx="587375" cy="457200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Down Arrow 7"/>
          <p:cNvSpPr/>
          <p:nvPr/>
        </p:nvSpPr>
        <p:spPr>
          <a:xfrm rot="16200000">
            <a:off x="2040621" y="3749630"/>
            <a:ext cx="614362" cy="620713"/>
          </a:xfrm>
          <a:prstGeom prst="downArrow">
            <a:avLst/>
          </a:prstGeom>
          <a:solidFill>
            <a:srgbClr val="F8A14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656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228600" y="1279525"/>
            <a:ext cx="8686800" cy="5167313"/>
          </a:xfrm>
        </p:spPr>
        <p:txBody>
          <a:bodyPr/>
          <a:lstStyle/>
          <a:p>
            <a:pPr>
              <a:buFont typeface="Arial" charset="0"/>
              <a:buChar char="•"/>
              <a:defRPr/>
            </a:pPr>
            <a:endParaRPr lang="ru-RU" altLang="en-US" dirty="0" smtClean="0"/>
          </a:p>
          <a:p>
            <a:pPr>
              <a:buFont typeface="Arial" charset="0"/>
              <a:buChar char="•"/>
              <a:defRPr/>
            </a:pPr>
            <a:r>
              <a:rPr lang="ru-RU" altLang="en-US" sz="2400" dirty="0" smtClean="0">
                <a:solidFill>
                  <a:srgbClr val="000000"/>
                </a:solidFill>
              </a:rPr>
              <a:t> </a:t>
            </a:r>
            <a:r>
              <a:rPr lang="ru-RU" altLang="en-US" sz="2400" dirty="0">
                <a:solidFill>
                  <a:srgbClr val="000000"/>
                </a:solidFill>
              </a:rPr>
              <a:t>Индекс родне </a:t>
            </a:r>
            <a:r>
              <a:rPr lang="ru-RU" altLang="en-US" sz="2400" dirty="0" smtClean="0">
                <a:solidFill>
                  <a:srgbClr val="000000"/>
                </a:solidFill>
              </a:rPr>
              <a:t>равноправности, према овим кровним документима, треба да буде </a:t>
            </a:r>
            <a:r>
              <a:rPr lang="ru-RU" altLang="en-US" sz="2400" dirty="0">
                <a:solidFill>
                  <a:srgbClr val="000000"/>
                </a:solidFill>
              </a:rPr>
              <a:t>мерни инструмент за утврђивање стања положаја жена и мушкараца и родне равноправности у Републици Србији. </a:t>
            </a:r>
            <a:endParaRPr lang="ru-RU" altLang="en-US" sz="2400" dirty="0" smtClean="0">
              <a:solidFill>
                <a:srgbClr val="000000"/>
              </a:solidFill>
            </a:endParaRPr>
          </a:p>
          <a:p>
            <a:pPr>
              <a:buFont typeface="Arial" charset="0"/>
              <a:buChar char="•"/>
              <a:defRPr/>
            </a:pPr>
            <a:endParaRPr lang="ru-RU" altLang="en-US" sz="2400" dirty="0">
              <a:solidFill>
                <a:srgbClr val="000000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ru-RU" altLang="en-US" sz="2400" dirty="0">
                <a:solidFill>
                  <a:srgbClr val="000000"/>
                </a:solidFill>
              </a:rPr>
              <a:t>Индекс родне равноправности обезбеђује солидну основу за </a:t>
            </a:r>
            <a:r>
              <a:rPr lang="ru-RU" altLang="sr-Latn-RS" sz="2400" dirty="0">
                <a:solidFill>
                  <a:schemeClr val="tx1"/>
                </a:solidFill>
              </a:rPr>
              <a:t>мерење утицаја политика по кључним областима у друштву, </a:t>
            </a:r>
            <a:r>
              <a:rPr lang="ru-RU" altLang="en-US" sz="2400" dirty="0">
                <a:solidFill>
                  <a:srgbClr val="000000"/>
                </a:solidFill>
              </a:rPr>
              <a:t>за праћење ефикасности политика, као и </a:t>
            </a:r>
            <a:r>
              <a:rPr lang="ru-RU" altLang="sr-Latn-RS" sz="2400" dirty="0">
                <a:solidFill>
                  <a:schemeClr val="tx1"/>
                </a:solidFill>
              </a:rPr>
              <a:t>могућност праћења стања </a:t>
            </a:r>
            <a:r>
              <a:rPr lang="ru-RU" altLang="en-US" sz="2400" dirty="0">
                <a:solidFill>
                  <a:srgbClr val="000000"/>
                </a:solidFill>
              </a:rPr>
              <a:t>у кључним доменима родне равноправности </a:t>
            </a:r>
            <a:r>
              <a:rPr lang="ru-RU" altLang="sr-Latn-RS" sz="2400" dirty="0">
                <a:solidFill>
                  <a:schemeClr val="tx1"/>
                </a:solidFill>
              </a:rPr>
              <a:t>током </a:t>
            </a:r>
            <a:r>
              <a:rPr lang="ru-RU" altLang="sr-Latn-RS" sz="2400" dirty="0" smtClean="0">
                <a:solidFill>
                  <a:schemeClr val="tx1"/>
                </a:solidFill>
              </a:rPr>
              <a:t>времена (рад, новац, здравље, знање, време и моћ).</a:t>
            </a:r>
          </a:p>
          <a:p>
            <a:pPr>
              <a:buFont typeface="Arial" charset="0"/>
              <a:buChar char="•"/>
              <a:defRPr/>
            </a:pPr>
            <a:endParaRPr lang="ru-RU" altLang="sr-Latn-RS" sz="2400" dirty="0">
              <a:solidFill>
                <a:schemeClr val="tx1"/>
              </a:solidFill>
            </a:endParaRPr>
          </a:p>
          <a:p>
            <a:pPr>
              <a:buFont typeface="Arial" charset="0"/>
              <a:buChar char="•"/>
              <a:defRPr/>
            </a:pPr>
            <a:endParaRPr lang="ru-RU" altLang="en-US" sz="2400" dirty="0" smtClean="0">
              <a:solidFill>
                <a:srgbClr val="000000"/>
              </a:solidFill>
            </a:endParaRPr>
          </a:p>
          <a:p>
            <a:pPr eaLnBrk="1" hangingPunct="1">
              <a:buFont typeface="Arial" charset="0"/>
              <a:buChar char="•"/>
              <a:defRPr/>
            </a:pPr>
            <a:endParaRPr lang="ru-RU" altLang="en-US" sz="2400" dirty="0" smtClean="0">
              <a:solidFill>
                <a:srgbClr val="000000"/>
              </a:solidFill>
            </a:endParaRPr>
          </a:p>
          <a:p>
            <a:pPr marL="0" indent="0" eaLnBrk="1" hangingPunct="1">
              <a:buFont typeface="Arial" charset="0"/>
              <a:buNone/>
              <a:defRPr/>
            </a:pPr>
            <a:endParaRPr lang="ru-RU" altLang="en-US" sz="2400" dirty="0">
              <a:solidFill>
                <a:srgbClr val="00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56157" y="34504"/>
            <a:ext cx="8887843" cy="9787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514350" eaLnBrk="1" hangingPunct="1">
              <a:lnSpc>
                <a:spcPct val="90000"/>
              </a:lnSpc>
              <a:defRPr/>
            </a:pPr>
            <a:r>
              <a:rPr lang="ru-RU" altLang="en-US" sz="3200" dirty="0" smtClean="0">
                <a:solidFill>
                  <a:srgbClr val="4272C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j-ea"/>
                <a:cs typeface="+mj-cs"/>
              </a:rPr>
              <a:t>1. Стратегија за родну равноправност (2016-2020) и Акциони план (2016-2018)</a:t>
            </a:r>
            <a:endParaRPr lang="en-US" sz="3200" dirty="0">
              <a:solidFill>
                <a:srgbClr val="4272C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456966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76238" y="1247775"/>
            <a:ext cx="8539162" cy="4465838"/>
          </a:xfrm>
          <a:prstGeom prst="rect">
            <a:avLst/>
          </a:prstGeom>
        </p:spPr>
        <p:txBody>
          <a:bodyPr>
            <a:spAutoFit/>
          </a:bodyPr>
          <a:lstStyle/>
          <a:p>
            <a:pPr defTabSz="514350" eaLnBrk="1" hangingPunct="1">
              <a:lnSpc>
                <a:spcPct val="90000"/>
              </a:lnSpc>
              <a:spcBef>
                <a:spcPts val="563"/>
              </a:spcBef>
              <a:buClr>
                <a:srgbClr val="4272CA"/>
              </a:buClr>
              <a:defRPr/>
            </a:pPr>
            <a:r>
              <a:rPr lang="en-GB" sz="2400" dirty="0">
                <a:solidFill>
                  <a:srgbClr val="000000"/>
                </a:solidFill>
                <a:latin typeface="+mn-lt"/>
              </a:rPr>
              <a:t> </a:t>
            </a:r>
          </a:p>
          <a:p>
            <a:pPr marL="128588" indent="-128588" defTabSz="514350" eaLnBrk="1" hangingPunct="1">
              <a:lnSpc>
                <a:spcPct val="90000"/>
              </a:lnSpc>
              <a:spcBef>
                <a:spcPts val="563"/>
              </a:spcBef>
              <a:buClr>
                <a:srgbClr val="4272CA"/>
              </a:buClr>
              <a:buFont typeface="Arial" charset="0"/>
              <a:buChar char="•"/>
              <a:defRPr/>
            </a:pPr>
            <a:r>
              <a:rPr lang="en-GB" sz="2400" dirty="0">
                <a:solidFill>
                  <a:srgbClr val="000000"/>
                </a:solidFill>
                <a:latin typeface="+mn-lt"/>
              </a:rPr>
              <a:t> </a:t>
            </a:r>
            <a:r>
              <a:rPr lang="sr-Cyrl-RS" sz="2400" dirty="0" smtClean="0">
                <a:solidFill>
                  <a:srgbClr val="000000"/>
                </a:solidFill>
                <a:latin typeface="+mn-lt"/>
              </a:rPr>
              <a:t>Институт за родну равноправност</a:t>
            </a:r>
            <a:r>
              <a:rPr lang="en-US" sz="2400" dirty="0" smtClean="0">
                <a:solidFill>
                  <a:srgbClr val="000000"/>
                </a:solidFill>
                <a:latin typeface="+mn-lt"/>
              </a:rPr>
              <a:t>, </a:t>
            </a:r>
            <a:r>
              <a:rPr lang="sr-Cyrl-RS" sz="2400" dirty="0" smtClean="0">
                <a:solidFill>
                  <a:srgbClr val="000000"/>
                </a:solidFill>
                <a:latin typeface="+mn-lt"/>
              </a:rPr>
              <a:t>Виљниус, Литванија,</a:t>
            </a:r>
            <a:r>
              <a:rPr lang="sr-Cyrl-RS" sz="2400" dirty="0" smtClean="0">
                <a:solidFill>
                  <a:srgbClr val="000000"/>
                </a:solidFill>
                <a:latin typeface="+mn-lt"/>
              </a:rPr>
              <a:t>              </a:t>
            </a:r>
            <a:r>
              <a:rPr lang="sr-Cyrl-RS" sz="2400" dirty="0" smtClean="0">
                <a:solidFill>
                  <a:srgbClr val="000000"/>
                </a:solidFill>
                <a:latin typeface="+mn-lt"/>
              </a:rPr>
              <a:t>у другој </a:t>
            </a:r>
            <a:r>
              <a:rPr lang="sr-Cyrl-RS" sz="2400" dirty="0" smtClean="0">
                <a:solidFill>
                  <a:srgbClr val="000000"/>
                </a:solidFill>
                <a:latin typeface="+mn-lt"/>
              </a:rPr>
              <a:t>половини 2017. године објавиће трећи по реду Индекс </a:t>
            </a:r>
            <a:r>
              <a:rPr lang="sr-Cyrl-RS" sz="2400" dirty="0">
                <a:solidFill>
                  <a:srgbClr val="000000"/>
                </a:solidFill>
                <a:latin typeface="+mn-lt"/>
              </a:rPr>
              <a:t>родне </a:t>
            </a:r>
            <a:r>
              <a:rPr lang="sr-Cyrl-RS" sz="2400" dirty="0" smtClean="0">
                <a:solidFill>
                  <a:srgbClr val="000000"/>
                </a:solidFill>
                <a:latin typeface="+mn-lt"/>
              </a:rPr>
              <a:t>равноправности. </a:t>
            </a:r>
          </a:p>
          <a:p>
            <a:pPr marL="128588" indent="-128588" defTabSz="514350" eaLnBrk="1" hangingPunct="1">
              <a:lnSpc>
                <a:spcPct val="90000"/>
              </a:lnSpc>
              <a:spcBef>
                <a:spcPts val="563"/>
              </a:spcBef>
              <a:buClr>
                <a:srgbClr val="4272CA"/>
              </a:buClr>
              <a:buFont typeface="Arial" charset="0"/>
              <a:buChar char="•"/>
              <a:defRPr/>
            </a:pPr>
            <a:endParaRPr lang="sr-Cyrl-RS" sz="2400" dirty="0">
              <a:solidFill>
                <a:srgbClr val="000000"/>
              </a:solidFill>
              <a:latin typeface="+mn-lt"/>
            </a:endParaRPr>
          </a:p>
          <a:p>
            <a:pPr marL="128588" indent="-128588" defTabSz="514350" eaLnBrk="1" hangingPunct="1">
              <a:lnSpc>
                <a:spcPct val="90000"/>
              </a:lnSpc>
              <a:spcBef>
                <a:spcPts val="563"/>
              </a:spcBef>
              <a:buClr>
                <a:srgbClr val="4272CA"/>
              </a:buClr>
              <a:buFont typeface="Arial" charset="0"/>
              <a:buChar char="•"/>
              <a:defRPr/>
            </a:pPr>
            <a:r>
              <a:rPr lang="sr-Cyrl-RS" sz="2400" dirty="0" smtClean="0">
                <a:solidFill>
                  <a:srgbClr val="000000"/>
                </a:solidFill>
                <a:latin typeface="+mn-lt"/>
              </a:rPr>
              <a:t>Спремљен је сет актуелних индикатора за 2017. годину и Републички </a:t>
            </a:r>
            <a:r>
              <a:rPr lang="sr-Cyrl-RS" sz="2400" dirty="0">
                <a:solidFill>
                  <a:srgbClr val="000000"/>
                </a:solidFill>
                <a:latin typeface="+mn-lt"/>
              </a:rPr>
              <a:t>завод за статистику </a:t>
            </a:r>
            <a:r>
              <a:rPr lang="sr-Cyrl-RS" sz="2400" dirty="0" smtClean="0">
                <a:solidFill>
                  <a:srgbClr val="000000"/>
                </a:solidFill>
                <a:latin typeface="+mn-lt"/>
              </a:rPr>
              <a:t>ће учествовати и изради новог индекса за Републику Србију.</a:t>
            </a:r>
          </a:p>
          <a:p>
            <a:pPr marL="128588" indent="-128588" defTabSz="514350" eaLnBrk="1" hangingPunct="1">
              <a:lnSpc>
                <a:spcPct val="90000"/>
              </a:lnSpc>
              <a:spcBef>
                <a:spcPts val="563"/>
              </a:spcBef>
              <a:buClr>
                <a:srgbClr val="4272CA"/>
              </a:buClr>
              <a:buFont typeface="Arial" charset="0"/>
              <a:buChar char="•"/>
              <a:defRPr/>
            </a:pPr>
            <a:endParaRPr lang="sr-Cyrl-RS" sz="2400" dirty="0">
              <a:solidFill>
                <a:srgbClr val="000000"/>
              </a:solidFill>
              <a:latin typeface="+mn-lt"/>
            </a:endParaRPr>
          </a:p>
          <a:p>
            <a:pPr marL="128588" indent="-128588" defTabSz="514350" eaLnBrk="1" hangingPunct="1">
              <a:lnSpc>
                <a:spcPct val="90000"/>
              </a:lnSpc>
              <a:spcBef>
                <a:spcPts val="563"/>
              </a:spcBef>
              <a:buClr>
                <a:srgbClr val="4272CA"/>
              </a:buClr>
              <a:buFont typeface="Arial" charset="0"/>
              <a:buChar char="•"/>
              <a:defRPr/>
            </a:pPr>
            <a:r>
              <a:rPr lang="sr-Cyrl-RS" sz="2400" dirty="0" smtClean="0">
                <a:solidFill>
                  <a:srgbClr val="000000"/>
                </a:solidFill>
                <a:latin typeface="+mn-lt"/>
              </a:rPr>
              <a:t> Али, </a:t>
            </a:r>
            <a:r>
              <a:rPr lang="sr-Cyrl-RS" sz="2400" dirty="0">
                <a:solidFill>
                  <a:srgbClr val="000000"/>
                </a:solidFill>
                <a:latin typeface="+mn-lt"/>
              </a:rPr>
              <a:t>изазов и за Европску унију, и за Републику </a:t>
            </a:r>
            <a:r>
              <a:rPr lang="sr-Cyrl-RS" sz="2400" dirty="0" smtClean="0">
                <a:solidFill>
                  <a:srgbClr val="000000"/>
                </a:solidFill>
                <a:latin typeface="+mn-lt"/>
              </a:rPr>
              <a:t>Србију</a:t>
            </a:r>
            <a:r>
              <a:rPr lang="en-US" sz="2400" dirty="0" smtClean="0">
                <a:solidFill>
                  <a:srgbClr val="000000"/>
                </a:solidFill>
                <a:latin typeface="+mn-lt"/>
              </a:rPr>
              <a:t>,</a:t>
            </a:r>
            <a:r>
              <a:rPr lang="sr-Cyrl-RS" sz="2400" dirty="0" smtClean="0">
                <a:solidFill>
                  <a:srgbClr val="000000"/>
                </a:solidFill>
                <a:latin typeface="+mn-lt"/>
              </a:rPr>
              <a:t> </a:t>
            </a:r>
            <a:r>
              <a:rPr lang="sr-Cyrl-RS" sz="2400" dirty="0">
                <a:solidFill>
                  <a:srgbClr val="000000"/>
                </a:solidFill>
                <a:latin typeface="+mn-lt"/>
              </a:rPr>
              <a:t> </a:t>
            </a:r>
            <a:r>
              <a:rPr lang="sr-Cyrl-RS" sz="2400" dirty="0" smtClean="0">
                <a:solidFill>
                  <a:srgbClr val="000000"/>
                </a:solidFill>
                <a:latin typeface="+mn-lt"/>
              </a:rPr>
              <a:t>           </a:t>
            </a:r>
            <a:r>
              <a:rPr lang="sr-Cyrl-RS" sz="2400" dirty="0" smtClean="0">
                <a:solidFill>
                  <a:srgbClr val="000000"/>
                </a:solidFill>
                <a:latin typeface="+mn-lt"/>
              </a:rPr>
              <a:t>и </a:t>
            </a:r>
            <a:r>
              <a:rPr lang="sr-Cyrl-RS" sz="2400" dirty="0" smtClean="0">
                <a:solidFill>
                  <a:srgbClr val="000000"/>
                </a:solidFill>
                <a:latin typeface="+mn-lt"/>
              </a:rPr>
              <a:t>даље представљају </a:t>
            </a:r>
            <a:r>
              <a:rPr lang="sr-Cyrl-RS" sz="2400" dirty="0">
                <a:solidFill>
                  <a:srgbClr val="000000"/>
                </a:solidFill>
                <a:latin typeface="+mn-lt"/>
              </a:rPr>
              <a:t>индикатори за домен укрштених неравноправности и домен насиља. </a:t>
            </a:r>
            <a:endParaRPr lang="en-US" sz="2400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28600" y="335485"/>
            <a:ext cx="2978701" cy="535531"/>
          </a:xfrm>
        </p:spPr>
        <p:txBody>
          <a:bodyPr wrap="none">
            <a:spAutoFit/>
          </a:bodyPr>
          <a:lstStyle/>
          <a:p>
            <a:pPr>
              <a:defRPr/>
            </a:pPr>
            <a:r>
              <a:rPr lang="sr-Cyrl-R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ИРР за 2017...</a:t>
            </a:r>
            <a:endParaRPr lang="en-US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94629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Индекс </a:t>
            </a:r>
            <a:r>
              <a:rPr lang="sr-Cyrl-R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родне </a:t>
            </a:r>
            <a:r>
              <a:rPr lang="sr-Cyrl-R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неравноправности</a:t>
            </a:r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228600" y="1176643"/>
            <a:ext cx="8915400" cy="5166360"/>
          </a:xfrm>
        </p:spPr>
        <p:txBody>
          <a:bodyPr/>
          <a:lstStyle/>
          <a:p>
            <a:endParaRPr lang="ru-RU" dirty="0" smtClean="0"/>
          </a:p>
          <a:p>
            <a:pPr marL="0" indent="0">
              <a:buNone/>
            </a:pPr>
            <a:r>
              <a:rPr lang="ru-RU" sz="2400" dirty="0" smtClean="0">
                <a:solidFill>
                  <a:schemeClr val="tx1"/>
                </a:solidFill>
              </a:rPr>
              <a:t>Индекс родне неравноправности се прати кроз три важна аспекта:</a:t>
            </a:r>
          </a:p>
          <a:p>
            <a:pPr marL="0" indent="0">
              <a:buNone/>
            </a:pPr>
            <a:endParaRPr lang="ru-RU" sz="2400" dirty="0" smtClean="0">
              <a:solidFill>
                <a:schemeClr val="tx1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ru-RU" sz="2400" dirty="0" smtClean="0">
                <a:solidFill>
                  <a:schemeClr val="tx1"/>
                </a:solidFill>
              </a:rPr>
              <a:t>људско здравље и развој (репродуктивно здравље, стопа </a:t>
            </a:r>
            <a:r>
              <a:rPr lang="ru-RU" sz="2400" dirty="0">
                <a:solidFill>
                  <a:schemeClr val="tx1"/>
                </a:solidFill>
              </a:rPr>
              <a:t>смртности породиља и </a:t>
            </a:r>
            <a:r>
              <a:rPr lang="ru-RU" sz="2400" dirty="0" smtClean="0">
                <a:solidFill>
                  <a:schemeClr val="tx1"/>
                </a:solidFill>
              </a:rPr>
              <a:t>стопа наталитета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smtClean="0">
                <a:solidFill>
                  <a:schemeClr val="tx1"/>
                </a:solidFill>
              </a:rPr>
              <a:t>адолесценткиња</a:t>
            </a:r>
            <a:r>
              <a:rPr lang="en-US" sz="2400" dirty="0">
                <a:solidFill>
                  <a:schemeClr val="tx1"/>
                </a:solidFill>
              </a:rPr>
              <a:t>)</a:t>
            </a:r>
            <a:r>
              <a:rPr lang="ru-RU" sz="2400" dirty="0" smtClean="0">
                <a:solidFill>
                  <a:schemeClr val="tx1"/>
                </a:solidFill>
              </a:rPr>
              <a:t>; </a:t>
            </a:r>
          </a:p>
          <a:p>
            <a:pPr marL="457200" indent="-457200">
              <a:buFont typeface="+mj-lt"/>
              <a:buAutoNum type="arabicPeriod"/>
            </a:pPr>
            <a:endParaRPr lang="ru-RU" sz="2400" dirty="0" smtClean="0">
              <a:solidFill>
                <a:schemeClr val="tx1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ru-RU" sz="2400" dirty="0" smtClean="0">
                <a:solidFill>
                  <a:schemeClr val="tx1"/>
                </a:solidFill>
              </a:rPr>
              <a:t>оснаживање жена (удео жена у парламенту и учешће жена </a:t>
            </a:r>
            <a:r>
              <a:rPr lang="ru-RU" sz="2400" dirty="0">
                <a:solidFill>
                  <a:schemeClr val="tx1"/>
                </a:solidFill>
              </a:rPr>
              <a:t>и </a:t>
            </a:r>
            <a:r>
              <a:rPr lang="ru-RU" sz="2400" dirty="0" smtClean="0">
                <a:solidFill>
                  <a:schemeClr val="tx1"/>
                </a:solidFill>
              </a:rPr>
              <a:t>мушкараца </a:t>
            </a:r>
            <a:r>
              <a:rPr lang="ru-RU" sz="2400" dirty="0">
                <a:solidFill>
                  <a:schemeClr val="tx1"/>
                </a:solidFill>
              </a:rPr>
              <a:t>старости 25 година и </a:t>
            </a:r>
            <a:r>
              <a:rPr lang="ru-RU" sz="2400" dirty="0" smtClean="0">
                <a:solidFill>
                  <a:schemeClr val="tx1"/>
                </a:solidFill>
              </a:rPr>
              <a:t>више </a:t>
            </a:r>
            <a:r>
              <a:rPr lang="ru-RU" sz="2400" dirty="0">
                <a:solidFill>
                  <a:schemeClr val="tx1"/>
                </a:solidFill>
              </a:rPr>
              <a:t>са најмање </a:t>
            </a:r>
            <a:r>
              <a:rPr lang="ru-RU" sz="2400" dirty="0" smtClean="0">
                <a:solidFill>
                  <a:schemeClr val="tx1"/>
                </a:solidFill>
              </a:rPr>
              <a:t>средњим образовањем); </a:t>
            </a:r>
          </a:p>
          <a:p>
            <a:pPr marL="457200" indent="-457200">
              <a:buFont typeface="+mj-lt"/>
              <a:buAutoNum type="arabicPeriod"/>
            </a:pPr>
            <a:endParaRPr lang="ru-RU" sz="2400" dirty="0" smtClean="0">
              <a:solidFill>
                <a:schemeClr val="tx1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ru-RU" sz="2400" dirty="0" smtClean="0">
                <a:solidFill>
                  <a:schemeClr val="tx1"/>
                </a:solidFill>
              </a:rPr>
              <a:t>економски статус (учешће </a:t>
            </a:r>
            <a:r>
              <a:rPr lang="ru-RU" sz="2400" dirty="0">
                <a:solidFill>
                  <a:schemeClr val="tx1"/>
                </a:solidFill>
              </a:rPr>
              <a:t>на тржишту рада </a:t>
            </a:r>
            <a:r>
              <a:rPr lang="ru-RU" sz="2400" dirty="0" smtClean="0">
                <a:solidFill>
                  <a:schemeClr val="tx1"/>
                </a:solidFill>
              </a:rPr>
              <a:t>- стопа </a:t>
            </a:r>
            <a:r>
              <a:rPr lang="ru-RU" sz="2400" dirty="0">
                <a:solidFill>
                  <a:schemeClr val="tx1"/>
                </a:solidFill>
              </a:rPr>
              <a:t>учешћа </a:t>
            </a:r>
            <a:r>
              <a:rPr lang="ru-RU" sz="2400" dirty="0" smtClean="0">
                <a:solidFill>
                  <a:schemeClr val="tx1"/>
                </a:solidFill>
              </a:rPr>
              <a:t>у радној снази жена и мушкараца старости 15 </a:t>
            </a:r>
            <a:r>
              <a:rPr lang="ru-RU" sz="2400" dirty="0">
                <a:solidFill>
                  <a:schemeClr val="tx1"/>
                </a:solidFill>
              </a:rPr>
              <a:t>година и </a:t>
            </a:r>
            <a:r>
              <a:rPr lang="ru-RU" sz="2400" dirty="0" smtClean="0">
                <a:solidFill>
                  <a:schemeClr val="tx1"/>
                </a:solidFill>
              </a:rPr>
              <a:t>више). </a:t>
            </a:r>
          </a:p>
          <a:p>
            <a:pPr marL="457200" indent="-457200">
              <a:buFont typeface="+mj-lt"/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83043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ru-RU" dirty="0" smtClean="0"/>
          </a:p>
          <a:p>
            <a:r>
              <a:rPr lang="ru-RU" sz="2400" dirty="0" smtClean="0">
                <a:solidFill>
                  <a:schemeClr val="tx1"/>
                </a:solidFill>
              </a:rPr>
              <a:t>Индекс родне наревноправности је </a:t>
            </a:r>
            <a:r>
              <a:rPr lang="ru-RU" sz="2400" dirty="0">
                <a:solidFill>
                  <a:schemeClr val="tx1"/>
                </a:solidFill>
              </a:rPr>
              <a:t>изграђен на истом оквиру као </a:t>
            </a:r>
            <a:r>
              <a:rPr lang="ru-RU" sz="2400" dirty="0" smtClean="0">
                <a:solidFill>
                  <a:schemeClr val="tx1"/>
                </a:solidFill>
              </a:rPr>
              <a:t>Индекс хуманог развоја и треба да боље прикаже разлике </a:t>
            </a:r>
            <a:r>
              <a:rPr lang="ru-RU" sz="2400" dirty="0">
                <a:solidFill>
                  <a:schemeClr val="tx1"/>
                </a:solidFill>
              </a:rPr>
              <a:t>у дистрибуцији достигнућа између жена и мушкараца. </a:t>
            </a:r>
            <a:endParaRPr lang="ru-RU" sz="2400" dirty="0" smtClean="0">
              <a:solidFill>
                <a:schemeClr val="tx1"/>
              </a:solidFill>
            </a:endParaRPr>
          </a:p>
          <a:p>
            <a:endParaRPr lang="ru-RU" sz="2400" dirty="0" smtClean="0">
              <a:solidFill>
                <a:schemeClr val="tx1"/>
              </a:solidFill>
            </a:endParaRPr>
          </a:p>
          <a:p>
            <a:r>
              <a:rPr lang="ru-RU" sz="2400" dirty="0" smtClean="0">
                <a:solidFill>
                  <a:schemeClr val="tx1"/>
                </a:solidFill>
              </a:rPr>
              <a:t>Тако виша вредност Индекса родне неравноправности представља и већу разлику </a:t>
            </a:r>
            <a:r>
              <a:rPr lang="ru-RU" sz="2400" dirty="0">
                <a:solidFill>
                  <a:schemeClr val="tx1"/>
                </a:solidFill>
              </a:rPr>
              <a:t>између жена и мушкараца и </a:t>
            </a:r>
            <a:r>
              <a:rPr lang="ru-RU" sz="2400" dirty="0" smtClean="0">
                <a:solidFill>
                  <a:schemeClr val="tx1"/>
                </a:solidFill>
              </a:rPr>
              <a:t>већи губитак </a:t>
            </a:r>
            <a:r>
              <a:rPr lang="ru-RU" sz="2400" dirty="0">
                <a:solidFill>
                  <a:schemeClr val="tx1"/>
                </a:solidFill>
              </a:rPr>
              <a:t>људског развоја</a:t>
            </a:r>
            <a:r>
              <a:rPr lang="ru-RU" sz="2400" dirty="0" smtClean="0">
                <a:solidFill>
                  <a:schemeClr val="tx1"/>
                </a:solidFill>
              </a:rPr>
              <a:t>.</a:t>
            </a:r>
          </a:p>
          <a:p>
            <a:endParaRPr lang="ru-RU" dirty="0"/>
          </a:p>
          <a:p>
            <a:r>
              <a:rPr lang="en-US" sz="1600" u="sng" dirty="0">
                <a:hlinkClick r:id="rId2"/>
              </a:rPr>
              <a:t>http://hdr.undp.org/en/composite/GII</a:t>
            </a:r>
            <a:r>
              <a:rPr lang="en-US" sz="1600" dirty="0"/>
              <a:t> </a:t>
            </a:r>
            <a:endParaRPr lang="sr-Cyrl-RS" sz="1600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Индекс </a:t>
            </a:r>
            <a:r>
              <a:rPr lang="sr-Cyrl-R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родне </a:t>
            </a:r>
            <a:r>
              <a:rPr lang="sr-Cyrl-R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неравноправности </a:t>
            </a:r>
            <a:r>
              <a:rPr lang="sr-Cyrl-R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endParaRPr lang="en-US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44184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Индекс </a:t>
            </a:r>
            <a:r>
              <a:rPr lang="sr-Cyrl-R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родног развоја</a:t>
            </a:r>
            <a:r>
              <a:rPr lang="sr-Cyrl-RS" sz="3200" dirty="0">
                <a:effectLst>
                  <a:outerShdw blurRad="38100" dist="38100" dir="2700000" algn="tl" rotWithShape="0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sz="3200" dirty="0">
              <a:effectLst>
                <a:outerShdw blurRad="38100" dist="38100" dir="2700000" algn="tl" rotWithShape="0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ru-RU" dirty="0" smtClean="0"/>
          </a:p>
          <a:p>
            <a:r>
              <a:rPr lang="ru-RU" sz="2400" dirty="0" smtClean="0">
                <a:solidFill>
                  <a:schemeClr val="tx1"/>
                </a:solidFill>
              </a:rPr>
              <a:t>Индекс родног развоја мери </a:t>
            </a:r>
            <a:r>
              <a:rPr lang="ru-RU" sz="2400" dirty="0">
                <a:solidFill>
                  <a:schemeClr val="tx1"/>
                </a:solidFill>
              </a:rPr>
              <a:t>разлике између мушког и женског достигнућа у три основне димензије људског развоја: </a:t>
            </a:r>
            <a:endParaRPr lang="ru-RU" sz="2400" dirty="0" smtClean="0">
              <a:solidFill>
                <a:schemeClr val="tx1"/>
              </a:solidFill>
            </a:endParaRPr>
          </a:p>
          <a:p>
            <a:endParaRPr lang="ru-RU" sz="2400" dirty="0" smtClean="0">
              <a:solidFill>
                <a:schemeClr val="tx1"/>
              </a:solidFill>
            </a:endParaRP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ru-RU" sz="2400" dirty="0" smtClean="0">
                <a:solidFill>
                  <a:schemeClr val="tx1"/>
                </a:solidFill>
              </a:rPr>
              <a:t>здравље</a:t>
            </a:r>
            <a:r>
              <a:rPr lang="ru-RU" sz="2400" dirty="0">
                <a:solidFill>
                  <a:schemeClr val="tx1"/>
                </a:solidFill>
              </a:rPr>
              <a:t>, </a:t>
            </a:r>
            <a:r>
              <a:rPr lang="ru-RU" sz="2400" dirty="0" smtClean="0">
                <a:solidFill>
                  <a:schemeClr val="tx1"/>
                </a:solidFill>
              </a:rPr>
              <a:t>кроз очекивано трајање </a:t>
            </a:r>
            <a:r>
              <a:rPr lang="ru-RU" sz="2400" dirty="0">
                <a:solidFill>
                  <a:schemeClr val="tx1"/>
                </a:solidFill>
              </a:rPr>
              <a:t>живота на </a:t>
            </a:r>
            <a:r>
              <a:rPr lang="ru-RU" sz="2400" dirty="0" smtClean="0">
                <a:solidFill>
                  <a:schemeClr val="tx1"/>
                </a:solidFill>
              </a:rPr>
              <a:t>рођењу за жене и мушкарце, 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ru-RU" sz="2400" dirty="0" smtClean="0">
                <a:solidFill>
                  <a:schemeClr val="tx1"/>
                </a:solidFill>
              </a:rPr>
              <a:t>образовање</a:t>
            </a:r>
            <a:r>
              <a:rPr lang="ru-RU" sz="2400" dirty="0">
                <a:solidFill>
                  <a:schemeClr val="tx1"/>
                </a:solidFill>
              </a:rPr>
              <a:t>, </a:t>
            </a:r>
            <a:r>
              <a:rPr lang="ru-RU" sz="2400" dirty="0" smtClean="0">
                <a:solidFill>
                  <a:schemeClr val="tx1"/>
                </a:solidFill>
              </a:rPr>
              <a:t>мера </a:t>
            </a:r>
            <a:r>
              <a:rPr lang="ru-RU" sz="2400" dirty="0">
                <a:solidFill>
                  <a:schemeClr val="tx1"/>
                </a:solidFill>
              </a:rPr>
              <a:t>женских и мушких очекиваних година школовања за </a:t>
            </a:r>
            <a:r>
              <a:rPr lang="ru-RU" sz="2400" dirty="0" smtClean="0">
                <a:solidFill>
                  <a:schemeClr val="tx1"/>
                </a:solidFill>
              </a:rPr>
              <a:t>жене </a:t>
            </a:r>
            <a:r>
              <a:rPr lang="ru-RU" sz="2400" dirty="0">
                <a:solidFill>
                  <a:schemeClr val="tx1"/>
                </a:solidFill>
              </a:rPr>
              <a:t>и </a:t>
            </a:r>
            <a:r>
              <a:rPr lang="ru-RU" sz="2400" dirty="0" smtClean="0">
                <a:solidFill>
                  <a:schemeClr val="tx1"/>
                </a:solidFill>
              </a:rPr>
              <a:t>мушкарце старости 25 </a:t>
            </a:r>
            <a:r>
              <a:rPr lang="ru-RU" sz="2400" dirty="0">
                <a:solidFill>
                  <a:schemeClr val="tx1"/>
                </a:solidFill>
              </a:rPr>
              <a:t>и </a:t>
            </a:r>
            <a:r>
              <a:rPr lang="ru-RU" sz="2400" dirty="0" smtClean="0">
                <a:solidFill>
                  <a:schemeClr val="tx1"/>
                </a:solidFill>
              </a:rPr>
              <a:t>више година, </a:t>
            </a:r>
            <a:r>
              <a:rPr lang="ru-RU" sz="2400" dirty="0">
                <a:solidFill>
                  <a:schemeClr val="tx1"/>
                </a:solidFill>
              </a:rPr>
              <a:t>и </a:t>
            </a:r>
            <a:endParaRPr lang="ru-RU" sz="2400" dirty="0" smtClean="0">
              <a:solidFill>
                <a:schemeClr val="tx1"/>
              </a:solidFill>
            </a:endParaRP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ru-RU" sz="2400" dirty="0">
                <a:solidFill>
                  <a:schemeClr val="tx1"/>
                </a:solidFill>
              </a:rPr>
              <a:t>п</a:t>
            </a:r>
            <a:r>
              <a:rPr lang="ru-RU" sz="2400" dirty="0" smtClean="0">
                <a:solidFill>
                  <a:schemeClr val="tx1"/>
                </a:solidFill>
              </a:rPr>
              <a:t>равичан приступ економским </a:t>
            </a:r>
            <a:r>
              <a:rPr lang="ru-RU" sz="2400" dirty="0">
                <a:solidFill>
                  <a:schemeClr val="tx1"/>
                </a:solidFill>
              </a:rPr>
              <a:t>ресурсима, </a:t>
            </a:r>
            <a:r>
              <a:rPr lang="ru-RU" sz="2400" dirty="0" smtClean="0">
                <a:solidFill>
                  <a:schemeClr val="tx1"/>
                </a:solidFill>
              </a:rPr>
              <a:t>кроз процену </a:t>
            </a:r>
            <a:r>
              <a:rPr lang="ru-RU" sz="2400" dirty="0">
                <a:solidFill>
                  <a:schemeClr val="tx1"/>
                </a:solidFill>
              </a:rPr>
              <a:t>женског и мушког </a:t>
            </a:r>
            <a:r>
              <a:rPr lang="ru-RU" sz="2400" dirty="0" smtClean="0">
                <a:solidFill>
                  <a:schemeClr val="tx1"/>
                </a:solidFill>
              </a:rPr>
              <a:t>зарађеног </a:t>
            </a:r>
            <a:r>
              <a:rPr lang="ru-RU" sz="2400" dirty="0">
                <a:solidFill>
                  <a:schemeClr val="tx1"/>
                </a:solidFill>
              </a:rPr>
              <a:t>прихода.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213920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Индекс </a:t>
            </a:r>
            <a:r>
              <a:rPr lang="sr-Cyrl-R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родног </a:t>
            </a:r>
            <a:r>
              <a:rPr lang="sr-Cyrl-R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развоја </a:t>
            </a:r>
            <a:r>
              <a:rPr lang="sr-Cyrl-R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sr-Cyrl-RS" sz="3200" dirty="0" smtClean="0">
                <a:effectLst>
                  <a:outerShdw blurRad="38100" dist="38100" dir="2700000" algn="tl" rotWithShape="0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sz="3200" dirty="0">
              <a:effectLst>
                <a:outerShdw blurRad="38100" dist="38100" dir="2700000" algn="tl" rotWithShape="0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228600" y="1280160"/>
            <a:ext cx="8828314" cy="5166360"/>
          </a:xfrm>
        </p:spPr>
        <p:txBody>
          <a:bodyPr/>
          <a:lstStyle/>
          <a:p>
            <a:endParaRPr lang="ru-RU" dirty="0"/>
          </a:p>
          <a:p>
            <a:r>
              <a:rPr lang="ru-RU" sz="2400" dirty="0" smtClean="0">
                <a:solidFill>
                  <a:schemeClr val="tx1"/>
                </a:solidFill>
              </a:rPr>
              <a:t>Овај индекс се </a:t>
            </a:r>
            <a:r>
              <a:rPr lang="ru-RU" sz="2400" dirty="0">
                <a:solidFill>
                  <a:schemeClr val="tx1"/>
                </a:solidFill>
              </a:rPr>
              <a:t>израчунава за 160 </a:t>
            </a:r>
            <a:r>
              <a:rPr lang="ru-RU" sz="2400" dirty="0" smtClean="0">
                <a:solidFill>
                  <a:schemeClr val="tx1"/>
                </a:solidFill>
              </a:rPr>
              <a:t>земаља света. </a:t>
            </a:r>
            <a:r>
              <a:rPr lang="ru-RU" sz="2400" dirty="0">
                <a:solidFill>
                  <a:schemeClr val="tx1"/>
                </a:solidFill>
              </a:rPr>
              <a:t>Земље су </a:t>
            </a:r>
            <a:r>
              <a:rPr lang="ru-RU" sz="2400" dirty="0" smtClean="0">
                <a:solidFill>
                  <a:schemeClr val="tx1"/>
                </a:solidFill>
              </a:rPr>
              <a:t>груписане </a:t>
            </a:r>
            <a:r>
              <a:rPr lang="ru-RU" sz="2400" dirty="0">
                <a:solidFill>
                  <a:schemeClr val="tx1"/>
                </a:solidFill>
              </a:rPr>
              <a:t>у пет група на основу апсолутног одступања од </a:t>
            </a:r>
            <a:r>
              <a:rPr lang="ru-RU" sz="2400" dirty="0" smtClean="0">
                <a:solidFill>
                  <a:schemeClr val="tx1"/>
                </a:solidFill>
              </a:rPr>
              <a:t>родног </a:t>
            </a:r>
            <a:r>
              <a:rPr lang="ru-RU" sz="2400" dirty="0">
                <a:solidFill>
                  <a:schemeClr val="tx1"/>
                </a:solidFill>
              </a:rPr>
              <a:t>паритета у </a:t>
            </a:r>
            <a:r>
              <a:rPr lang="ru-RU" sz="2400" dirty="0" smtClean="0">
                <a:solidFill>
                  <a:schemeClr val="tx1"/>
                </a:solidFill>
              </a:rPr>
              <a:t>вредностима (врло висок степен развоја, висок степен развоја, средњи степен развоја, низак степен развоја и друге земље и територије). </a:t>
            </a:r>
            <a:endParaRPr lang="ru-RU" sz="2400" dirty="0">
              <a:solidFill>
                <a:schemeClr val="tx1"/>
              </a:solidFill>
            </a:endParaRPr>
          </a:p>
          <a:p>
            <a:endParaRPr lang="ru-RU" sz="2400" dirty="0">
              <a:solidFill>
                <a:schemeClr val="tx1"/>
              </a:solidFill>
            </a:endParaRPr>
          </a:p>
          <a:p>
            <a:r>
              <a:rPr lang="ru-RU" sz="2400" dirty="0" smtClean="0">
                <a:solidFill>
                  <a:schemeClr val="tx1"/>
                </a:solidFill>
              </a:rPr>
              <a:t>Индекс родног развоја </a:t>
            </a:r>
            <a:r>
              <a:rPr lang="ru-RU" sz="2400" dirty="0">
                <a:solidFill>
                  <a:schemeClr val="tx1"/>
                </a:solidFill>
              </a:rPr>
              <a:t>показује </a:t>
            </a:r>
            <a:r>
              <a:rPr lang="ru-RU" sz="2400" dirty="0" smtClean="0">
                <a:solidFill>
                  <a:schemeClr val="tx1"/>
                </a:solidFill>
              </a:rPr>
              <a:t>како и колико жене </a:t>
            </a:r>
            <a:r>
              <a:rPr lang="ru-RU" sz="2400" dirty="0">
                <a:solidFill>
                  <a:schemeClr val="tx1"/>
                </a:solidFill>
              </a:rPr>
              <a:t>заостају за својим мушким колегама и колико </a:t>
            </a:r>
            <a:r>
              <a:rPr lang="ru-RU" sz="2400" dirty="0" smtClean="0">
                <a:solidFill>
                  <a:schemeClr val="tx1"/>
                </a:solidFill>
              </a:rPr>
              <a:t>жене </a:t>
            </a:r>
            <a:r>
              <a:rPr lang="ru-RU" sz="2400" dirty="0">
                <a:solidFill>
                  <a:schemeClr val="tx1"/>
                </a:solidFill>
              </a:rPr>
              <a:t>треба да </a:t>
            </a:r>
            <a:r>
              <a:rPr lang="ru-RU" sz="2400" dirty="0" smtClean="0">
                <a:solidFill>
                  <a:schemeClr val="tx1"/>
                </a:solidFill>
              </a:rPr>
              <a:t>напредују у </a:t>
            </a:r>
            <a:r>
              <a:rPr lang="ru-RU" sz="2400" dirty="0">
                <a:solidFill>
                  <a:schemeClr val="tx1"/>
                </a:solidFill>
              </a:rPr>
              <a:t>свакој димензији људског развоја. </a:t>
            </a:r>
            <a:endParaRPr lang="ru-RU" sz="2400" dirty="0" smtClean="0">
              <a:solidFill>
                <a:schemeClr val="tx1"/>
              </a:solidFill>
            </a:endParaRPr>
          </a:p>
          <a:p>
            <a:endParaRPr lang="ru-RU" sz="2400" dirty="0">
              <a:solidFill>
                <a:schemeClr val="tx1"/>
              </a:solidFill>
            </a:endParaRPr>
          </a:p>
          <a:p>
            <a:r>
              <a:rPr lang="ru-RU" sz="2400" dirty="0" smtClean="0">
                <a:solidFill>
                  <a:schemeClr val="tx1"/>
                </a:solidFill>
              </a:rPr>
              <a:t>Овај индекс је користан </a:t>
            </a:r>
            <a:r>
              <a:rPr lang="ru-RU" sz="2400" dirty="0">
                <a:solidFill>
                  <a:schemeClr val="tx1"/>
                </a:solidFill>
              </a:rPr>
              <a:t>за разумевање правог </a:t>
            </a:r>
            <a:r>
              <a:rPr lang="ru-RU" sz="2400" dirty="0" smtClean="0">
                <a:solidFill>
                  <a:schemeClr val="tx1"/>
                </a:solidFill>
              </a:rPr>
              <a:t>родног јаза </a:t>
            </a:r>
            <a:r>
              <a:rPr lang="ru-RU" sz="2400" dirty="0">
                <a:solidFill>
                  <a:schemeClr val="tx1"/>
                </a:solidFill>
              </a:rPr>
              <a:t>у </a:t>
            </a:r>
            <a:r>
              <a:rPr lang="ru-RU" sz="2400" dirty="0" smtClean="0">
                <a:solidFill>
                  <a:schemeClr val="tx1"/>
                </a:solidFill>
              </a:rPr>
              <a:t>постигнућима </a:t>
            </a:r>
            <a:r>
              <a:rPr lang="ru-RU" sz="2400" dirty="0">
                <a:solidFill>
                  <a:schemeClr val="tx1"/>
                </a:solidFill>
              </a:rPr>
              <a:t>људског развоја и информативан </a:t>
            </a:r>
            <a:r>
              <a:rPr lang="ru-RU" sz="2400" dirty="0" smtClean="0">
                <a:solidFill>
                  <a:schemeClr val="tx1"/>
                </a:solidFill>
              </a:rPr>
              <a:t>путоказ политике </a:t>
            </a:r>
            <a:r>
              <a:rPr lang="ru-RU" sz="2400" dirty="0">
                <a:solidFill>
                  <a:schemeClr val="tx1"/>
                </a:solidFill>
              </a:rPr>
              <a:t>да се </a:t>
            </a:r>
            <a:r>
              <a:rPr lang="ru-RU" sz="2400" dirty="0" smtClean="0">
                <a:solidFill>
                  <a:schemeClr val="tx1"/>
                </a:solidFill>
              </a:rPr>
              <a:t>смањи и премости </a:t>
            </a:r>
            <a:r>
              <a:rPr lang="ru-RU" sz="2400" dirty="0">
                <a:solidFill>
                  <a:schemeClr val="tx1"/>
                </a:solidFill>
              </a:rPr>
              <a:t>јаз.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47117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46050"/>
            <a:ext cx="5102525" cy="914400"/>
          </a:xfrm>
        </p:spPr>
        <p:txBody>
          <a:bodyPr>
            <a:normAutofit/>
          </a:bodyPr>
          <a:lstStyle/>
          <a:p>
            <a:r>
              <a:rPr lang="sr-Cyrl-RS" sz="3200" dirty="0" smtClean="0"/>
              <a:t>4. Индекс глобалног јаза</a:t>
            </a:r>
            <a:endParaRPr lang="en-US" sz="32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sr-Cyrl-RS" dirty="0" smtClean="0">
                <a:solidFill>
                  <a:schemeClr val="tx1"/>
                </a:solidFill>
              </a:rPr>
              <a:t>Овај индекс има распон од 0 до 1, где 0 представља најнижу вредности и највећу неједнакост, док 1 указује на највећу једнакост међу половима.</a:t>
            </a:r>
          </a:p>
          <a:p>
            <a:endParaRPr lang="sr-Cyrl-RS" dirty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ru-RU" dirty="0" smtClean="0">
                <a:solidFill>
                  <a:schemeClr val="tx1"/>
                </a:solidFill>
              </a:rPr>
              <a:t>Ова </a:t>
            </a:r>
            <a:r>
              <a:rPr lang="ru-RU" dirty="0">
                <a:solidFill>
                  <a:schemeClr val="tx1"/>
                </a:solidFill>
              </a:rPr>
              <a:t>разноликост исхода </a:t>
            </a:r>
            <a:r>
              <a:rPr lang="ru-RU" dirty="0" smtClean="0">
                <a:solidFill>
                  <a:schemeClr val="tx1"/>
                </a:solidFill>
              </a:rPr>
              <a:t>заснива се на 4 поддомена: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ru-RU" dirty="0" smtClean="0">
                <a:solidFill>
                  <a:schemeClr val="tx1"/>
                </a:solidFill>
              </a:rPr>
              <a:t>Економија </a:t>
            </a:r>
            <a:r>
              <a:rPr lang="ru-RU" dirty="0">
                <a:solidFill>
                  <a:schemeClr val="tx1"/>
                </a:solidFill>
              </a:rPr>
              <a:t>–</a:t>
            </a:r>
            <a:r>
              <a:rPr lang="ru-RU" dirty="0" smtClean="0">
                <a:solidFill>
                  <a:schemeClr val="tx1"/>
                </a:solidFill>
              </a:rPr>
              <a:t> Економско учешће и могућности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ru-RU" dirty="0" smtClean="0">
                <a:solidFill>
                  <a:schemeClr val="tx1"/>
                </a:solidFill>
              </a:rPr>
              <a:t>Образовање – Похађање школе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ru-RU" dirty="0">
                <a:solidFill>
                  <a:schemeClr val="tx1"/>
                </a:solidFill>
              </a:rPr>
              <a:t>Здравље – Здравље и опстанак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ru-RU" dirty="0" smtClean="0">
                <a:solidFill>
                  <a:schemeClr val="tx1"/>
                </a:solidFill>
              </a:rPr>
              <a:t>Политика – Политичко оснаживање </a:t>
            </a:r>
          </a:p>
          <a:p>
            <a:pPr marL="457200" indent="-457200">
              <a:buFont typeface="+mj-lt"/>
              <a:buAutoNum type="arabicPeriod"/>
            </a:pPr>
            <a:endParaRPr lang="ru-RU" dirty="0"/>
          </a:p>
          <a:p>
            <a:pPr marL="0" indent="0">
              <a:buNone/>
            </a:pPr>
            <a:r>
              <a:rPr lang="en-US" sz="1600" dirty="0">
                <a:hlinkClick r:id="rId2"/>
              </a:rPr>
              <a:t>http://</a:t>
            </a:r>
            <a:r>
              <a:rPr lang="en-US" sz="1600" dirty="0" smtClean="0">
                <a:hlinkClick r:id="rId2"/>
              </a:rPr>
              <a:t>www3.weforum.org/docs/GGGR16/WEF_Global_Gender_Gap_Report_2016.pdf</a:t>
            </a:r>
            <a:endParaRPr lang="sr-Cyrl-RS" sz="1600" dirty="0" smtClean="0"/>
          </a:p>
          <a:p>
            <a:pPr marL="0" indent="0">
              <a:buNone/>
            </a:pPr>
            <a:endParaRPr lang="ru-RU" sz="16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23267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3200" dirty="0" smtClean="0"/>
              <a:t>5. Индекс глобалног јаза </a:t>
            </a:r>
            <a:r>
              <a:rPr lang="sr-Cyrl-RS" sz="1600" dirty="0" smtClean="0"/>
              <a:t>2</a:t>
            </a:r>
            <a:endParaRPr lang="en-US" sz="16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228600" y="1280160"/>
            <a:ext cx="8686800" cy="4551297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ru-RU" dirty="0">
                <a:solidFill>
                  <a:schemeClr val="tx1"/>
                </a:solidFill>
              </a:rPr>
              <a:t>Економија – Економско учешће и могућности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>
                <a:solidFill>
                  <a:schemeClr val="bg1">
                    <a:lumMod val="65000"/>
                  </a:schemeClr>
                </a:solidFill>
              </a:rPr>
              <a:t>Образовање – Похађање школе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>
                <a:solidFill>
                  <a:schemeClr val="bg1">
                    <a:lumMod val="65000"/>
                  </a:schemeClr>
                </a:solidFill>
              </a:rPr>
              <a:t>Здравље – Здравље и опстанак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 smtClean="0">
                <a:solidFill>
                  <a:schemeClr val="bg1">
                    <a:lumMod val="65000"/>
                  </a:schemeClr>
                </a:solidFill>
              </a:rPr>
              <a:t>Политика </a:t>
            </a:r>
            <a:r>
              <a:rPr lang="ru-RU" dirty="0">
                <a:solidFill>
                  <a:schemeClr val="bg1">
                    <a:lumMod val="65000"/>
                  </a:schemeClr>
                </a:solidFill>
              </a:rPr>
              <a:t>– Политичко оснаживање </a:t>
            </a:r>
          </a:p>
          <a:p>
            <a:pPr marL="457200" indent="-457200">
              <a:buFont typeface="+mj-lt"/>
              <a:buAutoNum type="arabicPeriod"/>
            </a:pPr>
            <a:endParaRPr lang="ru-RU" dirty="0">
              <a:solidFill>
                <a:schemeClr val="bg1">
                  <a:lumMod val="65000"/>
                </a:schemeClr>
              </a:solidFill>
            </a:endParaRPr>
          </a:p>
          <a:p>
            <a:pPr marL="457200" indent="-457200">
              <a:buFont typeface="+mj-lt"/>
              <a:buAutoNum type="arabicPeriod"/>
            </a:pPr>
            <a:endParaRPr lang="ru-RU" dirty="0">
              <a:solidFill>
                <a:schemeClr val="bg1">
                  <a:lumMod val="65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sr-Cyrl-RS" dirty="0">
                <a:solidFill>
                  <a:schemeClr val="tx1"/>
                </a:solidFill>
              </a:rPr>
              <a:t>Учешће женске радне снаге у мушкој, </a:t>
            </a:r>
          </a:p>
          <a:p>
            <a:pPr>
              <a:lnSpc>
                <a:spcPct val="150000"/>
              </a:lnSpc>
            </a:pPr>
            <a:r>
              <a:rPr lang="sr-Cyrl-RS" dirty="0">
                <a:solidFill>
                  <a:schemeClr val="tx1"/>
                </a:solidFill>
              </a:rPr>
              <a:t>Однос плата жена и мушкараца, </a:t>
            </a:r>
          </a:p>
          <a:p>
            <a:pPr>
              <a:lnSpc>
                <a:spcPct val="150000"/>
              </a:lnSpc>
            </a:pPr>
            <a:r>
              <a:rPr lang="sr-Cyrl-RS" dirty="0">
                <a:solidFill>
                  <a:schemeClr val="tx1"/>
                </a:solidFill>
              </a:rPr>
              <a:t>Учешће жена законодаваца, функционера и руководилаца, </a:t>
            </a:r>
          </a:p>
          <a:p>
            <a:pPr>
              <a:lnSpc>
                <a:spcPct val="150000"/>
              </a:lnSpc>
            </a:pPr>
            <a:r>
              <a:rPr lang="sr-Cyrl-RS" dirty="0">
                <a:solidFill>
                  <a:schemeClr val="tx1"/>
                </a:solidFill>
              </a:rPr>
              <a:t>Учешће жена међу стручним и техничким радницима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61413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sr-Cyrl-RS" dirty="0" smtClean="0">
                <a:effectLst/>
              </a:rPr>
              <a:t>Композитни индекси по полу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5045014"/>
              </p:ext>
            </p:extLst>
          </p:nvPr>
        </p:nvGraphicFramePr>
        <p:xfrm>
          <a:off x="692825" y="2509464"/>
          <a:ext cx="7944928" cy="155327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96550">
                  <a:extLst>
                    <a:ext uri="{9D8B030D-6E8A-4147-A177-3AD203B41FA5}">
                      <a16:colId xmlns:a16="http://schemas.microsoft.com/office/drawing/2014/main" val="199970769"/>
                    </a:ext>
                  </a:extLst>
                </a:gridCol>
                <a:gridCol w="5348378">
                  <a:extLst>
                    <a:ext uri="{9D8B030D-6E8A-4147-A177-3AD203B41FA5}">
                      <a16:colId xmlns:a16="http://schemas.microsoft.com/office/drawing/2014/main" val="3206287905"/>
                    </a:ext>
                  </a:extLst>
                </a:gridCol>
              </a:tblGrid>
              <a:tr h="26742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4" marR="9464" marT="9464" marB="0" anchor="ctr"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sr-Cyrl-RS" sz="1400" u="none" strike="noStrike" dirty="0">
                          <a:effectLst/>
                        </a:rPr>
                        <a:t>Индекс родне равноправности</a:t>
                      </a:r>
                      <a:endParaRPr lang="sr-Cyrl-R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4" marR="9464" marT="9464" marB="0" anchor="ctr"/>
                </a:tc>
                <a:extLst>
                  <a:ext uri="{0D108BD9-81ED-4DB2-BD59-A6C34878D82A}">
                    <a16:rowId xmlns:a16="http://schemas.microsoft.com/office/drawing/2014/main" val="2354747220"/>
                  </a:ext>
                </a:extLst>
              </a:tr>
              <a:tr h="29110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4" marR="9464" marT="9464" marB="0" anchor="ctr"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sr-Cyrl-RS" sz="1400" u="none" strike="noStrike">
                          <a:effectLst/>
                        </a:rPr>
                        <a:t>Индекс родне неравноправности</a:t>
                      </a:r>
                      <a:endParaRPr lang="sr-Cyrl-R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4" marR="9464" marT="9464" marB="0" anchor="ctr"/>
                </a:tc>
                <a:extLst>
                  <a:ext uri="{0D108BD9-81ED-4DB2-BD59-A6C34878D82A}">
                    <a16:rowId xmlns:a16="http://schemas.microsoft.com/office/drawing/2014/main" val="2812563859"/>
                  </a:ext>
                </a:extLst>
              </a:tr>
              <a:tr h="2609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4" marR="9464" marT="9464" marB="0" anchor="ctr"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sr-Cyrl-RS" sz="1400" u="none" strike="noStrike">
                          <a:effectLst/>
                        </a:rPr>
                        <a:t>Индекс родног развоја</a:t>
                      </a:r>
                      <a:endParaRPr lang="sr-Cyrl-R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4" marR="9464" marT="9464" marB="0" anchor="ctr"/>
                </a:tc>
                <a:extLst>
                  <a:ext uri="{0D108BD9-81ED-4DB2-BD59-A6C34878D82A}">
                    <a16:rowId xmlns:a16="http://schemas.microsoft.com/office/drawing/2014/main" val="2002842100"/>
                  </a:ext>
                </a:extLst>
              </a:tr>
              <a:tr h="25155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4" marR="9464" marT="9464" marB="0" anchor="ctr"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sr-Cyrl-RS" sz="1400" u="none" strike="noStrike" dirty="0">
                          <a:effectLst/>
                        </a:rPr>
                        <a:t>Глобални јаз, по полу</a:t>
                      </a:r>
                      <a:endParaRPr lang="sr-Cyrl-R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4" marR="9464" marT="9464" marB="0" anchor="ctr"/>
                </a:tc>
                <a:extLst>
                  <a:ext uri="{0D108BD9-81ED-4DB2-BD59-A6C34878D82A}">
                    <a16:rowId xmlns:a16="http://schemas.microsoft.com/office/drawing/2014/main" val="2140705917"/>
                  </a:ext>
                </a:extLst>
              </a:tr>
              <a:tr h="2593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4" marR="9464" marT="9464" marB="0" anchor="ctr"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400" u="none" strike="noStrike" dirty="0">
                          <a:effectLst/>
                        </a:rPr>
                        <a:t>Индекс друштвених институција, по полу (ниво дискриминације)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4" marR="9464" marT="9464" marB="0" anchor="ctr"/>
                </a:tc>
                <a:extLst>
                  <a:ext uri="{0D108BD9-81ED-4DB2-BD59-A6C34878D82A}">
                    <a16:rowId xmlns:a16="http://schemas.microsoft.com/office/drawing/2014/main" val="4107009141"/>
                  </a:ext>
                </a:extLst>
              </a:tr>
              <a:tr h="22230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4" marR="9464" marT="9464" marB="0" anchor="ctr"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400" u="none" strike="noStrike" dirty="0">
                          <a:effectLst/>
                        </a:rPr>
                        <a:t>Јаз у платама, по полу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4" marR="9464" marT="9464" marB="0" anchor="ctr"/>
                </a:tc>
                <a:extLst>
                  <a:ext uri="{0D108BD9-81ED-4DB2-BD59-A6C34878D82A}">
                    <a16:rowId xmlns:a16="http://schemas.microsoft.com/office/drawing/2014/main" val="353277265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sz="3200" dirty="0" smtClean="0"/>
              <a:t>5. Индекс глобалног јаза </a:t>
            </a:r>
            <a:r>
              <a:rPr lang="sr-Cyrl-RS" sz="1600" dirty="0" smtClean="0"/>
              <a:t>3</a:t>
            </a:r>
            <a:endParaRPr lang="en-US" sz="16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ru-RU" dirty="0">
                <a:solidFill>
                  <a:schemeClr val="bg1">
                    <a:lumMod val="65000"/>
                  </a:schemeClr>
                </a:solidFill>
              </a:rPr>
              <a:t>Економија – Економско учешће и могућности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>
                <a:solidFill>
                  <a:schemeClr val="tx1"/>
                </a:solidFill>
              </a:rPr>
              <a:t>Образовање – Похађање школе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>
                <a:solidFill>
                  <a:schemeClr val="bg1">
                    <a:lumMod val="65000"/>
                  </a:schemeClr>
                </a:solidFill>
              </a:rPr>
              <a:t>Здравље – Здравље и опстанак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 smtClean="0">
                <a:solidFill>
                  <a:schemeClr val="bg1">
                    <a:lumMod val="65000"/>
                  </a:schemeClr>
                </a:solidFill>
              </a:rPr>
              <a:t>Политика </a:t>
            </a:r>
            <a:r>
              <a:rPr lang="ru-RU" dirty="0">
                <a:solidFill>
                  <a:schemeClr val="bg1">
                    <a:lumMod val="65000"/>
                  </a:schemeClr>
                </a:solidFill>
              </a:rPr>
              <a:t>– Политичко оснаживање </a:t>
            </a:r>
          </a:p>
          <a:p>
            <a:pPr marL="457200" indent="-457200">
              <a:buFont typeface="+mj-lt"/>
              <a:buAutoNum type="arabicPeriod"/>
            </a:pPr>
            <a:endParaRPr lang="ru-RU" dirty="0">
              <a:solidFill>
                <a:schemeClr val="bg1">
                  <a:lumMod val="65000"/>
                </a:schemeClr>
              </a:solidFill>
            </a:endParaRPr>
          </a:p>
          <a:p>
            <a:pPr marL="457200" indent="-457200">
              <a:buFont typeface="+mj-lt"/>
              <a:buAutoNum type="arabicPeriod"/>
            </a:pPr>
            <a:endParaRPr lang="ru-RU" dirty="0">
              <a:solidFill>
                <a:schemeClr val="bg1">
                  <a:lumMod val="65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sr-Cyrl-RS" dirty="0" smtClean="0">
                <a:solidFill>
                  <a:schemeClr val="tx1"/>
                </a:solidFill>
              </a:rPr>
              <a:t>Учешће писмености жена у односу на писменост мушкараца</a:t>
            </a:r>
          </a:p>
          <a:p>
            <a:pPr>
              <a:lnSpc>
                <a:spcPct val="150000"/>
              </a:lnSpc>
            </a:pPr>
            <a:r>
              <a:rPr lang="sr-Cyrl-RS" dirty="0" smtClean="0">
                <a:solidFill>
                  <a:schemeClr val="tx1"/>
                </a:solidFill>
              </a:rPr>
              <a:t>Учешће уписа женске деце у основно образовање у односу на мушку децу</a:t>
            </a:r>
          </a:p>
          <a:p>
            <a:pPr>
              <a:lnSpc>
                <a:spcPct val="150000"/>
              </a:lnSpc>
            </a:pPr>
            <a:r>
              <a:rPr lang="sr-Cyrl-RS" dirty="0" smtClean="0">
                <a:solidFill>
                  <a:schemeClr val="tx1"/>
                </a:solidFill>
              </a:rPr>
              <a:t> </a:t>
            </a:r>
            <a:r>
              <a:rPr lang="sr-Cyrl-RS" dirty="0">
                <a:solidFill>
                  <a:schemeClr val="tx1"/>
                </a:solidFill>
              </a:rPr>
              <a:t>Учешће уписа женске деце у </a:t>
            </a:r>
            <a:r>
              <a:rPr lang="sr-Cyrl-RS" dirty="0" smtClean="0">
                <a:solidFill>
                  <a:schemeClr val="tx1"/>
                </a:solidFill>
              </a:rPr>
              <a:t>средње </a:t>
            </a:r>
            <a:r>
              <a:rPr lang="sr-Cyrl-RS" dirty="0">
                <a:solidFill>
                  <a:schemeClr val="tx1"/>
                </a:solidFill>
              </a:rPr>
              <a:t>образовање</a:t>
            </a:r>
            <a:r>
              <a:rPr lang="sr-Cyrl-RS" dirty="0" smtClean="0">
                <a:solidFill>
                  <a:schemeClr val="tx1"/>
                </a:solidFill>
              </a:rPr>
              <a:t> </a:t>
            </a:r>
            <a:r>
              <a:rPr lang="sr-Cyrl-RS" dirty="0">
                <a:solidFill>
                  <a:schemeClr val="tx1"/>
                </a:solidFill>
              </a:rPr>
              <a:t>у односу на мушку децу</a:t>
            </a:r>
          </a:p>
          <a:p>
            <a:pPr>
              <a:lnSpc>
                <a:spcPct val="150000"/>
              </a:lnSpc>
            </a:pPr>
            <a:r>
              <a:rPr lang="sr-Cyrl-RS" dirty="0">
                <a:solidFill>
                  <a:schemeClr val="tx1"/>
                </a:solidFill>
              </a:rPr>
              <a:t> Учешће уписа </a:t>
            </a:r>
            <a:r>
              <a:rPr lang="sr-Cyrl-RS" dirty="0" smtClean="0">
                <a:solidFill>
                  <a:schemeClr val="tx1"/>
                </a:solidFill>
              </a:rPr>
              <a:t>жена у терцијално </a:t>
            </a:r>
            <a:r>
              <a:rPr lang="sr-Cyrl-RS" dirty="0">
                <a:solidFill>
                  <a:schemeClr val="tx1"/>
                </a:solidFill>
              </a:rPr>
              <a:t>образовање</a:t>
            </a:r>
            <a:r>
              <a:rPr lang="sr-Cyrl-RS" dirty="0" smtClean="0">
                <a:solidFill>
                  <a:schemeClr val="tx1"/>
                </a:solidFill>
              </a:rPr>
              <a:t> </a:t>
            </a:r>
            <a:r>
              <a:rPr lang="sr-Cyrl-RS" dirty="0">
                <a:solidFill>
                  <a:schemeClr val="tx1"/>
                </a:solidFill>
              </a:rPr>
              <a:t>у односу на </a:t>
            </a:r>
            <a:r>
              <a:rPr lang="sr-Cyrl-RS" dirty="0" smtClean="0">
                <a:solidFill>
                  <a:schemeClr val="tx1"/>
                </a:solidFill>
              </a:rPr>
              <a:t>мушкарце</a:t>
            </a:r>
            <a:endParaRPr lang="sr-Cyrl-RS" dirty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798464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5. </a:t>
            </a:r>
            <a:r>
              <a:rPr lang="sr-Cyrl-RS" sz="3200" dirty="0" smtClean="0"/>
              <a:t>Индекс глобалног јаза</a:t>
            </a:r>
            <a:r>
              <a:rPr lang="sr-Cyrl-RS" dirty="0" smtClean="0"/>
              <a:t> </a:t>
            </a:r>
            <a:r>
              <a:rPr lang="sr-Cyrl-RS" sz="1600" dirty="0" smtClean="0"/>
              <a:t>4</a:t>
            </a:r>
            <a:endParaRPr lang="en-US" sz="16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ru-RU" dirty="0">
                <a:solidFill>
                  <a:schemeClr val="bg1">
                    <a:lumMod val="65000"/>
                  </a:schemeClr>
                </a:solidFill>
              </a:rPr>
              <a:t>Економија – Економско учешће и могућности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>
                <a:solidFill>
                  <a:schemeClr val="bg1">
                    <a:lumMod val="65000"/>
                  </a:schemeClr>
                </a:solidFill>
              </a:rPr>
              <a:t>Образовање – Похађање школе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>
                <a:solidFill>
                  <a:schemeClr val="tx1"/>
                </a:solidFill>
              </a:rPr>
              <a:t>Здравље – Здравље и опстанак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 smtClean="0">
                <a:solidFill>
                  <a:schemeClr val="bg1">
                    <a:lumMod val="65000"/>
                  </a:schemeClr>
                </a:solidFill>
              </a:rPr>
              <a:t>Политика </a:t>
            </a:r>
            <a:r>
              <a:rPr lang="ru-RU" dirty="0">
                <a:solidFill>
                  <a:schemeClr val="bg1">
                    <a:lumMod val="65000"/>
                  </a:schemeClr>
                </a:solidFill>
              </a:rPr>
              <a:t>– Политичко оснаживање </a:t>
            </a:r>
          </a:p>
          <a:p>
            <a:pPr marL="457200" indent="-457200">
              <a:buFont typeface="+mj-lt"/>
              <a:buAutoNum type="arabicPeriod"/>
            </a:pPr>
            <a:endParaRPr lang="ru-RU" dirty="0">
              <a:solidFill>
                <a:schemeClr val="bg1">
                  <a:lumMod val="65000"/>
                </a:schemeClr>
              </a:solidFill>
            </a:endParaRPr>
          </a:p>
          <a:p>
            <a:pPr marL="457200" indent="-457200">
              <a:buFont typeface="+mj-lt"/>
              <a:buAutoNum type="arabicPeriod"/>
            </a:pPr>
            <a:endParaRPr lang="ru-RU" dirty="0" smtClean="0">
              <a:solidFill>
                <a:schemeClr val="bg1">
                  <a:lumMod val="65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ru-RU" dirty="0">
                <a:solidFill>
                  <a:schemeClr val="tx1"/>
                </a:solidFill>
              </a:rPr>
              <a:t>Однос полова на </a:t>
            </a:r>
            <a:r>
              <a:rPr lang="ru-RU" dirty="0" smtClean="0">
                <a:solidFill>
                  <a:schemeClr val="tx1"/>
                </a:solidFill>
              </a:rPr>
              <a:t>рођењу</a:t>
            </a:r>
          </a:p>
          <a:p>
            <a:pPr>
              <a:lnSpc>
                <a:spcPct val="150000"/>
              </a:lnSpc>
            </a:pPr>
            <a:r>
              <a:rPr lang="ru-RU" dirty="0" smtClean="0">
                <a:solidFill>
                  <a:schemeClr val="tx1"/>
                </a:solidFill>
              </a:rPr>
              <a:t>Очекивано трајање живота према полу</a:t>
            </a:r>
            <a:endParaRPr lang="ru-RU" dirty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112127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sz="3200" dirty="0" smtClean="0"/>
              <a:t>5. Индекс глобалног јаза </a:t>
            </a:r>
            <a:r>
              <a:rPr lang="sr-Cyrl-RS" sz="1600" dirty="0" smtClean="0"/>
              <a:t>5</a:t>
            </a:r>
            <a:endParaRPr lang="en-US" sz="16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ru-RU" dirty="0">
                <a:solidFill>
                  <a:schemeClr val="bg1">
                    <a:lumMod val="65000"/>
                  </a:schemeClr>
                </a:solidFill>
              </a:rPr>
              <a:t>Економија – Економско учешће и могућности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>
                <a:solidFill>
                  <a:schemeClr val="bg1">
                    <a:lumMod val="65000"/>
                  </a:schemeClr>
                </a:solidFill>
              </a:rPr>
              <a:t>Образовање – Похађање школе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>
                <a:solidFill>
                  <a:schemeClr val="bg1">
                    <a:lumMod val="65000"/>
                  </a:schemeClr>
                </a:solidFill>
              </a:rPr>
              <a:t>Здравље – Здравље и опстанак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 smtClean="0">
                <a:solidFill>
                  <a:schemeClr val="tx1"/>
                </a:solidFill>
              </a:rPr>
              <a:t>Политика </a:t>
            </a:r>
            <a:r>
              <a:rPr lang="ru-RU" dirty="0">
                <a:solidFill>
                  <a:schemeClr val="tx1"/>
                </a:solidFill>
              </a:rPr>
              <a:t>– Политичко оснаживање </a:t>
            </a:r>
          </a:p>
          <a:p>
            <a:pPr marL="457200" indent="-457200">
              <a:buFont typeface="+mj-lt"/>
              <a:buAutoNum type="arabicPeriod"/>
            </a:pPr>
            <a:endParaRPr lang="ru-RU" dirty="0">
              <a:solidFill>
                <a:schemeClr val="bg1">
                  <a:lumMod val="65000"/>
                </a:schemeClr>
              </a:solidFill>
            </a:endParaRPr>
          </a:p>
          <a:p>
            <a:pPr marL="457200" indent="-457200">
              <a:buFont typeface="+mj-lt"/>
              <a:buAutoNum type="arabicPeriod"/>
            </a:pPr>
            <a:endParaRPr lang="ru-RU" dirty="0">
              <a:solidFill>
                <a:schemeClr val="bg1">
                  <a:lumMod val="65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sr-Cyrl-RS" dirty="0" smtClean="0">
                <a:solidFill>
                  <a:schemeClr val="tx1"/>
                </a:solidFill>
              </a:rPr>
              <a:t>Учешће жена у парламенту</a:t>
            </a:r>
          </a:p>
          <a:p>
            <a:pPr>
              <a:lnSpc>
                <a:spcPct val="150000"/>
              </a:lnSpc>
            </a:pPr>
            <a:r>
              <a:rPr lang="sr-Cyrl-RS" dirty="0">
                <a:solidFill>
                  <a:schemeClr val="tx1"/>
                </a:solidFill>
              </a:rPr>
              <a:t>Учешће жена </a:t>
            </a:r>
            <a:r>
              <a:rPr lang="sr-Cyrl-RS" dirty="0" smtClean="0">
                <a:solidFill>
                  <a:schemeClr val="tx1"/>
                </a:solidFill>
              </a:rPr>
              <a:t>међу министрима</a:t>
            </a:r>
          </a:p>
          <a:p>
            <a:pPr>
              <a:lnSpc>
                <a:spcPct val="150000"/>
              </a:lnSpc>
            </a:pPr>
            <a:r>
              <a:rPr lang="sr-Cyrl-RS" dirty="0" smtClean="0">
                <a:solidFill>
                  <a:schemeClr val="tx1"/>
                </a:solidFill>
              </a:rPr>
              <a:t>Број година проведених на челу државеу последњих 50 година - жене</a:t>
            </a:r>
            <a:endParaRPr lang="sr-Cyrl-R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232949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3200" dirty="0" smtClean="0"/>
              <a:t>6. Јаз у платама, по полу </a:t>
            </a:r>
            <a:endParaRPr lang="en-US" sz="3200" dirty="0"/>
          </a:p>
        </p:txBody>
      </p:sp>
      <p:sp>
        <p:nvSpPr>
          <p:cNvPr id="5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228600" y="1280160"/>
            <a:ext cx="8686800" cy="5166360"/>
          </a:xfrm>
        </p:spPr>
        <p:txBody>
          <a:bodyPr/>
          <a:lstStyle/>
          <a:p>
            <a:endParaRPr lang="sr-Cyrl-RS" dirty="0" smtClean="0"/>
          </a:p>
          <a:p>
            <a:r>
              <a:rPr lang="sr-Cyrl-RS" sz="2400" dirty="0">
                <a:solidFill>
                  <a:schemeClr val="tx1"/>
                </a:solidFill>
              </a:rPr>
              <a:t>Јаз у</a:t>
            </a:r>
            <a:r>
              <a:rPr lang="ru-RU" sz="2400" dirty="0">
                <a:solidFill>
                  <a:schemeClr val="tx1"/>
                </a:solidFill>
              </a:rPr>
              <a:t> платама односи се на разлику у просечним зарадама између мушкараца и жена. </a:t>
            </a:r>
            <a:endParaRPr lang="en-US" sz="2400" dirty="0">
              <a:solidFill>
                <a:schemeClr val="tx1"/>
              </a:solidFill>
            </a:endParaRPr>
          </a:p>
          <a:p>
            <a:endParaRPr lang="sr-Cyrl-RS" sz="2400" dirty="0"/>
          </a:p>
          <a:p>
            <a:r>
              <a:rPr lang="sr-Cyrl-RS" sz="2400" dirty="0" smtClean="0">
                <a:solidFill>
                  <a:schemeClr val="tx1"/>
                </a:solidFill>
              </a:rPr>
              <a:t>Ј</a:t>
            </a:r>
            <a:r>
              <a:rPr lang="en-US" sz="2400" dirty="0" err="1">
                <a:solidFill>
                  <a:schemeClr val="tx1"/>
                </a:solidFill>
              </a:rPr>
              <a:t>едан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је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од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кључних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показатеља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приступа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жена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економским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могућностима</a:t>
            </a:r>
            <a:r>
              <a:rPr lang="en-US" sz="2400" dirty="0">
                <a:solidFill>
                  <a:schemeClr val="tx1"/>
                </a:solidFill>
              </a:rPr>
              <a:t>. </a:t>
            </a:r>
            <a:r>
              <a:rPr lang="en-US" sz="2400" dirty="0" err="1">
                <a:solidFill>
                  <a:schemeClr val="tx1"/>
                </a:solidFill>
              </a:rPr>
              <a:t>Истраживање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природе</a:t>
            </a:r>
            <a:r>
              <a:rPr lang="en-US" sz="2400" dirty="0">
                <a:solidFill>
                  <a:schemeClr val="tx1"/>
                </a:solidFill>
              </a:rPr>
              <a:t> и </a:t>
            </a:r>
            <a:r>
              <a:rPr lang="en-US" sz="2400" dirty="0" err="1">
                <a:solidFill>
                  <a:schemeClr val="tx1"/>
                </a:solidFill>
              </a:rPr>
              <a:t>фактора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јаза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може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да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укаже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на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мере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које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се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могу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предузети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за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смањење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неједнакости</a:t>
            </a:r>
            <a:r>
              <a:rPr lang="en-US" sz="2400" dirty="0">
                <a:solidFill>
                  <a:schemeClr val="tx1"/>
                </a:solidFill>
              </a:rPr>
              <a:t> и </a:t>
            </a:r>
            <a:r>
              <a:rPr lang="en-US" sz="2400" dirty="0" err="1">
                <a:solidFill>
                  <a:schemeClr val="tx1"/>
                </a:solidFill>
              </a:rPr>
              <a:t>побољшање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приступа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жена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економским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приликама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што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ствара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услове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за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бржи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економски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раст</a:t>
            </a:r>
            <a:r>
              <a:rPr lang="en-US" sz="2400" dirty="0">
                <a:solidFill>
                  <a:schemeClr val="tx1"/>
                </a:solidFill>
              </a:rPr>
              <a:t>. </a:t>
            </a:r>
            <a:endParaRPr lang="sr-Cyrl-RS" sz="2400" dirty="0" smtClean="0">
              <a:solidFill>
                <a:schemeClr val="tx1"/>
              </a:solidFill>
            </a:endParaRPr>
          </a:p>
          <a:p>
            <a:endParaRPr lang="sr-Cyrl-RS" dirty="0">
              <a:solidFill>
                <a:schemeClr val="tx1"/>
              </a:solidFill>
            </a:endParaRPr>
          </a:p>
          <a:p>
            <a:endParaRPr lang="sr-Latn-RS" dirty="0"/>
          </a:p>
          <a:p>
            <a:endParaRPr lang="en-US" dirty="0"/>
          </a:p>
          <a:p>
            <a:endParaRPr lang="ru-RU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047681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 smtClean="0">
              <a:solidFill>
                <a:srgbClr val="000000"/>
              </a:solidFill>
            </a:endParaRPr>
          </a:p>
          <a:p>
            <a:r>
              <a:rPr lang="ru-RU" sz="2400" dirty="0">
                <a:solidFill>
                  <a:schemeClr val="tx1"/>
                </a:solidFill>
              </a:rPr>
              <a:t>Јаз се израчунава као разлика између просечне бруто зараде по сату, према полу. Некориговани родни јаз у платама је разлика између просечне бруто сатнице запослених жена и мушкараца, исказана као проценат од сатнице мушкараца.</a:t>
            </a:r>
            <a:endParaRPr lang="sr-Latn-RS" sz="2400" dirty="0">
              <a:solidFill>
                <a:schemeClr val="tx1"/>
              </a:solidFill>
            </a:endParaRPr>
          </a:p>
          <a:p>
            <a:endParaRPr lang="sr-Cyrl-RS" sz="2400" dirty="0">
              <a:solidFill>
                <a:srgbClr val="000000"/>
              </a:solidFill>
            </a:endParaRPr>
          </a:p>
          <a:p>
            <a:r>
              <a:rPr lang="sr-Cyrl-RS" sz="2400" dirty="0" smtClean="0">
                <a:solidFill>
                  <a:srgbClr val="000000"/>
                </a:solidFill>
              </a:rPr>
              <a:t>И</a:t>
            </a:r>
            <a:r>
              <a:rPr lang="en-GB" sz="2400" dirty="0" err="1">
                <a:solidFill>
                  <a:srgbClr val="000000"/>
                </a:solidFill>
              </a:rPr>
              <a:t>страживања</a:t>
            </a:r>
            <a:r>
              <a:rPr lang="en-GB" sz="2400" dirty="0">
                <a:solidFill>
                  <a:srgbClr val="000000"/>
                </a:solidFill>
              </a:rPr>
              <a:t> о</a:t>
            </a:r>
            <a:r>
              <a:rPr lang="sr-Cyrl-RS" sz="2400" dirty="0">
                <a:solidFill>
                  <a:srgbClr val="000000"/>
                </a:solidFill>
              </a:rPr>
              <a:t> структури</a:t>
            </a:r>
            <a:r>
              <a:rPr lang="en-GB" sz="2400" dirty="0">
                <a:solidFill>
                  <a:srgbClr val="000000"/>
                </a:solidFill>
              </a:rPr>
              <a:t> </a:t>
            </a:r>
            <a:r>
              <a:rPr lang="en-GB" sz="2400" dirty="0" err="1">
                <a:solidFill>
                  <a:srgbClr val="000000"/>
                </a:solidFill>
              </a:rPr>
              <a:t>зарада</a:t>
            </a:r>
            <a:r>
              <a:rPr lang="en-GB" sz="2400" dirty="0">
                <a:solidFill>
                  <a:srgbClr val="000000"/>
                </a:solidFill>
              </a:rPr>
              <a:t> </a:t>
            </a:r>
            <a:r>
              <a:rPr lang="sr-Cyrl-RS" sz="2400" dirty="0">
                <a:solidFill>
                  <a:srgbClr val="000000"/>
                </a:solidFill>
              </a:rPr>
              <a:t>(</a:t>
            </a:r>
            <a:r>
              <a:rPr lang="en-GB" sz="2400" i="1" dirty="0">
                <a:solidFill>
                  <a:srgbClr val="000000"/>
                </a:solidFill>
              </a:rPr>
              <a:t>Structure of earnings survey</a:t>
            </a:r>
            <a:r>
              <a:rPr lang="sr-Cyrl-RS" sz="2400" dirty="0">
                <a:solidFill>
                  <a:srgbClr val="000000"/>
                </a:solidFill>
              </a:rPr>
              <a:t>) </a:t>
            </a:r>
            <a:r>
              <a:rPr lang="en-US" sz="2400" dirty="0" smtClean="0">
                <a:solidFill>
                  <a:srgbClr val="000000"/>
                </a:solidFill>
              </a:rPr>
              <a:t>– </a:t>
            </a:r>
            <a:r>
              <a:rPr lang="sr-Cyrl-RS" sz="2400" dirty="0" smtClean="0">
                <a:solidFill>
                  <a:srgbClr val="000000"/>
                </a:solidFill>
              </a:rPr>
              <a:t>Србија </a:t>
            </a:r>
            <a:endParaRPr lang="en-US" sz="2400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3200" dirty="0" smtClean="0"/>
              <a:t>6. Јаз у платама, по полу </a:t>
            </a:r>
            <a:r>
              <a:rPr lang="sr-Cyrl-RS" sz="1600" dirty="0" smtClean="0"/>
              <a:t>2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10822156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3200" dirty="0" smtClean="0"/>
              <a:t>6. Јаз у платама, по полу </a:t>
            </a:r>
            <a:r>
              <a:rPr lang="sr-Cyrl-RS" sz="1600" dirty="0" smtClean="0"/>
              <a:t>3</a:t>
            </a:r>
            <a:endParaRPr lang="en-US" sz="1600" dirty="0"/>
          </a:p>
        </p:txBody>
      </p:sp>
      <p:pic>
        <p:nvPicPr>
          <p:cNvPr id="4098" name="Picture 2" descr="http://ec.europa.eu/eurostat/statistics-explained/images/f/f6/Unadjusted_gender_pay_gap%2C_2015_%28difference_between_average_gross_hourly_earnings_of_male_and_female_employees_as_%25_of_male_gross_earnings%29-F1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6806"/>
          <a:stretch/>
        </p:blipFill>
        <p:spPr bwMode="auto">
          <a:xfrm>
            <a:off x="414068" y="1255144"/>
            <a:ext cx="8202695" cy="41020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638373" y="5097227"/>
            <a:ext cx="321081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2000" dirty="0" smtClean="0"/>
              <a:t>2015.</a:t>
            </a:r>
          </a:p>
          <a:p>
            <a:r>
              <a:rPr lang="sr-Cyrl-RS" sz="2000" dirty="0" smtClean="0"/>
              <a:t>Европа 28 – 16,3</a:t>
            </a:r>
          </a:p>
          <a:p>
            <a:r>
              <a:rPr lang="sr-Cyrl-RS" sz="2000" dirty="0" smtClean="0"/>
              <a:t>Италија – 5,5</a:t>
            </a:r>
          </a:p>
          <a:p>
            <a:r>
              <a:rPr lang="sr-Cyrl-RS" sz="2000" dirty="0" smtClean="0"/>
              <a:t>Естонија –  26,9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34546432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228600" y="1279525"/>
            <a:ext cx="8122920" cy="5167313"/>
          </a:xfrm>
        </p:spPr>
        <p:txBody>
          <a:bodyPr/>
          <a:lstStyle/>
          <a:p>
            <a:pPr>
              <a:buFont typeface="Arial" charset="0"/>
              <a:buChar char="•"/>
              <a:defRPr/>
            </a:pPr>
            <a:endParaRPr lang="sr-Cyrl-RS" altLang="sr-Latn-RS" dirty="0" smtClean="0"/>
          </a:p>
          <a:p>
            <a:pPr>
              <a:buFont typeface="Arial" charset="0"/>
              <a:buChar char="•"/>
              <a:defRPr/>
            </a:pPr>
            <a:endParaRPr lang="sr-Latn-RS" altLang="sr-Latn-RS" dirty="0" smtClean="0"/>
          </a:p>
          <a:p>
            <a:pPr>
              <a:buFont typeface="Arial" charset="0"/>
              <a:buChar char="•"/>
              <a:defRPr/>
            </a:pPr>
            <a:endParaRPr lang="sr-Latn-RS" altLang="sr-Latn-RS" dirty="0"/>
          </a:p>
          <a:p>
            <a:pPr marL="0" indent="0" algn="ctr">
              <a:buFont typeface="Arial" charset="0"/>
              <a:buNone/>
              <a:defRPr/>
            </a:pPr>
            <a:r>
              <a:rPr lang="sr-Cyrl-RS" altLang="sr-Latn-RS" sz="5400" b="1" dirty="0" smtClean="0">
                <a:solidFill>
                  <a:schemeClr val="bg1">
                    <a:lumMod val="50000"/>
                  </a:schemeClr>
                </a:solidFill>
              </a:rPr>
              <a:t>Хвала на пажњи</a:t>
            </a:r>
            <a:r>
              <a:rPr lang="sr-Cyrl-RS" altLang="sr-Latn-RS" sz="5400" b="1" dirty="0" smtClean="0">
                <a:solidFill>
                  <a:schemeClr val="bg1">
                    <a:lumMod val="50000"/>
                  </a:schemeClr>
                </a:solidFill>
              </a:rPr>
              <a:t>!</a:t>
            </a:r>
          </a:p>
          <a:p>
            <a:pPr marL="0" indent="0" algn="ctr">
              <a:buFont typeface="Arial" charset="0"/>
              <a:buNone/>
              <a:defRPr/>
            </a:pPr>
            <a:endParaRPr lang="sr-Cyrl-RS" altLang="sr-Latn-RS" sz="5400" b="1" dirty="0">
              <a:solidFill>
                <a:schemeClr val="bg1">
                  <a:lumMod val="50000"/>
                </a:schemeClr>
              </a:solidFill>
            </a:endParaRPr>
          </a:p>
          <a:p>
            <a:pPr marL="0" indent="0" algn="r">
              <a:buFont typeface="Arial" charset="0"/>
              <a:buNone/>
              <a:defRPr/>
            </a:pPr>
            <a:r>
              <a:rPr lang="sr-Cyrl-RS" altLang="sr-Latn-RS" sz="2800" b="1" dirty="0" smtClean="0">
                <a:solidFill>
                  <a:schemeClr val="accent1">
                    <a:lumMod val="75000"/>
                  </a:schemeClr>
                </a:solidFill>
              </a:rPr>
              <a:t>Драгана Ђоковић-Папић</a:t>
            </a:r>
          </a:p>
          <a:p>
            <a:pPr marL="0" indent="0" algn="r">
              <a:buNone/>
              <a:defRPr/>
            </a:pPr>
            <a:r>
              <a:rPr lang="sr-Cyrl-RS" dirty="0" smtClean="0">
                <a:solidFill>
                  <a:schemeClr val="accent1">
                    <a:lumMod val="75000"/>
                  </a:schemeClr>
                </a:solidFill>
              </a:rPr>
              <a:t>Ш</a:t>
            </a:r>
            <a:r>
              <a:rPr lang="sr-Latn-RS" dirty="0" smtClean="0">
                <a:solidFill>
                  <a:schemeClr val="accent1">
                    <a:lumMod val="75000"/>
                  </a:schemeClr>
                </a:solidFill>
              </a:rPr>
              <a:t>еф</a:t>
            </a:r>
            <a:r>
              <a:rPr lang="sr-Cyrl-R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sr-Latn-RS" dirty="0" smtClean="0">
                <a:solidFill>
                  <a:schemeClr val="accent1">
                    <a:lumMod val="75000"/>
                  </a:schemeClr>
                </a:solidFill>
              </a:rPr>
              <a:t>Одсек </a:t>
            </a:r>
            <a:r>
              <a:rPr lang="sr-Latn-RS" dirty="0">
                <a:solidFill>
                  <a:schemeClr val="accent1">
                    <a:lumMod val="75000"/>
                  </a:schemeClr>
                </a:solidFill>
              </a:rPr>
              <a:t>за социјалне индикаторе, </a:t>
            </a:r>
            <a:endParaRPr lang="sr-Cyrl-RS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r">
              <a:buNone/>
              <a:defRPr/>
            </a:pPr>
            <a:r>
              <a:rPr lang="sr-Latn-RS" dirty="0" smtClean="0">
                <a:solidFill>
                  <a:schemeClr val="accent1">
                    <a:lumMod val="75000"/>
                  </a:schemeClr>
                </a:solidFill>
              </a:rPr>
              <a:t>правосудну </a:t>
            </a:r>
            <a:r>
              <a:rPr lang="sr-Latn-RS" dirty="0">
                <a:solidFill>
                  <a:schemeClr val="accent1">
                    <a:lumMod val="75000"/>
                  </a:schemeClr>
                </a:solidFill>
              </a:rPr>
              <a:t>и родну статистику</a:t>
            </a:r>
            <a:br>
              <a:rPr lang="sr-Latn-RS" dirty="0">
                <a:solidFill>
                  <a:schemeClr val="accent1">
                    <a:lumMod val="75000"/>
                  </a:schemeClr>
                </a:solidFill>
              </a:rPr>
            </a:b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ctr">
              <a:buFont typeface="Arial" charset="0"/>
              <a:buNone/>
              <a:defRPr/>
            </a:pPr>
            <a:endParaRPr lang="sr-Cyrl-RS" altLang="sr-Latn-RS" sz="54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0" indent="0" algn="ctr">
              <a:buFont typeface="Arial" charset="0"/>
              <a:buNone/>
              <a:defRPr/>
            </a:pPr>
            <a:endParaRPr lang="sr-Latn-RS" altLang="sr-Latn-RS" sz="5400" dirty="0" smtClean="0"/>
          </a:p>
        </p:txBody>
      </p:sp>
    </p:spTree>
    <p:extLst>
      <p:ext uri="{BB962C8B-B14F-4D97-AF65-F5344CB8AC3E}">
        <p14:creationId xmlns:p14="http://schemas.microsoft.com/office/powerpoint/2010/main" val="1065287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228600" y="1279525"/>
            <a:ext cx="8686800" cy="5167313"/>
          </a:xfrm>
        </p:spPr>
        <p:txBody>
          <a:bodyPr/>
          <a:lstStyle/>
          <a:p>
            <a:pPr eaLnBrk="1" hangingPunct="1"/>
            <a:r>
              <a:rPr lang="sr-Latn-CS" altLang="sr-Latn-RS" sz="2400" dirty="0" smtClean="0">
                <a:solidFill>
                  <a:srgbClr val="000000"/>
                </a:solidFill>
              </a:rPr>
              <a:t>Република Србија је у процесу приступања Европској унији у обавези да прилагоди и статистичко извештавање европским стандардима</a:t>
            </a:r>
            <a:r>
              <a:rPr lang="sr-Cyrl-RS" altLang="sr-Latn-RS" sz="2400" dirty="0" smtClean="0">
                <a:solidFill>
                  <a:srgbClr val="000000"/>
                </a:solidFill>
              </a:rPr>
              <a:t>.</a:t>
            </a:r>
            <a:endParaRPr lang="sr-Latn-RS" altLang="sr-Latn-RS" sz="2400" dirty="0" smtClean="0">
              <a:solidFill>
                <a:srgbClr val="000000"/>
              </a:solidFill>
            </a:endParaRPr>
          </a:p>
          <a:p>
            <a:pPr eaLnBrk="1" hangingPunct="1"/>
            <a:endParaRPr lang="sr-Latn-RS" altLang="sr-Latn-RS" sz="2400" dirty="0" smtClean="0">
              <a:solidFill>
                <a:srgbClr val="000000"/>
              </a:solidFill>
            </a:endParaRPr>
          </a:p>
          <a:p>
            <a:pPr eaLnBrk="1" hangingPunct="1"/>
            <a:r>
              <a:rPr lang="sr-Latn-CS" altLang="sr-Latn-RS" sz="2400" dirty="0" smtClean="0">
                <a:solidFill>
                  <a:srgbClr val="000000"/>
                </a:solidFill>
              </a:rPr>
              <a:t>Европски институт за родну равноправност је преузео на себе задатак да </a:t>
            </a:r>
            <a:r>
              <a:rPr lang="sr-Cyrl-RS" altLang="sr-Latn-RS" sz="2400" dirty="0" smtClean="0">
                <a:solidFill>
                  <a:srgbClr val="000000"/>
                </a:solidFill>
              </a:rPr>
              <a:t>предложи индикаторе и обави обрачун</a:t>
            </a:r>
            <a:r>
              <a:rPr lang="sr-Latn-CS" altLang="sr-Latn-RS" sz="2400" dirty="0" smtClean="0">
                <a:solidFill>
                  <a:srgbClr val="000000"/>
                </a:solidFill>
              </a:rPr>
              <a:t> збирн</a:t>
            </a:r>
            <a:r>
              <a:rPr lang="sr-Cyrl-RS" altLang="sr-Latn-RS" sz="2400" dirty="0" smtClean="0">
                <a:solidFill>
                  <a:srgbClr val="000000"/>
                </a:solidFill>
              </a:rPr>
              <a:t>ог</a:t>
            </a:r>
            <a:r>
              <a:rPr lang="sr-Latn-CS" altLang="sr-Latn-RS" sz="2400" dirty="0" smtClean="0">
                <a:solidFill>
                  <a:srgbClr val="000000"/>
                </a:solidFill>
              </a:rPr>
              <a:t> инд</a:t>
            </a:r>
            <a:r>
              <a:rPr lang="sr-Cyrl-RS" altLang="sr-Latn-RS" sz="2400" dirty="0" smtClean="0">
                <a:solidFill>
                  <a:srgbClr val="000000"/>
                </a:solidFill>
              </a:rPr>
              <a:t>екса </a:t>
            </a:r>
            <a:r>
              <a:rPr lang="sr-Latn-CS" altLang="sr-Latn-RS" sz="2400" dirty="0" smtClean="0">
                <a:solidFill>
                  <a:srgbClr val="000000"/>
                </a:solidFill>
              </a:rPr>
              <a:t>који одражава вишестрану реалност родне равноправности и који је посебно прилагођен оквиру политике Европске уније. </a:t>
            </a:r>
            <a:endParaRPr lang="sr-Cyrl-RS" altLang="sr-Latn-RS" sz="2400" dirty="0" smtClean="0">
              <a:solidFill>
                <a:srgbClr val="000000"/>
              </a:solidFill>
            </a:endParaRPr>
          </a:p>
          <a:p>
            <a:pPr eaLnBrk="1" hangingPunct="1"/>
            <a:endParaRPr lang="sr-Cyrl-RS" altLang="sr-Latn-RS" sz="2400" dirty="0" smtClean="0">
              <a:solidFill>
                <a:srgbClr val="000000"/>
              </a:solidFill>
            </a:endParaRPr>
          </a:p>
          <a:p>
            <a:pPr eaLnBrk="1" hangingPunct="1"/>
            <a:r>
              <a:rPr lang="en-GB" altLang="sr-Latn-RS" sz="2400" dirty="0" smtClean="0">
                <a:solidFill>
                  <a:srgbClr val="000000"/>
                </a:solidFill>
              </a:rPr>
              <a:t> </a:t>
            </a:r>
            <a:r>
              <a:rPr lang="en-GB" altLang="sr-Latn-RS" sz="1600" dirty="0" smtClean="0">
                <a:solidFill>
                  <a:srgbClr val="000000"/>
                </a:solidFill>
                <a:hlinkClick r:id="rId2"/>
              </a:rPr>
              <a:t>http://eige.europa.eu/content/activities/gender-equality-index</a:t>
            </a:r>
            <a:endParaRPr lang="sr-Latn-RS" altLang="sr-Latn-RS" sz="1600" dirty="0" smtClean="0">
              <a:solidFill>
                <a:srgbClr val="000000"/>
              </a:solidFill>
            </a:endParaRPr>
          </a:p>
          <a:p>
            <a:pPr eaLnBrk="1" hangingPunct="1"/>
            <a:endParaRPr lang="sr-Cyrl-RS" altLang="sr-Latn-RS" sz="2400" dirty="0" smtClean="0">
              <a:solidFill>
                <a:srgbClr val="000000"/>
              </a:solidFill>
            </a:endParaRPr>
          </a:p>
          <a:p>
            <a:endParaRPr lang="sr-Latn-RS" altLang="sr-Latn-RS" dirty="0" smtClean="0"/>
          </a:p>
        </p:txBody>
      </p:sp>
      <p:sp>
        <p:nvSpPr>
          <p:cNvPr id="4" name="Rectangle 3"/>
          <p:cNvSpPr/>
          <p:nvPr/>
        </p:nvSpPr>
        <p:spPr>
          <a:xfrm>
            <a:off x="368300" y="234950"/>
            <a:ext cx="52570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sr-Cyrl-CS" sz="2800" dirty="0" smtClean="0">
                <a:solidFill>
                  <a:srgbClr val="4272C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Индекс </a:t>
            </a:r>
            <a:r>
              <a:rPr lang="sr-Cyrl-CS" sz="2800" dirty="0">
                <a:solidFill>
                  <a:srgbClr val="4272C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родне </a:t>
            </a:r>
            <a:r>
              <a:rPr lang="sr-Cyrl-CS" sz="2800" dirty="0" smtClean="0">
                <a:solidFill>
                  <a:srgbClr val="4272C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равноправности</a:t>
            </a:r>
            <a:endParaRPr lang="en-US" sz="3200" dirty="0">
              <a:solidFill>
                <a:srgbClr val="4272C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59214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6213" y="169863"/>
            <a:ext cx="8686800" cy="731837"/>
          </a:xfrm>
        </p:spPr>
        <p:txBody>
          <a:bodyPr/>
          <a:lstStyle/>
          <a:p>
            <a:pPr>
              <a:defRPr/>
            </a:pPr>
            <a:r>
              <a:rPr lang="sr-Cyrl-C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Индекс </a:t>
            </a:r>
            <a:r>
              <a:rPr lang="sr-Cyrl-C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родне равноправности </a:t>
            </a:r>
            <a:r>
              <a:rPr lang="sr-Latn-RS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endParaRPr lang="sr-Latn-R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228600" y="1279525"/>
            <a:ext cx="8686800" cy="5167313"/>
          </a:xfrm>
        </p:spPr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ru-RU" sz="2400" dirty="0" smtClean="0">
                <a:solidFill>
                  <a:schemeClr val="tx1"/>
                </a:solidFill>
              </a:rPr>
              <a:t>Индекс </a:t>
            </a:r>
            <a:r>
              <a:rPr lang="sr-Cyrl-RS" sz="2400" dirty="0" smtClean="0">
                <a:solidFill>
                  <a:schemeClr val="tx1"/>
                </a:solidFill>
              </a:rPr>
              <a:t>родне </a:t>
            </a:r>
            <a:r>
              <a:rPr lang="ru-RU" sz="2400" dirty="0" smtClean="0">
                <a:solidFill>
                  <a:schemeClr val="tx1"/>
                </a:solidFill>
              </a:rPr>
              <a:t>равноправности је композитни индекс који се добија када се појединачни индикатори по доменима и субдоменима обједине.</a:t>
            </a:r>
          </a:p>
          <a:p>
            <a:pPr>
              <a:buFont typeface="Arial" charset="0"/>
              <a:buChar char="•"/>
              <a:defRPr/>
            </a:pPr>
            <a:endParaRPr lang="ru-RU" sz="2400" dirty="0">
              <a:solidFill>
                <a:schemeClr val="tx1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ru-RU" altLang="sr-Latn-RS" sz="2400" dirty="0"/>
              <a:t> </a:t>
            </a:r>
            <a:r>
              <a:rPr lang="ru-RU" altLang="sr-Latn-RS" sz="2400" dirty="0">
                <a:solidFill>
                  <a:schemeClr val="tx1"/>
                </a:solidFill>
              </a:rPr>
              <a:t>Изабрани показатељи обезбедили су  концептуални оквир за Индекс родне равноправности који се </a:t>
            </a:r>
            <a:r>
              <a:rPr lang="sr-Latn-CS" altLang="sr-Latn-RS" sz="2400" dirty="0">
                <a:solidFill>
                  <a:srgbClr val="000000"/>
                </a:solidFill>
              </a:rPr>
              <a:t>формира комбиновањем родних индикатора у једну збирну меру</a:t>
            </a:r>
            <a:r>
              <a:rPr lang="sr-Cyrl-RS" altLang="sr-Latn-RS" sz="2400" dirty="0" smtClean="0">
                <a:solidFill>
                  <a:srgbClr val="000000"/>
                </a:solidFill>
              </a:rPr>
              <a:t>.</a:t>
            </a:r>
            <a:endParaRPr lang="sr-Cyrl-RS" altLang="sr-Latn-RS" sz="2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7699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sr-Cyrl-C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Индекс родне равноправности </a:t>
            </a:r>
            <a:r>
              <a:rPr lang="sr-Cyrl-RS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endParaRPr lang="sr-Latn-R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46075" y="1227138"/>
            <a:ext cx="8686800" cy="5259387"/>
          </a:xfrm>
        </p:spPr>
        <p:txBody>
          <a:bodyPr/>
          <a:lstStyle/>
          <a:p>
            <a:pPr>
              <a:buFont typeface="Arial" charset="0"/>
              <a:buChar char="•"/>
              <a:defRPr/>
            </a:pPr>
            <a:endParaRPr lang="ru-RU" sz="2400" dirty="0" smtClean="0">
              <a:solidFill>
                <a:schemeClr val="tx1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ru-RU" sz="2400" dirty="0" smtClean="0">
                <a:solidFill>
                  <a:schemeClr val="tx1"/>
                </a:solidFill>
              </a:rPr>
              <a:t>При </a:t>
            </a:r>
            <a:r>
              <a:rPr lang="ru-RU" sz="2400" dirty="0" smtClean="0">
                <a:solidFill>
                  <a:schemeClr val="tx1"/>
                </a:solidFill>
              </a:rPr>
              <a:t>избору индикатора, </a:t>
            </a:r>
            <a:r>
              <a:rPr lang="ru-RU" sz="2400" dirty="0" smtClean="0">
                <a:solidFill>
                  <a:schemeClr val="tx1"/>
                </a:solidFill>
              </a:rPr>
              <a:t>о</a:t>
            </a:r>
            <a:r>
              <a:rPr lang="ru-RU" sz="2400" dirty="0" smtClean="0">
                <a:solidFill>
                  <a:schemeClr val="tx1"/>
                </a:solidFill>
              </a:rPr>
              <a:t>д </a:t>
            </a:r>
            <a:r>
              <a:rPr lang="ru-RU" sz="2400" dirty="0">
                <a:solidFill>
                  <a:schemeClr val="tx1"/>
                </a:solidFill>
              </a:rPr>
              <a:t>почетних </a:t>
            </a:r>
            <a:r>
              <a:rPr lang="ru-RU" sz="2400" dirty="0" smtClean="0">
                <a:solidFill>
                  <a:schemeClr val="tx1"/>
                </a:solidFill>
              </a:rPr>
              <a:t>200, примењени </a:t>
            </a:r>
            <a:r>
              <a:rPr lang="ru-RU" sz="2400" dirty="0" smtClean="0">
                <a:solidFill>
                  <a:schemeClr val="tx1"/>
                </a:solidFill>
              </a:rPr>
              <a:t>су строги критеријуми квалитета података:</a:t>
            </a:r>
          </a:p>
          <a:p>
            <a:pPr>
              <a:buFont typeface="Arial" charset="0"/>
              <a:buChar char="•"/>
              <a:defRPr/>
            </a:pPr>
            <a:endParaRPr lang="ru-RU" sz="2400" dirty="0">
              <a:solidFill>
                <a:schemeClr val="tx1"/>
              </a:solidFill>
            </a:endParaRPr>
          </a:p>
          <a:p>
            <a:pPr marL="457200" indent="-457200">
              <a:buFont typeface="+mj-lt"/>
              <a:buAutoNum type="arabicPeriod"/>
              <a:defRPr/>
            </a:pPr>
            <a:r>
              <a:rPr lang="ru-RU" sz="2400" dirty="0" smtClean="0">
                <a:solidFill>
                  <a:schemeClr val="tx1"/>
                </a:solidFill>
              </a:rPr>
              <a:t>подаци треба да буду доступни и да се редовно ажурирају, 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ru-RU" sz="2400" dirty="0" smtClean="0">
                <a:solidFill>
                  <a:schemeClr val="tx1"/>
                </a:solidFill>
              </a:rPr>
              <a:t>да буду упоредиви током времена,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ru-RU" sz="2400" dirty="0" smtClean="0">
                <a:solidFill>
                  <a:schemeClr val="tx1"/>
                </a:solidFill>
              </a:rPr>
              <a:t>да постоје за све земље чланице ЕУ, и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ru-RU" sz="2400" dirty="0" smtClean="0">
                <a:solidFill>
                  <a:schemeClr val="tx1"/>
                </a:solidFill>
              </a:rPr>
              <a:t>да немају више од 10% недостајућих података.</a:t>
            </a:r>
          </a:p>
          <a:p>
            <a:pPr marL="457200" indent="-457200">
              <a:buFont typeface="+mj-lt"/>
              <a:buAutoNum type="arabicPeriod"/>
              <a:defRPr/>
            </a:pPr>
            <a:endParaRPr lang="ru-RU" sz="2400" dirty="0" smtClean="0">
              <a:solidFill>
                <a:schemeClr val="tx1"/>
              </a:solidFill>
            </a:endParaRPr>
          </a:p>
          <a:p>
            <a:pPr marL="0" indent="0">
              <a:buFont typeface="Arial" charset="0"/>
              <a:buNone/>
              <a:defRPr/>
            </a:pPr>
            <a:endParaRPr lang="ru-RU" sz="24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6657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sr-Cyrl-C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Индекс родне равноправности </a:t>
            </a:r>
            <a:r>
              <a:rPr lang="sr-Cyrl-RS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endParaRPr lang="sr-Latn-RS" dirty="0"/>
          </a:p>
        </p:txBody>
      </p:sp>
      <p:sp>
        <p:nvSpPr>
          <p:cNvPr id="26627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185738" y="1279525"/>
            <a:ext cx="8686800" cy="3997869"/>
          </a:xfrm>
        </p:spPr>
        <p:txBody>
          <a:bodyPr/>
          <a:lstStyle/>
          <a:p>
            <a:pPr>
              <a:buFont typeface="Arial" charset="0"/>
              <a:buChar char="•"/>
              <a:defRPr/>
            </a:pPr>
            <a:endParaRPr lang="sr-Cyrl-RS" altLang="sr-Latn-RS" sz="2400" dirty="0" smtClean="0">
              <a:solidFill>
                <a:srgbClr val="000000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sr-Cyrl-RS" altLang="sr-Latn-RS" sz="2400" dirty="0" smtClean="0">
                <a:solidFill>
                  <a:srgbClr val="000000"/>
                </a:solidFill>
              </a:rPr>
              <a:t> </a:t>
            </a:r>
            <a:r>
              <a:rPr lang="ru-RU" altLang="sr-Latn-RS" sz="2400" dirty="0" smtClean="0">
                <a:solidFill>
                  <a:schemeClr val="tx1"/>
                </a:solidFill>
              </a:rPr>
              <a:t>Резултат Индекса добијен је </a:t>
            </a:r>
            <a:r>
              <a:rPr lang="ru-RU" altLang="sr-Latn-RS" sz="2400" dirty="0" smtClean="0">
                <a:solidFill>
                  <a:schemeClr val="tx1"/>
                </a:solidFill>
              </a:rPr>
              <a:t>мултиваријантном анализом </a:t>
            </a:r>
            <a:r>
              <a:rPr lang="ru-RU" altLang="sr-Latn-RS" sz="2400" dirty="0" smtClean="0">
                <a:solidFill>
                  <a:schemeClr val="tx1"/>
                </a:solidFill>
              </a:rPr>
              <a:t>на основу коначног сета од 27 индикатора који су били груписани у шест домена, а сваки домен је даље подељена на 2 поддомена (укупно 12 поддомена). </a:t>
            </a:r>
          </a:p>
          <a:p>
            <a:pPr>
              <a:buFont typeface="Arial" charset="0"/>
              <a:buChar char="•"/>
              <a:defRPr/>
            </a:pPr>
            <a:endParaRPr lang="ru-RU" altLang="sr-Latn-RS" sz="2400" dirty="0" smtClean="0">
              <a:solidFill>
                <a:schemeClr val="tx1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sr-Cyrl-RS" altLang="sr-Latn-RS" sz="2400" dirty="0" smtClean="0">
                <a:solidFill>
                  <a:srgbClr val="000000"/>
                </a:solidFill>
              </a:rPr>
              <a:t> Ш</a:t>
            </a:r>
            <a:r>
              <a:rPr lang="sr-Latn-CS" altLang="sr-Latn-RS" sz="2400" dirty="0" smtClean="0">
                <a:solidFill>
                  <a:srgbClr val="000000"/>
                </a:solidFill>
              </a:rPr>
              <a:t>ест кључних домена и </a:t>
            </a:r>
            <a:r>
              <a:rPr lang="sr-Latn-CS" altLang="sr-Latn-RS" sz="2400" dirty="0">
                <a:solidFill>
                  <a:srgbClr val="000000"/>
                </a:solidFill>
              </a:rPr>
              <a:t>два </a:t>
            </a:r>
            <a:r>
              <a:rPr lang="sr-Latn-CS" altLang="sr-Latn-RS" sz="2400" dirty="0" smtClean="0">
                <a:solidFill>
                  <a:srgbClr val="000000"/>
                </a:solidFill>
              </a:rPr>
              <a:t>пратећа</a:t>
            </a:r>
            <a:r>
              <a:rPr lang="en-US" altLang="sr-Latn-RS" sz="2400" dirty="0" smtClean="0">
                <a:solidFill>
                  <a:srgbClr val="000000"/>
                </a:solidFill>
              </a:rPr>
              <a:t> </a:t>
            </a:r>
            <a:r>
              <a:rPr lang="sr-Cyrl-RS" altLang="sr-Latn-RS" sz="2400" dirty="0" smtClean="0">
                <a:solidFill>
                  <a:srgbClr val="000000"/>
                </a:solidFill>
              </a:rPr>
              <a:t>домена: </a:t>
            </a:r>
            <a:endParaRPr lang="sr-Latn-RS" altLang="sr-Latn-RS" sz="2400" dirty="0" smtClean="0">
              <a:solidFill>
                <a:srgbClr val="000000"/>
              </a:solidFill>
            </a:endParaRPr>
          </a:p>
          <a:p>
            <a:pPr marL="465138">
              <a:buFont typeface="Wingdings" panose="05000000000000000000" pitchFamily="2" charset="2"/>
              <a:buChar char="ü"/>
              <a:defRPr/>
            </a:pPr>
            <a:r>
              <a:rPr lang="sr-Latn-CS" altLang="sr-Latn-RS" sz="2400" dirty="0" smtClean="0">
                <a:solidFill>
                  <a:srgbClr val="000000"/>
                </a:solidFill>
              </a:rPr>
              <a:t>рад, новац, знање, време, моћ и здравље</a:t>
            </a:r>
            <a:r>
              <a:rPr lang="sr-Cyrl-RS" altLang="sr-Latn-RS" sz="2400" dirty="0" smtClean="0">
                <a:solidFill>
                  <a:srgbClr val="000000"/>
                </a:solidFill>
              </a:rPr>
              <a:t>, </a:t>
            </a:r>
            <a:endParaRPr lang="sr-Latn-RS" altLang="sr-Latn-RS" sz="2400" dirty="0" smtClean="0">
              <a:solidFill>
                <a:srgbClr val="000000"/>
              </a:solidFill>
            </a:endParaRPr>
          </a:p>
          <a:p>
            <a:pPr marL="465138">
              <a:buFont typeface="Wingdings" panose="05000000000000000000" pitchFamily="2" charset="2"/>
              <a:buChar char="ü"/>
              <a:defRPr/>
            </a:pPr>
            <a:r>
              <a:rPr lang="sr-Latn-CS" altLang="sr-Latn-RS" sz="2400" dirty="0" smtClean="0">
                <a:solidFill>
                  <a:schemeClr val="bg1">
                    <a:lumMod val="50000"/>
                  </a:schemeClr>
                </a:solidFill>
              </a:rPr>
              <a:t>наилажење на неравноправност и насиље. </a:t>
            </a:r>
            <a:endParaRPr lang="sr-Latn-RS" altLang="sr-Latn-RS" sz="24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Font typeface="Arial" charset="0"/>
              <a:buNone/>
              <a:defRPr/>
            </a:pPr>
            <a:endParaRPr lang="ru-RU" altLang="sr-Latn-RS" sz="2400" dirty="0" smtClean="0">
              <a:solidFill>
                <a:schemeClr val="tx1"/>
              </a:solidFill>
            </a:endParaRPr>
          </a:p>
          <a:p>
            <a:pPr>
              <a:buFont typeface="Arial" charset="0"/>
              <a:buChar char="•"/>
              <a:defRPr/>
            </a:pPr>
            <a:endParaRPr lang="ru-RU" altLang="sr-Latn-RS" sz="2400" dirty="0" smtClean="0">
              <a:solidFill>
                <a:schemeClr val="tx1"/>
              </a:solidFill>
            </a:endParaRPr>
          </a:p>
          <a:p>
            <a:pPr>
              <a:buFont typeface="Arial" charset="0"/>
              <a:buChar char="•"/>
              <a:defRPr/>
            </a:pPr>
            <a:endParaRPr lang="ru-RU" altLang="sr-Latn-RS" dirty="0" smtClean="0"/>
          </a:p>
        </p:txBody>
      </p:sp>
    </p:spTree>
    <p:extLst>
      <p:ext uri="{BB962C8B-B14F-4D97-AF65-F5344CB8AC3E}">
        <p14:creationId xmlns:p14="http://schemas.microsoft.com/office/powerpoint/2010/main" val="1486949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228600" y="1279525"/>
            <a:ext cx="8686800" cy="5167313"/>
          </a:xfrm>
        </p:spPr>
        <p:txBody>
          <a:bodyPr/>
          <a:lstStyle/>
          <a:p>
            <a:endParaRPr lang="ru-RU" altLang="en-US" dirty="0" smtClean="0"/>
          </a:p>
          <a:p>
            <a:pPr eaLnBrk="1" hangingPunct="1"/>
            <a:r>
              <a:rPr lang="ru-RU" altLang="en-US" sz="2400" dirty="0" smtClean="0">
                <a:solidFill>
                  <a:srgbClr val="000000"/>
                </a:solidFill>
              </a:rPr>
              <a:t>Република Србија је прва земља ван ЕУ која је по истој методологији као и ЕУ израчунала свој национални  индекс.</a:t>
            </a:r>
          </a:p>
          <a:p>
            <a:pPr marL="0" indent="0" eaLnBrk="1" hangingPunct="1">
              <a:buNone/>
            </a:pPr>
            <a:endParaRPr lang="en-US" altLang="en-US" sz="2400" dirty="0" smtClean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US" altLang="en-US" sz="1600" dirty="0">
                <a:solidFill>
                  <a:srgbClr val="000000"/>
                </a:solidFill>
                <a:hlinkClick r:id="rId2"/>
              </a:rPr>
              <a:t>http://</a:t>
            </a:r>
            <a:r>
              <a:rPr lang="en-US" altLang="en-US" sz="1600" dirty="0" smtClean="0">
                <a:solidFill>
                  <a:srgbClr val="000000"/>
                </a:solidFill>
                <a:hlinkClick r:id="rId2"/>
              </a:rPr>
              <a:t>socijalnoukljucivanje.gov.rs/wp-content/uploads/2016/02/Izvestaj_Indeks_rodne_ravnopravnosti_2016_SRP.pdf</a:t>
            </a:r>
            <a:r>
              <a:rPr lang="sr-Cyrl-RS" altLang="en-US" sz="1600" dirty="0" smtClean="0">
                <a:solidFill>
                  <a:srgbClr val="000000"/>
                </a:solidFill>
              </a:rPr>
              <a:t> </a:t>
            </a:r>
          </a:p>
          <a:p>
            <a:pPr eaLnBrk="1" hangingPunct="1"/>
            <a:endParaRPr lang="en-US" altLang="en-US" sz="2400" dirty="0" smtClean="0">
              <a:solidFill>
                <a:srgbClr val="000000"/>
              </a:solidFill>
            </a:endParaRPr>
          </a:p>
          <a:p>
            <a:pPr eaLnBrk="1" hangingPunct="1"/>
            <a:r>
              <a:rPr lang="en-US" altLang="en-US" sz="2400" dirty="0" smtClean="0">
                <a:solidFill>
                  <a:srgbClr val="000000"/>
                </a:solidFill>
              </a:rPr>
              <a:t> </a:t>
            </a:r>
            <a:r>
              <a:rPr lang="sr-Cyrl-RS" altLang="en-US" sz="2400" dirty="0" smtClean="0">
                <a:solidFill>
                  <a:srgbClr val="000000"/>
                </a:solidFill>
              </a:rPr>
              <a:t>Република Србија је и прва земља која је, захваљујући помоћи Института за родну равноправност, израчунала</a:t>
            </a:r>
            <a:r>
              <a:rPr lang="ru-RU" altLang="en-US" sz="2400" dirty="0" smtClean="0">
                <a:solidFill>
                  <a:srgbClr val="000000"/>
                </a:solidFill>
              </a:rPr>
              <a:t> и регионалне индексе родне равноправности...</a:t>
            </a:r>
            <a:r>
              <a:rPr lang="ru-RU" altLang="sr-Latn-RS" sz="2400" dirty="0" smtClean="0">
                <a:solidFill>
                  <a:srgbClr val="FF0000"/>
                </a:solidFill>
              </a:rPr>
              <a:t> </a:t>
            </a:r>
          </a:p>
          <a:p>
            <a:pPr eaLnBrk="1" hangingPunct="1"/>
            <a:endParaRPr lang="ru-RU" altLang="sr-Latn-RS" sz="2400" dirty="0" smtClean="0">
              <a:solidFill>
                <a:schemeClr val="tx1"/>
              </a:solidFill>
            </a:endParaRPr>
          </a:p>
          <a:p>
            <a:pPr eaLnBrk="1" hangingPunct="1"/>
            <a:endParaRPr lang="sr-Latn-RS" altLang="en-US" sz="2400" dirty="0" smtClean="0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8600" y="203200"/>
            <a:ext cx="742344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sr-Cyrl-CS" sz="3200" dirty="0" smtClean="0">
                <a:solidFill>
                  <a:srgbClr val="4272C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Индекс </a:t>
            </a:r>
            <a:r>
              <a:rPr lang="sr-Cyrl-CS" sz="3200" dirty="0">
                <a:solidFill>
                  <a:srgbClr val="4272C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родне равноправности: ЕУ – </a:t>
            </a:r>
            <a:r>
              <a:rPr lang="sr-Cyrl-CS" sz="3200" dirty="0" smtClean="0">
                <a:solidFill>
                  <a:srgbClr val="4272C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РС</a:t>
            </a:r>
            <a:endParaRPr lang="en-US" sz="1600" dirty="0">
              <a:solidFill>
                <a:srgbClr val="4272C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15588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2"/>
          <p:cNvSpPr>
            <a:spLocks noGrp="1"/>
          </p:cNvSpPr>
          <p:nvPr>
            <p:ph idx="4294967295"/>
          </p:nvPr>
        </p:nvSpPr>
        <p:spPr>
          <a:xfrm>
            <a:off x="368300" y="1279525"/>
            <a:ext cx="8413750" cy="4356100"/>
          </a:xfrm>
        </p:spPr>
        <p:txBody>
          <a:bodyPr/>
          <a:lstStyle/>
          <a:p>
            <a:pPr eaLnBrk="1" hangingPunct="1">
              <a:buFont typeface="Arial" charset="0"/>
              <a:buChar char="•"/>
              <a:defRPr/>
            </a:pPr>
            <a:endParaRPr lang="ru-RU" altLang="sr-Latn-RS" sz="2400" dirty="0" smtClean="0">
              <a:solidFill>
                <a:schemeClr val="tx1"/>
              </a:solidFill>
            </a:endParaRPr>
          </a:p>
          <a:p>
            <a:pPr eaLnBrk="1" hangingPunct="1">
              <a:buFont typeface="Arial" charset="0"/>
              <a:buChar char="•"/>
              <a:defRPr/>
            </a:pPr>
            <a:r>
              <a:rPr lang="sr-Latn-CS" altLang="sr-Latn-RS" sz="2400" dirty="0" err="1" smtClean="0">
                <a:solidFill>
                  <a:srgbClr val="000000"/>
                </a:solidFill>
              </a:rPr>
              <a:t>Индeкс</a:t>
            </a:r>
            <a:r>
              <a:rPr lang="sr-Latn-CS" altLang="sr-Latn-RS" sz="2400" dirty="0" smtClean="0">
                <a:solidFill>
                  <a:srgbClr val="000000"/>
                </a:solidFill>
              </a:rPr>
              <a:t> </a:t>
            </a:r>
            <a:r>
              <a:rPr lang="sr-Latn-CS" altLang="sr-Latn-RS" sz="2400" dirty="0" err="1" smtClean="0">
                <a:solidFill>
                  <a:srgbClr val="000000"/>
                </a:solidFill>
              </a:rPr>
              <a:t>рoдне</a:t>
            </a:r>
            <a:r>
              <a:rPr lang="sr-Latn-CS" altLang="sr-Latn-RS" sz="2400" dirty="0" smtClean="0">
                <a:solidFill>
                  <a:srgbClr val="000000"/>
                </a:solidFill>
              </a:rPr>
              <a:t> </a:t>
            </a:r>
            <a:r>
              <a:rPr lang="sr-Latn-CS" altLang="sr-Latn-RS" sz="2400" dirty="0" err="1" smtClean="0">
                <a:solidFill>
                  <a:srgbClr val="000000"/>
                </a:solidFill>
              </a:rPr>
              <a:t>рaвнoпрaвнoсти</a:t>
            </a:r>
            <a:r>
              <a:rPr lang="sr-Cyrl-RS" altLang="sr-Latn-RS" sz="2400" dirty="0" smtClean="0">
                <a:solidFill>
                  <a:srgbClr val="000000"/>
                </a:solidFill>
              </a:rPr>
              <a:t> се представља на </a:t>
            </a:r>
            <a:r>
              <a:rPr lang="sr-Latn-CS" altLang="sr-Latn-RS" sz="2400" dirty="0" err="1" smtClean="0">
                <a:solidFill>
                  <a:srgbClr val="000000"/>
                </a:solidFill>
              </a:rPr>
              <a:t>скaли</a:t>
            </a:r>
            <a:r>
              <a:rPr lang="sr-Cyrl-RS" altLang="sr-Latn-RS" sz="2400" dirty="0" smtClean="0">
                <a:solidFill>
                  <a:srgbClr val="000000"/>
                </a:solidFill>
              </a:rPr>
              <a:t> </a:t>
            </a:r>
            <a:r>
              <a:rPr lang="sr-Latn-CS" altLang="sr-Latn-RS" sz="2400" dirty="0" smtClean="0">
                <a:solidFill>
                  <a:srgbClr val="000000"/>
                </a:solidFill>
              </a:rPr>
              <a:t> </a:t>
            </a:r>
            <a:endParaRPr lang="sr-Cyrl-RS" altLang="sr-Latn-RS" sz="2400" dirty="0" smtClean="0">
              <a:solidFill>
                <a:srgbClr val="000000"/>
              </a:solidFill>
            </a:endParaRPr>
          </a:p>
          <a:p>
            <a:pPr marL="0" indent="0" eaLnBrk="1" hangingPunct="1">
              <a:buFont typeface="Arial" charset="0"/>
              <a:buNone/>
              <a:defRPr/>
            </a:pPr>
            <a:r>
              <a:rPr lang="sr-Cyrl-RS" altLang="sr-Latn-RS" sz="2400" b="1" dirty="0" smtClean="0">
                <a:solidFill>
                  <a:srgbClr val="FF0000"/>
                </a:solidFill>
              </a:rPr>
              <a:t>од </a:t>
            </a:r>
            <a:r>
              <a:rPr lang="sr-Latn-CS" altLang="sr-Latn-RS" sz="2400" b="1" dirty="0" smtClean="0">
                <a:solidFill>
                  <a:srgbClr val="FF0000"/>
                </a:solidFill>
              </a:rPr>
              <a:t>1 </a:t>
            </a:r>
            <a:r>
              <a:rPr lang="sr-Cyrl-RS" altLang="sr-Latn-RS" sz="2400" b="1" dirty="0" smtClean="0">
                <a:solidFill>
                  <a:srgbClr val="FF0000"/>
                </a:solidFill>
              </a:rPr>
              <a:t>до 100 </a:t>
            </a:r>
            <a:r>
              <a:rPr lang="sr-Cyrl-RS" altLang="sr-Latn-RS" sz="2400" dirty="0" smtClean="0">
                <a:solidFill>
                  <a:srgbClr val="000000"/>
                </a:solidFill>
              </a:rPr>
              <a:t>где 1 указује на </a:t>
            </a:r>
            <a:r>
              <a:rPr lang="sr-Latn-CS" altLang="sr-Latn-RS" sz="2400" dirty="0" err="1" smtClean="0">
                <a:solidFill>
                  <a:srgbClr val="000000"/>
                </a:solidFill>
              </a:rPr>
              <a:t>пoтпун</a:t>
            </a:r>
            <a:r>
              <a:rPr lang="sr-Cyrl-RS" altLang="sr-Latn-RS" sz="2400" dirty="0" smtClean="0">
                <a:solidFill>
                  <a:srgbClr val="000000"/>
                </a:solidFill>
              </a:rPr>
              <a:t>у</a:t>
            </a:r>
            <a:r>
              <a:rPr lang="sr-Latn-CS" altLang="sr-Latn-RS" sz="2400" dirty="0" smtClean="0">
                <a:solidFill>
                  <a:srgbClr val="000000"/>
                </a:solidFill>
              </a:rPr>
              <a:t> </a:t>
            </a:r>
            <a:r>
              <a:rPr lang="sr-Latn-CS" altLang="sr-Latn-RS" sz="2400" dirty="0" err="1" smtClean="0">
                <a:solidFill>
                  <a:srgbClr val="000000"/>
                </a:solidFill>
              </a:rPr>
              <a:t>нeрaвнoпрaвнoст</a:t>
            </a:r>
            <a:r>
              <a:rPr lang="sr-Cyrl-RS" altLang="sr-Latn-RS" sz="2400" dirty="0" smtClean="0">
                <a:solidFill>
                  <a:srgbClr val="000000"/>
                </a:solidFill>
              </a:rPr>
              <a:t>, а 1</a:t>
            </a:r>
            <a:r>
              <a:rPr lang="sr-Latn-CS" altLang="sr-Latn-RS" sz="2400" dirty="0" smtClean="0">
                <a:solidFill>
                  <a:srgbClr val="000000"/>
                </a:solidFill>
              </a:rPr>
              <a:t>00 </a:t>
            </a:r>
            <a:r>
              <a:rPr lang="sr-Cyrl-RS" altLang="sr-Latn-RS" sz="2400" dirty="0" smtClean="0">
                <a:solidFill>
                  <a:srgbClr val="000000"/>
                </a:solidFill>
              </a:rPr>
              <a:t>на </a:t>
            </a:r>
            <a:r>
              <a:rPr lang="sr-Latn-CS" altLang="sr-Latn-RS" sz="2400" dirty="0" smtClean="0">
                <a:solidFill>
                  <a:srgbClr val="000000"/>
                </a:solidFill>
              </a:rPr>
              <a:t>потпун</a:t>
            </a:r>
            <a:r>
              <a:rPr lang="sr-Cyrl-RS" altLang="sr-Latn-RS" sz="2400" dirty="0" smtClean="0">
                <a:solidFill>
                  <a:srgbClr val="000000"/>
                </a:solidFill>
              </a:rPr>
              <a:t>у</a:t>
            </a:r>
            <a:r>
              <a:rPr lang="sr-Latn-CS" altLang="sr-Latn-RS" sz="2400" dirty="0" smtClean="0">
                <a:solidFill>
                  <a:srgbClr val="000000"/>
                </a:solidFill>
              </a:rPr>
              <a:t> родн</a:t>
            </a:r>
            <a:r>
              <a:rPr lang="sr-Cyrl-RS" altLang="sr-Latn-RS" sz="2400" dirty="0" smtClean="0">
                <a:solidFill>
                  <a:srgbClr val="000000"/>
                </a:solidFill>
              </a:rPr>
              <a:t>у</a:t>
            </a:r>
            <a:r>
              <a:rPr lang="sr-Latn-CS" altLang="sr-Latn-RS" sz="2400" dirty="0" smtClean="0">
                <a:solidFill>
                  <a:srgbClr val="000000"/>
                </a:solidFill>
              </a:rPr>
              <a:t> равноправност</a:t>
            </a:r>
            <a:r>
              <a:rPr lang="sr-Cyrl-RS" altLang="sr-Latn-RS" sz="2400" dirty="0">
                <a:solidFill>
                  <a:srgbClr val="000000"/>
                </a:solidFill>
              </a:rPr>
              <a:t>.</a:t>
            </a:r>
            <a:endParaRPr lang="sr-Cyrl-RS" altLang="sr-Latn-RS" sz="2400" dirty="0" smtClean="0">
              <a:solidFill>
                <a:srgbClr val="000000"/>
              </a:solidFill>
            </a:endParaRPr>
          </a:p>
          <a:p>
            <a:pPr eaLnBrk="1" hangingPunct="1">
              <a:buFont typeface="Arial" charset="0"/>
              <a:buChar char="•"/>
              <a:defRPr/>
            </a:pPr>
            <a:endParaRPr lang="sr-Cyrl-RS" altLang="sr-Latn-RS" sz="2400" dirty="0">
              <a:solidFill>
                <a:srgbClr val="000000"/>
              </a:solidFill>
            </a:endParaRPr>
          </a:p>
          <a:p>
            <a:pPr eaLnBrk="1" hangingPunct="1">
              <a:buFont typeface="Arial" charset="0"/>
              <a:buChar char="•"/>
              <a:defRPr/>
            </a:pPr>
            <a:r>
              <a:rPr lang="sr-Cyrl-RS" altLang="sr-Latn-RS" sz="2400" dirty="0" smtClean="0">
                <a:solidFill>
                  <a:srgbClr val="000000"/>
                </a:solidFill>
              </a:rPr>
              <a:t>За Европску унију, </a:t>
            </a:r>
            <a:r>
              <a:rPr lang="sr-Latn-CS" altLang="sr-Latn-RS" sz="2400" dirty="0" err="1" smtClean="0">
                <a:solidFill>
                  <a:srgbClr val="000000"/>
                </a:solidFill>
              </a:rPr>
              <a:t>Индeкс</a:t>
            </a:r>
            <a:r>
              <a:rPr lang="sr-Latn-CS" altLang="sr-Latn-RS" sz="2400" dirty="0" smtClean="0">
                <a:solidFill>
                  <a:srgbClr val="000000"/>
                </a:solidFill>
              </a:rPr>
              <a:t> </a:t>
            </a:r>
            <a:r>
              <a:rPr lang="sr-Latn-CS" altLang="sr-Latn-RS" sz="2400" dirty="0" err="1" smtClean="0">
                <a:solidFill>
                  <a:srgbClr val="000000"/>
                </a:solidFill>
              </a:rPr>
              <a:t>рoдне</a:t>
            </a:r>
            <a:r>
              <a:rPr lang="sr-Latn-CS" altLang="sr-Latn-RS" sz="2400" dirty="0" smtClean="0">
                <a:solidFill>
                  <a:srgbClr val="000000"/>
                </a:solidFill>
              </a:rPr>
              <a:t> </a:t>
            </a:r>
            <a:r>
              <a:rPr lang="sr-Latn-CS" altLang="sr-Latn-RS" sz="2400" dirty="0" err="1" smtClean="0">
                <a:solidFill>
                  <a:srgbClr val="000000"/>
                </a:solidFill>
              </a:rPr>
              <a:t>рaвнoпрaвнoсти</a:t>
            </a:r>
            <a:r>
              <a:rPr lang="sr-Cyrl-RS" altLang="sr-Latn-RS" sz="2400" dirty="0" smtClean="0">
                <a:solidFill>
                  <a:srgbClr val="000000"/>
                </a:solidFill>
              </a:rPr>
              <a:t> за 201</a:t>
            </a:r>
            <a:r>
              <a:rPr lang="sr-Latn-RS" altLang="sr-Latn-RS" sz="2400" dirty="0" smtClean="0">
                <a:solidFill>
                  <a:srgbClr val="000000"/>
                </a:solidFill>
              </a:rPr>
              <a:t>5</a:t>
            </a:r>
            <a:r>
              <a:rPr lang="sr-Cyrl-RS" altLang="sr-Latn-RS" sz="2400" dirty="0" smtClean="0">
                <a:solidFill>
                  <a:srgbClr val="000000"/>
                </a:solidFill>
              </a:rPr>
              <a:t>. годину износи 52,9.</a:t>
            </a:r>
          </a:p>
          <a:p>
            <a:pPr eaLnBrk="1" hangingPunct="1">
              <a:buFont typeface="Arial" charset="0"/>
              <a:buChar char="•"/>
              <a:defRPr/>
            </a:pPr>
            <a:endParaRPr lang="sr-Cyrl-RS" altLang="sr-Latn-RS" sz="2400" dirty="0" smtClean="0">
              <a:solidFill>
                <a:srgbClr val="000000"/>
              </a:solidFill>
            </a:endParaRPr>
          </a:p>
          <a:p>
            <a:pPr eaLnBrk="1" hangingPunct="1">
              <a:buFont typeface="Arial" charset="0"/>
              <a:buChar char="•"/>
              <a:defRPr/>
            </a:pPr>
            <a:r>
              <a:rPr lang="sr-Cyrl-RS" altLang="sr-Latn-RS" sz="2400" dirty="0" smtClean="0">
                <a:solidFill>
                  <a:srgbClr val="000000"/>
                </a:solidFill>
              </a:rPr>
              <a:t>За Републику Србију, </a:t>
            </a:r>
            <a:r>
              <a:rPr lang="sr-Latn-CS" altLang="sr-Latn-RS" sz="2400" dirty="0" err="1" smtClean="0">
                <a:solidFill>
                  <a:srgbClr val="000000"/>
                </a:solidFill>
              </a:rPr>
              <a:t>Индeкс</a:t>
            </a:r>
            <a:r>
              <a:rPr lang="sr-Latn-CS" altLang="sr-Latn-RS" sz="2400" dirty="0" smtClean="0">
                <a:solidFill>
                  <a:srgbClr val="000000"/>
                </a:solidFill>
              </a:rPr>
              <a:t> </a:t>
            </a:r>
            <a:r>
              <a:rPr lang="sr-Latn-CS" altLang="sr-Latn-RS" sz="2400" dirty="0" err="1" smtClean="0">
                <a:solidFill>
                  <a:srgbClr val="000000"/>
                </a:solidFill>
              </a:rPr>
              <a:t>рoдне</a:t>
            </a:r>
            <a:r>
              <a:rPr lang="sr-Latn-CS" altLang="sr-Latn-RS" sz="2400" dirty="0" smtClean="0">
                <a:solidFill>
                  <a:srgbClr val="000000"/>
                </a:solidFill>
              </a:rPr>
              <a:t> </a:t>
            </a:r>
            <a:r>
              <a:rPr lang="sr-Latn-CS" altLang="sr-Latn-RS" sz="2400" dirty="0" err="1" smtClean="0">
                <a:solidFill>
                  <a:srgbClr val="000000"/>
                </a:solidFill>
              </a:rPr>
              <a:t>рaвнoпрaвнoсти</a:t>
            </a:r>
            <a:r>
              <a:rPr lang="sr-Cyrl-RS" altLang="sr-Latn-RS" sz="2400" dirty="0" smtClean="0">
                <a:solidFill>
                  <a:srgbClr val="000000"/>
                </a:solidFill>
              </a:rPr>
              <a:t> за 2016. годину, износи 40,6.</a:t>
            </a:r>
            <a:endParaRPr lang="sr-Latn-RS" altLang="sr-Latn-RS" sz="2400" dirty="0" smtClean="0">
              <a:solidFill>
                <a:srgbClr val="000000"/>
              </a:solidFill>
            </a:endParaRPr>
          </a:p>
          <a:p>
            <a:pPr eaLnBrk="1" hangingPunct="1">
              <a:buFont typeface="Arial" charset="0"/>
              <a:buChar char="•"/>
              <a:defRPr/>
            </a:pPr>
            <a:endParaRPr lang="ru-RU" altLang="sr-Latn-RS" sz="2400" dirty="0" smtClean="0">
              <a:solidFill>
                <a:schemeClr val="tx1"/>
              </a:solidFill>
            </a:endParaRPr>
          </a:p>
          <a:p>
            <a:pPr eaLnBrk="1" hangingPunct="1">
              <a:buFont typeface="Arial" charset="0"/>
              <a:buChar char="•"/>
              <a:defRPr/>
            </a:pPr>
            <a:endParaRPr lang="ru-RU" altLang="sr-Latn-RS" sz="2400" dirty="0" smtClean="0">
              <a:solidFill>
                <a:schemeClr val="tx1"/>
              </a:solidFill>
            </a:endParaRPr>
          </a:p>
          <a:p>
            <a:pPr eaLnBrk="1" hangingPunct="1">
              <a:buFont typeface="Arial" charset="0"/>
              <a:buChar char="•"/>
              <a:defRPr/>
            </a:pPr>
            <a:endParaRPr lang="ru-RU" altLang="sr-Latn-RS" sz="2400" dirty="0" smtClean="0">
              <a:solidFill>
                <a:schemeClr val="tx1"/>
              </a:solidFill>
            </a:endParaRPr>
          </a:p>
          <a:p>
            <a:pPr eaLnBrk="1" hangingPunct="1">
              <a:buFont typeface="Arial" charset="0"/>
              <a:buChar char="•"/>
              <a:defRPr/>
            </a:pPr>
            <a:endParaRPr lang="ru-RU" altLang="sr-Latn-RS" sz="2400" dirty="0" smtClean="0">
              <a:solidFill>
                <a:schemeClr val="tx1"/>
              </a:solidFill>
            </a:endParaRPr>
          </a:p>
          <a:p>
            <a:pPr eaLnBrk="1" hangingPunct="1">
              <a:buFont typeface="Arial" charset="0"/>
              <a:buChar char="•"/>
              <a:defRPr/>
            </a:pPr>
            <a:endParaRPr lang="sr-Cyrl-RS" altLang="sr-Latn-RS" sz="2400" dirty="0" smtClean="0">
              <a:solidFill>
                <a:schemeClr val="tx1"/>
              </a:solidFill>
            </a:endParaRPr>
          </a:p>
          <a:p>
            <a:pPr eaLnBrk="1" hangingPunct="1">
              <a:buFont typeface="Arial" charset="0"/>
              <a:buChar char="•"/>
              <a:defRPr/>
            </a:pPr>
            <a:endParaRPr lang="en-US" altLang="sr-Latn-RS" sz="2400" dirty="0" smtClean="0">
              <a:solidFill>
                <a:schemeClr val="tx1"/>
              </a:solidFill>
            </a:endParaRPr>
          </a:p>
          <a:p>
            <a:pPr eaLnBrk="1" hangingPunct="1">
              <a:buFont typeface="Arial" charset="0"/>
              <a:buChar char="•"/>
              <a:defRPr/>
            </a:pPr>
            <a:endParaRPr lang="ru-RU" altLang="sr-Latn-RS" sz="2400" dirty="0" smtClean="0">
              <a:solidFill>
                <a:schemeClr val="tx1"/>
              </a:solidFill>
            </a:endParaRPr>
          </a:p>
          <a:p>
            <a:pPr eaLnBrk="1" hangingPunct="1">
              <a:buFont typeface="Arial" charset="0"/>
              <a:buChar char="•"/>
              <a:defRPr/>
            </a:pPr>
            <a:endParaRPr lang="ru-RU" altLang="sr-Latn-RS" sz="2400" dirty="0" smtClean="0">
              <a:solidFill>
                <a:schemeClr val="tx1"/>
              </a:solidFill>
            </a:endParaRPr>
          </a:p>
          <a:p>
            <a:pPr eaLnBrk="1" hangingPunct="1">
              <a:buFont typeface="Arial" charset="0"/>
              <a:buChar char="•"/>
              <a:defRPr/>
            </a:pPr>
            <a:endParaRPr lang="ru-RU" altLang="sr-Latn-RS" sz="2400" dirty="0" smtClean="0">
              <a:solidFill>
                <a:schemeClr val="tx1"/>
              </a:solidFill>
            </a:endParaRPr>
          </a:p>
          <a:p>
            <a:pPr eaLnBrk="1" hangingPunct="1">
              <a:buFont typeface="Arial" charset="0"/>
              <a:buChar char="•"/>
              <a:defRPr/>
            </a:pPr>
            <a:endParaRPr lang="ru-RU" altLang="sr-Latn-RS" sz="2400" dirty="0" smtClean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30188" y="246063"/>
            <a:ext cx="762061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sr-Cyrl-CS" sz="3200" dirty="0" smtClean="0">
                <a:solidFill>
                  <a:srgbClr val="4272C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Индекс </a:t>
            </a:r>
            <a:r>
              <a:rPr lang="sr-Cyrl-CS" sz="3200" dirty="0">
                <a:solidFill>
                  <a:srgbClr val="4272C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родне равноправности: ЕУ – РС </a:t>
            </a:r>
            <a:r>
              <a:rPr lang="sr-Cyrl-RS" sz="1600" dirty="0" smtClean="0">
                <a:solidFill>
                  <a:srgbClr val="4272C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endParaRPr lang="en-US" sz="1600" dirty="0">
              <a:solidFill>
                <a:srgbClr val="4272C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76772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/>
          <p:cNvGraphicFramePr/>
          <p:nvPr/>
        </p:nvGraphicFramePr>
        <p:xfrm>
          <a:off x="606490" y="1296956"/>
          <a:ext cx="8024326" cy="48239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3" name="Straight Arrow Connector 2"/>
          <p:cNvCxnSpPr/>
          <p:nvPr/>
        </p:nvCxnSpPr>
        <p:spPr>
          <a:xfrm flipV="1">
            <a:off x="2630488" y="5946775"/>
            <a:ext cx="187325" cy="447675"/>
          </a:xfrm>
          <a:prstGeom prst="straightConnector1">
            <a:avLst/>
          </a:prstGeom>
          <a:ln w="3175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V="1">
            <a:off x="5041900" y="6038850"/>
            <a:ext cx="185738" cy="447675"/>
          </a:xfrm>
          <a:prstGeom prst="straightConnector1">
            <a:avLst/>
          </a:prstGeom>
          <a:ln w="3175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230188" y="246063"/>
            <a:ext cx="762061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sr-Cyrl-CS" sz="3200" dirty="0" smtClean="0">
                <a:solidFill>
                  <a:srgbClr val="4272C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Индекс </a:t>
            </a:r>
            <a:r>
              <a:rPr lang="sr-Cyrl-CS" sz="3200" dirty="0">
                <a:solidFill>
                  <a:srgbClr val="4272C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родне равноправности: ЕУ – РС </a:t>
            </a:r>
            <a:r>
              <a:rPr lang="sr-Cyrl-RS" sz="1600" dirty="0" smtClean="0">
                <a:solidFill>
                  <a:srgbClr val="4272C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endParaRPr lang="en-US" sz="1600" dirty="0">
              <a:solidFill>
                <a:srgbClr val="4272C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4822" name="TextBox 7"/>
          <p:cNvSpPr txBox="1">
            <a:spLocks noChangeArrowheads="1"/>
          </p:cNvSpPr>
          <p:nvPr/>
        </p:nvSpPr>
        <p:spPr bwMode="auto">
          <a:xfrm>
            <a:off x="2062163" y="6480175"/>
            <a:ext cx="357346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sr-Cyrl-RS" altLang="sr-Latn-RS"/>
              <a:t>40,6  РС                                    52,9 ЕУ</a:t>
            </a:r>
            <a:endParaRPr lang="sr-Latn-RS" altLang="sr-Latn-RS"/>
          </a:p>
        </p:txBody>
      </p:sp>
    </p:spTree>
    <p:extLst>
      <p:ext uri="{BB962C8B-B14F-4D97-AF65-F5344CB8AC3E}">
        <p14:creationId xmlns:p14="http://schemas.microsoft.com/office/powerpoint/2010/main" val="3789209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RZSLines">
  <a:themeElements>
    <a:clrScheme name="RZS_201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AA0000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1E14C0BE-020F-4F98-8237-6DED4F68F6A8}" vid="{3DB0E190-2A23-4954-BD8E-38BC0A14A4F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RZS_2013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AA0000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03_Podloga za prezentaciju na srpskom (1)</Template>
  <TotalTime>504</TotalTime>
  <Words>1351</Words>
  <Application>Microsoft Office PowerPoint</Application>
  <PresentationFormat>On-screen Show (4:3)</PresentationFormat>
  <Paragraphs>195</Paragraphs>
  <Slides>26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1" baseType="lpstr">
      <vt:lpstr>Arial</vt:lpstr>
      <vt:lpstr>Calibri</vt:lpstr>
      <vt:lpstr>Wingdings</vt:lpstr>
      <vt:lpstr>2RZSLines</vt:lpstr>
      <vt:lpstr>Worksheet</vt:lpstr>
      <vt:lpstr>Публикација  Жене и мушкарци у Републици Србији, 2017.   - прикупљање статистичких података по полу:  потребе и могућности -  </vt:lpstr>
      <vt:lpstr>Композитни индекси по полу</vt:lpstr>
      <vt:lpstr>PowerPoint Presentation</vt:lpstr>
      <vt:lpstr>1. Индекс родне равноправности 2</vt:lpstr>
      <vt:lpstr>1. Индекс родне равноправности 3</vt:lpstr>
      <vt:lpstr>1. Индекс родне равноправности 4</vt:lpstr>
      <vt:lpstr>PowerPoint Presentation</vt:lpstr>
      <vt:lpstr>PowerPoint Presentation</vt:lpstr>
      <vt:lpstr>PowerPoint Presentation</vt:lpstr>
      <vt:lpstr>1. Преостали пут до родне равноправности</vt:lpstr>
      <vt:lpstr>1. Индекс родне равноправности и домени</vt:lpstr>
      <vt:lpstr>PowerPoint Presentation</vt:lpstr>
      <vt:lpstr>1. ИРР за 2017...</vt:lpstr>
      <vt:lpstr>2. Индекс родне неравноправности</vt:lpstr>
      <vt:lpstr>2. Индекс родне неравноправности 2</vt:lpstr>
      <vt:lpstr>3. Индекс родног развоја </vt:lpstr>
      <vt:lpstr>3. Индекс родног развоја 2 </vt:lpstr>
      <vt:lpstr>4. Индекс глобалног јаза</vt:lpstr>
      <vt:lpstr>5. Индекс глобалног јаза 2</vt:lpstr>
      <vt:lpstr>5. Индекс глобалног јаза 3</vt:lpstr>
      <vt:lpstr>5. Индекс глобалног јаза 4</vt:lpstr>
      <vt:lpstr>5. Индекс глобалног јаза 5</vt:lpstr>
      <vt:lpstr>6. Јаз у платама, по полу </vt:lpstr>
      <vt:lpstr>6. Јаз у платама, по полу 2</vt:lpstr>
      <vt:lpstr>6. Јаз у платама, по полу 3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Dragana Djokovic_Papic</dc:creator>
  <cp:lastModifiedBy>Dragana Djokovic_Papic</cp:lastModifiedBy>
  <cp:revision>67</cp:revision>
  <dcterms:created xsi:type="dcterms:W3CDTF">2017-06-05T10:22:16Z</dcterms:created>
  <dcterms:modified xsi:type="dcterms:W3CDTF">2017-06-07T12:39:09Z</dcterms:modified>
</cp:coreProperties>
</file>